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59" r:id="rId3"/>
    <p:sldId id="260" r:id="rId4"/>
    <p:sldId id="261" r:id="rId5"/>
    <p:sldId id="262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4" autoAdjust="0"/>
    <p:restoredTop sz="94718" autoAdjust="0"/>
  </p:normalViewPr>
  <p:slideViewPr>
    <p:cSldViewPr>
      <p:cViewPr varScale="1">
        <p:scale>
          <a:sx n="57" d="100"/>
          <a:sy n="57" d="100"/>
        </p:scale>
        <p:origin x="-144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6288C50-42B0-460E-A948-0EE3AA140A63}" type="datetimeFigureOut">
              <a:rPr lang="en-US"/>
              <a:pPr>
                <a:defRPr/>
              </a:pPr>
              <a:t>10/2/2013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5A253FF-BC32-4399-8A4E-B52468E993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An individual part – or several individual parts – do not have the same dynamic function as the collective.</a:t>
            </a: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B431F5D-BA1E-47AE-BAC8-D35012B9ECF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An individual part – or several individual parts – do not have the same dynamic function as the collective.</a:t>
            </a: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C08A32C-421E-4F33-9117-ADBFE8533B6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An individual part – or several individual parts – do not have the same dynamic function as the collective.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0C7EC2A-64F7-45BB-A6D2-14FE848F3BCE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5F4101-E75E-420E-9F6E-5FDCB92F581B}" type="datetimeFigureOut">
              <a:rPr lang="en-US"/>
              <a:pPr>
                <a:defRPr/>
              </a:pPr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892423-546F-4D44-8ABE-2A2EEE975E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B92AA0-D04F-449C-A4D3-F270238E8E8A}" type="datetimeFigureOut">
              <a:rPr lang="en-US"/>
              <a:pPr>
                <a:defRPr/>
              </a:pPr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17FC78-037C-4333-8C3C-470E78B04F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C045DA-ABEC-4B06-B9A3-947957E5099F}" type="datetimeFigureOut">
              <a:rPr lang="en-US"/>
              <a:pPr>
                <a:defRPr/>
              </a:pPr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F0AB4-D0C2-48EF-8045-05DEC15845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81A0C-798D-46B1-8CA3-0E825B80E2CB}" type="datetimeFigureOut">
              <a:rPr lang="en-US"/>
              <a:pPr>
                <a:defRPr/>
              </a:pPr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F854F3-37AB-437F-AD1D-A28557DBCC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DDC889-2F36-4298-BC96-EC3C137FDCEF}" type="datetimeFigureOut">
              <a:rPr lang="en-US"/>
              <a:pPr>
                <a:defRPr/>
              </a:pPr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05D127-C58F-449F-BBE7-B07C010B4B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3AFE45-F3F8-4B21-9CE0-0BE6FBA6F9DF}" type="datetimeFigureOut">
              <a:rPr lang="en-US"/>
              <a:pPr>
                <a:defRPr/>
              </a:pPr>
              <a:t>10/2/2013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17337F-69BF-4F48-9CE7-E8FF7BCBB3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251816-F467-4929-A5ED-9E58826F0ADE}" type="datetimeFigureOut">
              <a:rPr lang="en-US"/>
              <a:pPr>
                <a:defRPr/>
              </a:pPr>
              <a:t>10/2/2013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9D5B9F-46F1-4B0A-BF57-F605E0758E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5FF320-D700-4CDC-9F90-13D0FA3519E2}" type="datetimeFigureOut">
              <a:rPr lang="en-US"/>
              <a:pPr>
                <a:defRPr/>
              </a:pPr>
              <a:t>10/2/2013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6BDB71-31AD-484E-8421-9466170368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AA5515-EEE2-4411-B930-CD52FE066A0E}" type="datetimeFigureOut">
              <a:rPr lang="en-US"/>
              <a:pPr>
                <a:defRPr/>
              </a:pPr>
              <a:t>10/2/2013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29934B-BF53-4005-9EA8-D14DB5499C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1418BA-3AEE-4601-81C1-11A4F2B6395C}" type="datetimeFigureOut">
              <a:rPr lang="en-US"/>
              <a:pPr>
                <a:defRPr/>
              </a:pPr>
              <a:t>10/2/2013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C17E63-7839-417B-949E-D44F019CC1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C32C8C-B179-43AA-9EC5-917F3DAFF193}" type="datetimeFigureOut">
              <a:rPr lang="en-US"/>
              <a:pPr>
                <a:defRPr/>
              </a:pPr>
              <a:t>10/2/2013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5E79F3-6CDC-462C-B265-DD398876A4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CECBE5F-E334-4907-BF7B-C7F8A385E5A9}" type="datetimeFigureOut">
              <a:rPr lang="en-US"/>
              <a:pPr>
                <a:defRPr/>
              </a:pPr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AE843D2-99CF-4D1B-8521-B863BAF301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/>
              <a:t>A  LESSON  ABOUT  COLLECTIVE  RELATIONSHIPS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24200" y="4114800"/>
            <a:ext cx="5334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00400" y="2057400"/>
            <a:ext cx="5334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86200" y="3581400"/>
            <a:ext cx="5334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57600" y="2590800"/>
            <a:ext cx="5334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43400" y="2133600"/>
            <a:ext cx="5334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9200" y="2743200"/>
            <a:ext cx="5334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58000" y="2590800"/>
            <a:ext cx="723900" cy="343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8" name="Text Box 11"/>
          <p:cNvSpPr txBox="1">
            <a:spLocks noChangeArrowheads="1"/>
          </p:cNvSpPr>
          <p:nvPr/>
        </p:nvSpPr>
        <p:spPr bwMode="auto">
          <a:xfrm>
            <a:off x="636588" y="-461963"/>
            <a:ext cx="8047037" cy="549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914400" y="1600200"/>
            <a:ext cx="1752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Singular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3505200" y="1524000"/>
            <a:ext cx="1752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Plural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6248400" y="1524000"/>
            <a:ext cx="1828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Collective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1219200" y="5486400"/>
            <a:ext cx="48768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latin typeface="Calibri" pitchFamily="34" charset="0"/>
              </a:rPr>
              <a:t>An individual part – or several individual parts – do not have the same dynamic function as that of the collective. </a:t>
            </a:r>
          </a:p>
          <a:p>
            <a:pPr algn="ctr"/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2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/>
              <a:t>A  LESSON  ABOUT  COLLECTIVE  RELATIONSHIPS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075" name="Text Box 11"/>
          <p:cNvSpPr txBox="1">
            <a:spLocks noChangeArrowheads="1"/>
          </p:cNvSpPr>
          <p:nvPr/>
        </p:nvSpPr>
        <p:spPr bwMode="auto">
          <a:xfrm>
            <a:off x="636588" y="-461963"/>
            <a:ext cx="8047037" cy="549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914400" y="1600200"/>
            <a:ext cx="1752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Singular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3505200" y="1524000"/>
            <a:ext cx="1752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Plural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6248400" y="1524000"/>
            <a:ext cx="1828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Collective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1219200" y="5486400"/>
            <a:ext cx="48768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latin typeface="Calibri" pitchFamily="34" charset="0"/>
              </a:rPr>
              <a:t>An individual part – or several individual parts – do not have the same dynamic function as that of the collective. </a:t>
            </a:r>
          </a:p>
          <a:p>
            <a:pPr algn="ctr"/>
            <a:endParaRPr lang="en-US">
              <a:latin typeface="Calibri" pitchFamily="34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4400" y="2819400"/>
            <a:ext cx="968375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95600" y="2438400"/>
            <a:ext cx="968375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33800" y="2819400"/>
            <a:ext cx="968375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19400" y="3200400"/>
            <a:ext cx="968375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10000" y="3657600"/>
            <a:ext cx="968375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5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257800" y="2743200"/>
            <a:ext cx="3433763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6" name="Picture 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10238" y="4114800"/>
            <a:ext cx="3433762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77000" y="3505200"/>
            <a:ext cx="733425" cy="54927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</p:pic>
      <p:pic>
        <p:nvPicPr>
          <p:cNvPr id="23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315200" y="3429000"/>
            <a:ext cx="963613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Rectangle 23"/>
          <p:cNvSpPr/>
          <p:nvPr/>
        </p:nvSpPr>
        <p:spPr>
          <a:xfrm>
            <a:off x="8145463" y="4114800"/>
            <a:ext cx="838200" cy="7620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6934200" y="5181600"/>
            <a:ext cx="1905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Times New Roman" pitchFamily="18" charset="0"/>
                <a:cs typeface="Times New Roman" pitchFamily="18" charset="0"/>
              </a:rPr>
              <a:t>Herd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6" grpId="1"/>
      <p:bldP spid="17" grpId="0"/>
      <p:bldP spid="17" grpId="1"/>
      <p:bldP spid="18" grpId="0"/>
      <p:bldP spid="18" grpId="1"/>
      <p:bldP spid="21" grpId="0"/>
      <p:bldP spid="2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/>
              <a:t>A  LESSON  ABOUT  COLLECTIVE  RELATIONSHIPS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099" name="Text Box 11"/>
          <p:cNvSpPr txBox="1">
            <a:spLocks noChangeArrowheads="1"/>
          </p:cNvSpPr>
          <p:nvPr/>
        </p:nvSpPr>
        <p:spPr bwMode="auto">
          <a:xfrm>
            <a:off x="636588" y="-461963"/>
            <a:ext cx="8047037" cy="549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1066800" y="1600200"/>
            <a:ext cx="1752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Singular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3657600" y="1524000"/>
            <a:ext cx="1752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Plural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6248400" y="1524000"/>
            <a:ext cx="1828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Collective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1219200" y="5486400"/>
            <a:ext cx="48768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latin typeface="Calibri" pitchFamily="34" charset="0"/>
              </a:rPr>
              <a:t>An individual part – or several individual parts – do not have the same dynamic function as that of the collective. </a:t>
            </a:r>
          </a:p>
          <a:p>
            <a:pPr algn="ctr"/>
            <a:endParaRPr lang="en-US">
              <a:latin typeface="Calibri" pitchFamily="34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95400" y="2590800"/>
            <a:ext cx="552450" cy="112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TextBox 18"/>
          <p:cNvSpPr txBox="1"/>
          <p:nvPr/>
        </p:nvSpPr>
        <p:spPr>
          <a:xfrm>
            <a:off x="1143000" y="2233613"/>
            <a:ext cx="762000" cy="369887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1066800" y="4038600"/>
            <a:ext cx="1600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A Christian</a:t>
            </a:r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00400" y="2286000"/>
            <a:ext cx="1670050" cy="112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3276600" y="39624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Several Christians</a:t>
            </a:r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699000" y="2438400"/>
            <a:ext cx="4445000" cy="112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Rectangle 22"/>
          <p:cNvSpPr/>
          <p:nvPr/>
        </p:nvSpPr>
        <p:spPr>
          <a:xfrm>
            <a:off x="4697413" y="2286000"/>
            <a:ext cx="533400" cy="12954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6553200" y="38862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The Church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21" grpId="0"/>
      <p:bldP spid="19" grpId="0" animBg="1"/>
      <p:bldP spid="20" grpId="0"/>
      <p:bldP spid="22" grpId="0"/>
      <p:bldP spid="23" grpId="0" animBg="1"/>
      <p:bldP spid="2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Straight Arrow Connector 34"/>
          <p:cNvCxnSpPr/>
          <p:nvPr/>
        </p:nvCxnSpPr>
        <p:spPr>
          <a:xfrm rot="16200000" flipH="1">
            <a:off x="5826125" y="3013075"/>
            <a:ext cx="974725" cy="89217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/>
              <a:t>WORLDLY THINKING ABOUT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CHURCH </a:t>
            </a:r>
            <a:r>
              <a:rPr lang="en-US" b="1" dirty="0"/>
              <a:t>COLLECTIVES</a:t>
            </a:r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2362200"/>
            <a:ext cx="4762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71800" y="2438400"/>
            <a:ext cx="4762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95600" y="3429000"/>
            <a:ext cx="4762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9000" y="3810000"/>
            <a:ext cx="4762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5200" y="2819400"/>
            <a:ext cx="4762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62400" y="3581400"/>
            <a:ext cx="4762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838200" y="3505200"/>
            <a:ext cx="1295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A Church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819400" y="1752600"/>
            <a:ext cx="2057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Several Churches</a:t>
            </a:r>
          </a:p>
        </p:txBody>
      </p: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10200" y="2286000"/>
            <a:ext cx="555625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4724400" y="3276600"/>
            <a:ext cx="1905000" cy="838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800" b="1">
                <a:latin typeface="Calibri" pitchFamily="34" charset="0"/>
              </a:rPr>
              <a:t>  </a:t>
            </a:r>
            <a:r>
              <a:rPr lang="en-US" sz="1200" b="1">
                <a:latin typeface="Times New Roman" pitchFamily="18" charset="0"/>
                <a:cs typeface="Times New Roman" pitchFamily="18" charset="0"/>
              </a:rPr>
              <a:t>Sponsoring church</a:t>
            </a:r>
          </a:p>
          <a:p>
            <a:pPr algn="ctr"/>
            <a:r>
              <a:rPr lang="en-US" sz="1200" b="1">
                <a:latin typeface="Times New Roman" pitchFamily="18" charset="0"/>
                <a:cs typeface="Times New Roman" pitchFamily="18" charset="0"/>
              </a:rPr>
              <a:t>East European Missions</a:t>
            </a:r>
          </a:p>
          <a:p>
            <a:pPr algn="ctr"/>
            <a:r>
              <a:rPr lang="en-US" sz="1200" b="1">
                <a:latin typeface="Times New Roman" pitchFamily="18" charset="0"/>
                <a:cs typeface="Times New Roman" pitchFamily="18" charset="0"/>
              </a:rPr>
              <a:t>World Christian Broad.</a:t>
            </a:r>
          </a:p>
          <a:p>
            <a:pPr algn="ctr"/>
            <a:r>
              <a:rPr lang="en-US" sz="1200" b="1">
                <a:latin typeface="Times New Roman" pitchFamily="18" charset="0"/>
                <a:cs typeface="Times New Roman" pitchFamily="18" charset="0"/>
              </a:rPr>
              <a:t>      Herald of Truth</a:t>
            </a:r>
            <a:endParaRPr lang="en-US" sz="1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4953000" y="1905000"/>
            <a:ext cx="1524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1400" b="1">
                <a:cs typeface="Times New Roman" pitchFamily="18" charset="0"/>
              </a:rPr>
              <a:t>Headquarters</a:t>
            </a:r>
            <a:endParaRPr lang="en-US">
              <a:cs typeface="Times New Roman" pitchFamily="18" charset="0"/>
            </a:endParaRPr>
          </a:p>
        </p:txBody>
      </p:sp>
      <p:pic>
        <p:nvPicPr>
          <p:cNvPr id="19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34200" y="3124200"/>
            <a:ext cx="396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0" y="2819400"/>
            <a:ext cx="396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39000" y="2286000"/>
            <a:ext cx="396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05600" y="3733800"/>
            <a:ext cx="396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43800" y="3886200"/>
            <a:ext cx="396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6" name="Straight Arrow Connector 25"/>
          <p:cNvCxnSpPr/>
          <p:nvPr/>
        </p:nvCxnSpPr>
        <p:spPr>
          <a:xfrm>
            <a:off x="6324600" y="3124200"/>
            <a:ext cx="1273175" cy="89852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6400800" y="2971800"/>
            <a:ext cx="1196975" cy="13652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5943600" y="2819400"/>
            <a:ext cx="1066800" cy="457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V="1">
            <a:off x="6019800" y="2668588"/>
            <a:ext cx="1219200" cy="7461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5943600" y="2895600"/>
            <a:ext cx="1676400" cy="106680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V="1">
            <a:off x="5943600" y="2590800"/>
            <a:ext cx="1295400" cy="7620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6096000" y="2554288"/>
            <a:ext cx="381000" cy="6461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3600" b="1">
                <a:cs typeface="Times New Roman" pitchFamily="18" charset="0"/>
              </a:rPr>
              <a:t>$</a:t>
            </a:r>
            <a:endParaRPr lang="en-US">
              <a:cs typeface="Times New Roman" pitchFamily="18" charset="0"/>
            </a:endParaRPr>
          </a:p>
        </p:txBody>
      </p:sp>
      <p:pic>
        <p:nvPicPr>
          <p:cNvPr id="1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53200" y="2514600"/>
            <a:ext cx="396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48" name="TextBox 49"/>
          <p:cNvSpPr txBox="1">
            <a:spLocks noChangeArrowheads="1"/>
          </p:cNvSpPr>
          <p:nvPr/>
        </p:nvSpPr>
        <p:spPr bwMode="auto">
          <a:xfrm>
            <a:off x="5181600" y="4724400"/>
            <a:ext cx="2971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51" name="TextBox 50"/>
          <p:cNvSpPr txBox="1">
            <a:spLocks noChangeArrowheads="1"/>
          </p:cNvSpPr>
          <p:nvPr/>
        </p:nvSpPr>
        <p:spPr bwMode="auto">
          <a:xfrm>
            <a:off x="5486400" y="4648200"/>
            <a:ext cx="3276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Times New Roman" pitchFamily="18" charset="0"/>
                <a:cs typeface="Times New Roman" pitchFamily="18" charset="0"/>
              </a:rPr>
              <a:t>What do we call this?</a:t>
            </a:r>
          </a:p>
        </p:txBody>
      </p:sp>
      <p:sp>
        <p:nvSpPr>
          <p:cNvPr id="52" name="TextBox 51"/>
          <p:cNvSpPr txBox="1">
            <a:spLocks noChangeArrowheads="1"/>
          </p:cNvSpPr>
          <p:nvPr/>
        </p:nvSpPr>
        <p:spPr bwMode="auto">
          <a:xfrm>
            <a:off x="4648200" y="5181600"/>
            <a:ext cx="4267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Times New Roman" pitchFamily="18" charset="0"/>
                <a:cs typeface="Times New Roman" pitchFamily="18" charset="0"/>
              </a:rPr>
              <a:t>A    DENOMINATION!!!</a:t>
            </a:r>
          </a:p>
        </p:txBody>
      </p:sp>
      <p:pic>
        <p:nvPicPr>
          <p:cNvPr id="5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62400" y="2362200"/>
            <a:ext cx="4762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9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8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3" dur="20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6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9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2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5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8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1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4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7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2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2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" presetClass="emph" presetSubtype="2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146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9221" grpId="0" animBg="1"/>
      <p:bldP spid="9222" grpId="0"/>
      <p:bldP spid="9224" grpId="0" animBg="1"/>
      <p:bldP spid="9224" grpId="1" animBg="1"/>
      <p:bldP spid="51" grpId="0"/>
      <p:bldP spid="52" grpId="0"/>
      <p:bldP spid="52" grpId="1"/>
      <p:bldP spid="52" grpId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What church are </a:t>
            </a:r>
            <a:r>
              <a:rPr lang="en-US" dirty="0" smtClean="0"/>
              <a:t>you a </a:t>
            </a:r>
            <a:r>
              <a:rPr lang="en-US" dirty="0" smtClean="0"/>
              <a:t>part of?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Does it have a Scriptural name? 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If so, what book, chapter and verse is that? _________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Does it follow the apostles’ doctrine? 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Acts 2:41; 1 Timothy 4:1-6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Does it meet on the first day of the week? 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Acts 20:7; 1 Corinthians 16:1-2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Do women teach (hold authority) over the men? 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1 Timothy 2:12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Are all things done decently and in order? 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1 Corinthians 14:27-35, 40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800" b="1" i="1" dirty="0" smtClean="0">
                <a:latin typeface="Times New Roman" pitchFamily="18" charset="0"/>
                <a:cs typeface="Times New Roman" pitchFamily="18" charset="0"/>
              </a:rPr>
              <a:t>Does your church practice various Old Testament practices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Such as tithing – instead of free will offerings? </a:t>
            </a:r>
            <a:r>
              <a:rPr lang="en-US" sz="1500" b="1" dirty="0" smtClean="0">
                <a:latin typeface="Times New Roman" pitchFamily="18" charset="0"/>
                <a:cs typeface="Times New Roman" pitchFamily="18" charset="0"/>
              </a:rPr>
              <a:t>2 Corinthians 9:7; 1 Corinthians 16:1-2</a:t>
            </a:r>
            <a:endParaRPr lang="en-US" sz="1500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Use instruments of music?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2 Chronicles 29:25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Ephesians 5:19; Colossians 3:16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Do you hear the same gospel that you read? 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Galatians 1:6-9; Acts 22:16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Does your church baptize sinners to </a:t>
            </a:r>
            <a:r>
              <a:rPr lang="en-US" sz="1800" u="sng" dirty="0" smtClean="0">
                <a:latin typeface="Times New Roman" pitchFamily="18" charset="0"/>
                <a:cs typeface="Times New Roman" pitchFamily="18" charset="0"/>
              </a:rPr>
              <a:t>receive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u="dbl" dirty="0" smtClean="0">
                <a:latin typeface="Times New Roman" pitchFamily="18" charset="0"/>
                <a:cs typeface="Times New Roman" pitchFamily="18" charset="0"/>
              </a:rPr>
              <a:t>forgiveness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of their sins? 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Acts 2:38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If not, why are you still worshiping there?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382</TotalTime>
  <Words>359</Words>
  <Application>Microsoft Office PowerPoint</Application>
  <PresentationFormat>On-screen Show (4:3)</PresentationFormat>
  <Paragraphs>52</Paragraphs>
  <Slides>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A  LESSON  ABOUT  COLLECTIVE  RELATIONSHIPS </vt:lpstr>
      <vt:lpstr>A  LESSON  ABOUT  COLLECTIVE  RELATIONSHIPS </vt:lpstr>
      <vt:lpstr>A  LESSON  ABOUT  COLLECTIVE  RELATIONSHIPS </vt:lpstr>
      <vt:lpstr>WORLDLY THINKING ABOUT  CHURCH COLLECTIVES</vt:lpstr>
      <vt:lpstr>What church are you a part of?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Charles Gant</dc:creator>
  <cp:lastModifiedBy>Charles Gant</cp:lastModifiedBy>
  <cp:revision>21</cp:revision>
  <dcterms:created xsi:type="dcterms:W3CDTF">2011-03-27T19:31:45Z</dcterms:created>
  <dcterms:modified xsi:type="dcterms:W3CDTF">2013-10-02T21:31:10Z</dcterms:modified>
</cp:coreProperties>
</file>