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6" d="100"/>
          <a:sy n="56" d="100"/>
        </p:scale>
        <p:origin x="-146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3A49198F-1C63-413E-863A-8F9D8A552C00}" type="datetimeFigureOut">
              <a:rPr lang="en-US" smtClean="0"/>
              <a:pPr/>
              <a:t>11/1/2013</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2F0A95E-E190-4B7C-966C-B717C5750BD4}"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49198F-1C63-413E-863A-8F9D8A552C00}" type="datetimeFigureOut">
              <a:rPr lang="en-US" smtClean="0"/>
              <a:pPr/>
              <a:t>11/1/2013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2F0A95E-E190-4B7C-966C-B717C5750B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49198F-1C63-413E-863A-8F9D8A552C00}" type="datetimeFigureOut">
              <a:rPr lang="en-US" smtClean="0"/>
              <a:pPr/>
              <a:t>11/1/2013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2F0A95E-E190-4B7C-966C-B717C5750B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49198F-1C63-413E-863A-8F9D8A552C00}" type="datetimeFigureOut">
              <a:rPr lang="en-US" smtClean="0"/>
              <a:pPr/>
              <a:t>11/1/2013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2F0A95E-E190-4B7C-966C-B717C5750B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3A49198F-1C63-413E-863A-8F9D8A552C00}" type="datetimeFigureOut">
              <a:rPr lang="en-US" smtClean="0"/>
              <a:pPr/>
              <a:t>11/1/2013</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2F0A95E-E190-4B7C-966C-B717C5750BD4}"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A49198F-1C63-413E-863A-8F9D8A552C00}" type="datetimeFigureOut">
              <a:rPr lang="en-US" smtClean="0"/>
              <a:pPr/>
              <a:t>11/1/2013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92F0A95E-E190-4B7C-966C-B717C5750BD4}"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A49198F-1C63-413E-863A-8F9D8A552C00}" type="datetimeFigureOut">
              <a:rPr lang="en-US" smtClean="0"/>
              <a:pPr/>
              <a:t>11/1/2013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92F0A95E-E190-4B7C-966C-B717C5750B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A49198F-1C63-413E-863A-8F9D8A552C00}" type="datetimeFigureOut">
              <a:rPr lang="en-US" smtClean="0"/>
              <a:pPr/>
              <a:t>11/1/2013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2F0A95E-E190-4B7C-966C-B717C5750BD4}"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A49198F-1C63-413E-863A-8F9D8A552C00}" type="datetimeFigureOut">
              <a:rPr lang="en-US" smtClean="0"/>
              <a:pPr/>
              <a:t>11/1/2013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2F0A95E-E190-4B7C-966C-B717C5750B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3A49198F-1C63-413E-863A-8F9D8A552C00}" type="datetimeFigureOut">
              <a:rPr lang="en-US" smtClean="0"/>
              <a:pPr/>
              <a:t>11/1/2013</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2F0A95E-E190-4B7C-966C-B717C5750BD4}"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3A49198F-1C63-413E-863A-8F9D8A552C00}" type="datetimeFigureOut">
              <a:rPr lang="en-US" smtClean="0"/>
              <a:pPr/>
              <a:t>11/1/2013</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2F0A95E-E190-4B7C-966C-B717C5750BD4}"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A49198F-1C63-413E-863A-8F9D8A552C00}" type="datetimeFigureOut">
              <a:rPr lang="en-US" smtClean="0"/>
              <a:pPr/>
              <a:t>11/1/2013</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92F0A95E-E190-4B7C-966C-B717C5750BD4}"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BIBLE CONVERSION</a:t>
            </a:r>
            <a:endParaRPr lang="en-US" dirty="0"/>
          </a:p>
        </p:txBody>
      </p:sp>
      <p:sp>
        <p:nvSpPr>
          <p:cNvPr id="3" name="Subtitle 2"/>
          <p:cNvSpPr>
            <a:spLocks noGrp="1"/>
          </p:cNvSpPr>
          <p:nvPr>
            <p:ph type="subTitle" idx="1"/>
          </p:nvPr>
        </p:nvSpPr>
        <p:spPr>
          <a:xfrm>
            <a:off x="2133600" y="3733800"/>
            <a:ext cx="6560234" cy="1752600"/>
          </a:xfrm>
        </p:spPr>
        <p:txBody>
          <a:bodyPr/>
          <a:lstStyle/>
          <a:p>
            <a:pPr algn="ctr"/>
            <a:r>
              <a:rPr lang="en-US" dirty="0" smtClean="0"/>
              <a:t>Matthew 18:3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Conversion is Important</a:t>
            </a:r>
            <a:endParaRPr lang="en-US" b="1" dirty="0"/>
          </a:p>
        </p:txBody>
      </p:sp>
      <p:sp>
        <p:nvSpPr>
          <p:cNvPr id="3" name="Content Placeholder 2"/>
          <p:cNvSpPr>
            <a:spLocks noGrp="1"/>
          </p:cNvSpPr>
          <p:nvPr>
            <p:ph idx="1"/>
          </p:nvPr>
        </p:nvSpPr>
        <p:spPr/>
        <p:txBody>
          <a:bodyPr>
            <a:normAutofit fontScale="77500" lnSpcReduction="20000"/>
          </a:bodyPr>
          <a:lstStyle/>
          <a:p>
            <a:pPr algn="ctr">
              <a:buNone/>
            </a:pPr>
            <a:r>
              <a:rPr lang="en-US" dirty="0" smtClean="0"/>
              <a:t>Conversion is imperative in pleasing the Lord.</a:t>
            </a:r>
          </a:p>
          <a:p>
            <a:pPr algn="ctr">
              <a:buNone/>
            </a:pPr>
            <a:endParaRPr lang="en-US" dirty="0" smtClean="0"/>
          </a:p>
          <a:p>
            <a:pPr algn="ctr">
              <a:buNone/>
            </a:pPr>
            <a:r>
              <a:rPr lang="en-US" dirty="0" smtClean="0"/>
              <a:t>"Unless you are converted and become like little</a:t>
            </a:r>
          </a:p>
          <a:p>
            <a:pPr algn="ctr">
              <a:buNone/>
            </a:pPr>
            <a:r>
              <a:rPr lang="en-US" dirty="0" smtClean="0"/>
              <a:t>children, you shall not enter the kingdom of</a:t>
            </a:r>
          </a:p>
          <a:p>
            <a:pPr algn="ctr">
              <a:buNone/>
            </a:pPr>
            <a:r>
              <a:rPr lang="en-US" dirty="0" smtClean="0"/>
              <a:t>heaven." - Matthew 18:3.  </a:t>
            </a:r>
          </a:p>
          <a:p>
            <a:pPr algn="ctr">
              <a:buNone/>
            </a:pPr>
            <a:endParaRPr lang="en-US" dirty="0" smtClean="0"/>
          </a:p>
          <a:p>
            <a:pPr algn="ctr">
              <a:buNone/>
            </a:pPr>
            <a:r>
              <a:rPr lang="en-US" dirty="0" smtClean="0"/>
              <a:t>Since Jesus </a:t>
            </a:r>
            <a:r>
              <a:rPr lang="en-US" smtClean="0"/>
              <a:t>counts it </a:t>
            </a:r>
            <a:r>
              <a:rPr lang="en-US" dirty="0" smtClean="0"/>
              <a:t>as so important, "let us</a:t>
            </a:r>
          </a:p>
          <a:p>
            <a:pPr algn="ctr">
              <a:buNone/>
            </a:pPr>
            <a:r>
              <a:rPr lang="en-US" dirty="0" smtClean="0"/>
              <a:t>receive with meekness the engrafted word, which</a:t>
            </a:r>
          </a:p>
          <a:p>
            <a:pPr algn="ctr">
              <a:buNone/>
            </a:pPr>
            <a:r>
              <a:rPr lang="en-US" dirty="0" smtClean="0"/>
              <a:t>is able to save your souls. But be you doers of the</a:t>
            </a:r>
          </a:p>
          <a:p>
            <a:pPr algn="ctr">
              <a:buNone/>
            </a:pPr>
            <a:r>
              <a:rPr lang="en-US" dirty="0" smtClean="0"/>
              <a:t>word, and not hearers only, deceiving your own</a:t>
            </a:r>
          </a:p>
          <a:p>
            <a:pPr algn="ctr">
              <a:buNone/>
            </a:pPr>
            <a:r>
              <a:rPr lang="en-US" dirty="0" smtClean="0"/>
              <a:t>selves." - James 1:21-22.  </a:t>
            </a:r>
          </a:p>
          <a:p>
            <a:pPr algn="ctr">
              <a:buNone/>
            </a:pPr>
            <a:endParaRPr lang="en-US" dirty="0" smtClean="0"/>
          </a:p>
          <a:p>
            <a:pPr algn="ctr">
              <a:buNone/>
            </a:pPr>
            <a:r>
              <a:rPr lang="en-US" dirty="0" smtClean="0"/>
              <a:t>God will be pleased and we'll be better people </a:t>
            </a:r>
          </a:p>
          <a:p>
            <a:pPr algn="ctr">
              <a:buNone/>
            </a:pPr>
            <a:r>
              <a:rPr lang="en-US" dirty="0" smtClean="0"/>
              <a:t>- both now and later! - 1Timothy 4:8-9</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par>
                                <p:cTn id="17" presetID="53"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3">
                                            <p:txEl>
                                              <p:pRg st="3" end="3"/>
                                            </p:txEl>
                                          </p:spTgt>
                                        </p:tgtEl>
                                      </p:cBhvr>
                                    </p:animEffect>
                                  </p:childTnLst>
                                </p:cTn>
                              </p:par>
                              <p:par>
                                <p:cTn id="22" presetID="53"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3" dur="500"/>
                                        <p:tgtEl>
                                          <p:spTgt spid="3">
                                            <p:txEl>
                                              <p:pRg st="6" end="6"/>
                                            </p:txEl>
                                          </p:spTgt>
                                        </p:tgtEl>
                                      </p:cBhvr>
                                    </p:animEffect>
                                  </p:childTnLst>
                                </p:cTn>
                              </p:par>
                              <p:par>
                                <p:cTn id="34" presetID="53"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 calcmode="lin" valueType="num">
                                      <p:cBhvr>
                                        <p:cTn id="3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8" dur="500"/>
                                        <p:tgtEl>
                                          <p:spTgt spid="3">
                                            <p:txEl>
                                              <p:pRg st="7" end="7"/>
                                            </p:txEl>
                                          </p:spTgt>
                                        </p:tgtEl>
                                      </p:cBhvr>
                                    </p:animEffect>
                                  </p:childTnLst>
                                </p:cTn>
                              </p:par>
                              <p:par>
                                <p:cTn id="39" presetID="53" presetClass="entr" presetSubtype="0"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p:cTn id="4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3" dur="500"/>
                                        <p:tgtEl>
                                          <p:spTgt spid="3">
                                            <p:txEl>
                                              <p:pRg st="8" end="8"/>
                                            </p:txEl>
                                          </p:spTgt>
                                        </p:tgtEl>
                                      </p:cBhvr>
                                    </p:animEffect>
                                  </p:childTnLst>
                                </p:cTn>
                              </p:par>
                              <p:par>
                                <p:cTn id="44" presetID="53" presetClass="entr" presetSubtype="0" fill="hold"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 calcmode="lin" valueType="num">
                                      <p:cBhvr>
                                        <p:cTn id="46"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48" dur="500"/>
                                        <p:tgtEl>
                                          <p:spTgt spid="3">
                                            <p:txEl>
                                              <p:pRg st="9" end="9"/>
                                            </p:txEl>
                                          </p:spTgt>
                                        </p:tgtEl>
                                      </p:cBhvr>
                                    </p:animEffect>
                                  </p:childTnLst>
                                </p:cTn>
                              </p:par>
                              <p:par>
                                <p:cTn id="49" presetID="53" presetClass="entr" presetSubtype="0"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p:cTn id="51"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53" dur="500"/>
                                        <p:tgtEl>
                                          <p:spTgt spid="3">
                                            <p:txEl>
                                              <p:pRg st="10" end="1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0" fill="hold" nodeType="clickEffect">
                                  <p:stCondLst>
                                    <p:cond delay="0"/>
                                  </p:stCondLst>
                                  <p:childTnLst>
                                    <p:set>
                                      <p:cBhvr>
                                        <p:cTn id="57" dur="1" fill="hold">
                                          <p:stCondLst>
                                            <p:cond delay="0"/>
                                          </p:stCondLst>
                                        </p:cTn>
                                        <p:tgtEl>
                                          <p:spTgt spid="3">
                                            <p:txEl>
                                              <p:pRg st="12" end="12"/>
                                            </p:txEl>
                                          </p:spTgt>
                                        </p:tgtEl>
                                        <p:attrNameLst>
                                          <p:attrName>style.visibility</p:attrName>
                                        </p:attrNameLst>
                                      </p:cBhvr>
                                      <p:to>
                                        <p:strVal val="visible"/>
                                      </p:to>
                                    </p:set>
                                    <p:anim calcmode="lin" valueType="num">
                                      <p:cBhvr>
                                        <p:cTn id="58"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59"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60" dur="500"/>
                                        <p:tgtEl>
                                          <p:spTgt spid="3">
                                            <p:txEl>
                                              <p:pRg st="12" end="1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0" fill="hold" nodeType="clickEffect">
                                  <p:stCondLst>
                                    <p:cond delay="0"/>
                                  </p:stCondLst>
                                  <p:childTnLst>
                                    <p:set>
                                      <p:cBhvr>
                                        <p:cTn id="64" dur="1" fill="hold">
                                          <p:stCondLst>
                                            <p:cond delay="0"/>
                                          </p:stCondLst>
                                        </p:cTn>
                                        <p:tgtEl>
                                          <p:spTgt spid="3">
                                            <p:txEl>
                                              <p:pRg st="13" end="13"/>
                                            </p:txEl>
                                          </p:spTgt>
                                        </p:tgtEl>
                                        <p:attrNameLst>
                                          <p:attrName>style.visibility</p:attrName>
                                        </p:attrNameLst>
                                      </p:cBhvr>
                                      <p:to>
                                        <p:strVal val="visible"/>
                                      </p:to>
                                    </p:set>
                                    <p:anim calcmode="lin" valueType="num">
                                      <p:cBhvr>
                                        <p:cTn id="65"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66"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6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Have You Been Converted?</a:t>
            </a:r>
            <a:endParaRPr lang="en-US" b="1" dirty="0"/>
          </a:p>
        </p:txBody>
      </p:sp>
      <p:sp>
        <p:nvSpPr>
          <p:cNvPr id="3" name="Content Placeholder 2"/>
          <p:cNvSpPr>
            <a:spLocks noGrp="1"/>
          </p:cNvSpPr>
          <p:nvPr>
            <p:ph idx="1"/>
          </p:nvPr>
        </p:nvSpPr>
        <p:spPr/>
        <p:txBody>
          <a:bodyPr>
            <a:normAutofit/>
          </a:bodyPr>
          <a:lstStyle/>
          <a:p>
            <a:endParaRPr lang="en-US" dirty="0" smtClean="0"/>
          </a:p>
          <a:p>
            <a:pPr>
              <a:buNone/>
            </a:pPr>
            <a:r>
              <a:rPr lang="en-US" b="1" u="sng" dirty="0" smtClean="0"/>
              <a:t>What must I do to be Saved ?</a:t>
            </a:r>
            <a:r>
              <a:rPr lang="en-US" dirty="0" smtClean="0"/>
              <a:t> </a:t>
            </a:r>
          </a:p>
          <a:p>
            <a:pPr>
              <a:buNone/>
            </a:pPr>
            <a:r>
              <a:rPr lang="en-US" b="1" dirty="0" smtClean="0"/>
              <a:t>Hear  </a:t>
            </a:r>
            <a:r>
              <a:rPr lang="en-US" dirty="0" smtClean="0"/>
              <a:t> Romans 10:14, 17</a:t>
            </a:r>
          </a:p>
          <a:p>
            <a:pPr>
              <a:buNone/>
            </a:pPr>
            <a:r>
              <a:rPr lang="en-US" b="1" dirty="0" smtClean="0"/>
              <a:t>Believe   </a:t>
            </a:r>
            <a:r>
              <a:rPr lang="en-US" dirty="0" smtClean="0"/>
              <a:t>John 8:24; Mark 16:16</a:t>
            </a:r>
          </a:p>
          <a:p>
            <a:pPr>
              <a:buNone/>
            </a:pPr>
            <a:r>
              <a:rPr lang="en-US" b="1" dirty="0" smtClean="0"/>
              <a:t>Repent</a:t>
            </a:r>
            <a:r>
              <a:rPr lang="en-US" dirty="0" smtClean="0"/>
              <a:t>   Luke 13:3; Acts 2:38</a:t>
            </a:r>
          </a:p>
          <a:p>
            <a:pPr>
              <a:buNone/>
            </a:pPr>
            <a:r>
              <a:rPr lang="en-US" b="1" dirty="0" smtClean="0"/>
              <a:t>Confess</a:t>
            </a:r>
            <a:r>
              <a:rPr lang="en-US" dirty="0" smtClean="0"/>
              <a:t>   Matthew10:32</a:t>
            </a:r>
          </a:p>
          <a:p>
            <a:pPr>
              <a:buNone/>
            </a:pPr>
            <a:r>
              <a:rPr lang="en-US" b="1" dirty="0" smtClean="0"/>
              <a:t>Be baptized in water </a:t>
            </a:r>
            <a:r>
              <a:rPr lang="en-US" dirty="0" smtClean="0"/>
              <a:t>Acts 2:38; 22:16</a:t>
            </a:r>
          </a:p>
          <a:p>
            <a:pPr>
              <a:buNone/>
            </a:pPr>
            <a:r>
              <a:rPr lang="en-US" b="1" dirty="0" smtClean="0"/>
              <a:t>Remain faithful </a:t>
            </a:r>
            <a:r>
              <a:rPr lang="en-US" dirty="0" smtClean="0"/>
              <a:t>Revelation 2:10 b, 						       Matthew 25:21</a:t>
            </a:r>
            <a:endParaRPr lang="en-US" b="1"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smtClean="0"/>
              <a:t>Contact </a:t>
            </a:r>
            <a:r>
              <a:rPr lang="en-US" b="1" smtClean="0"/>
              <a:t>me</a:t>
            </a:r>
            <a:r>
              <a:rPr lang="en-US" b="1" smtClean="0"/>
              <a:t> </a:t>
            </a:r>
            <a:r>
              <a:rPr lang="en-US" b="1" dirty="0" smtClean="0"/>
              <a:t>for help.</a:t>
            </a:r>
            <a:endParaRPr lang="en-US" b="1"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If you have questions, you may </a:t>
            </a:r>
            <a:r>
              <a:rPr lang="en-US" smtClean="0"/>
              <a:t>contact me </a:t>
            </a:r>
            <a:r>
              <a:rPr lang="en-US" dirty="0" smtClean="0"/>
              <a:t>at the following addresses or by phone:</a:t>
            </a:r>
          </a:p>
          <a:p>
            <a:pPr>
              <a:buNone/>
            </a:pPr>
            <a:endParaRPr lang="en-US" b="1" dirty="0" smtClean="0"/>
          </a:p>
          <a:p>
            <a:pPr>
              <a:buNone/>
            </a:pPr>
            <a:r>
              <a:rPr lang="en-US" b="1" dirty="0" smtClean="0"/>
              <a:t>		Charlie Gant</a:t>
            </a:r>
            <a:endParaRPr lang="en-US" dirty="0" smtClean="0"/>
          </a:p>
          <a:p>
            <a:pPr>
              <a:buNone/>
            </a:pPr>
            <a:r>
              <a:rPr lang="en-US" b="1" dirty="0" smtClean="0"/>
              <a:t>		P. O. Box 837</a:t>
            </a:r>
          </a:p>
          <a:p>
            <a:pPr>
              <a:buNone/>
            </a:pPr>
            <a:r>
              <a:rPr lang="en-US" b="1" dirty="0" smtClean="0"/>
              <a:t>		Leakey, Texas 78873-0837</a:t>
            </a:r>
          </a:p>
          <a:p>
            <a:endParaRPr lang="en-US" dirty="0" smtClean="0"/>
          </a:p>
          <a:p>
            <a:pPr lvl="1">
              <a:buNone/>
            </a:pPr>
            <a:r>
              <a:rPr lang="en-US" dirty="0" smtClean="0"/>
              <a:t>     	E-mail: </a:t>
            </a:r>
            <a:r>
              <a:rPr lang="en-US" u="sng" dirty="0" smtClean="0">
                <a:solidFill>
                  <a:srgbClr val="FFFF00"/>
                </a:solidFill>
              </a:rPr>
              <a:t>charliegant@hotmail.com</a:t>
            </a:r>
            <a:endParaRPr lang="en-US" dirty="0" smtClean="0">
              <a:solidFill>
                <a:srgbClr val="FFFF00"/>
              </a:solidFill>
            </a:endParaRPr>
          </a:p>
          <a:p>
            <a:endParaRPr lang="en-US" dirty="0" smtClean="0"/>
          </a:p>
          <a:p>
            <a:pPr>
              <a:buNone/>
            </a:pPr>
            <a:r>
              <a:rPr lang="en-US" dirty="0" smtClean="0"/>
              <a:t>		</a:t>
            </a:r>
            <a:r>
              <a:rPr lang="es-US" dirty="0" smtClean="0"/>
              <a:t>Or phone: 830 232 4777</a:t>
            </a:r>
          </a:p>
          <a:p>
            <a:pPr>
              <a:buNone/>
            </a:pPr>
            <a:endParaRPr lang="es-US" dirty="0" smtClean="0"/>
          </a:p>
          <a:p>
            <a:pPr>
              <a:buNone/>
            </a:pPr>
            <a:r>
              <a:rPr lang="es-US" dirty="0" smtClean="0"/>
              <a:t>		Or </a:t>
            </a:r>
            <a:r>
              <a:rPr lang="es-US" dirty="0" err="1" smtClean="0"/>
              <a:t>text</a:t>
            </a:r>
            <a:r>
              <a:rPr lang="es-US" dirty="0" smtClean="0"/>
              <a:t>: 979 743-1066</a:t>
            </a: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par>
                                <p:cTn id="17" presetID="53"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3">
                                            <p:txEl>
                                              <p:pRg st="3" end="3"/>
                                            </p:txEl>
                                          </p:spTgt>
                                        </p:tgtEl>
                                      </p:cBhvr>
                                    </p:animEffect>
                                  </p:childTnLst>
                                </p:cTn>
                              </p:par>
                              <p:par>
                                <p:cTn id="22" presetID="53"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p:cTn id="38"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0" dur="5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p:cTn id="45"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Conversion – a change</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dirty="0" smtClean="0"/>
              <a:t>	The primary meaning of </a:t>
            </a:r>
            <a:r>
              <a:rPr lang="en-US" i="1" dirty="0" smtClean="0"/>
              <a:t>conversion</a:t>
            </a:r>
            <a:r>
              <a:rPr lang="en-US" dirty="0" smtClean="0"/>
              <a:t> is to change a thing or person into something else. Corn is converted into bread - </a:t>
            </a:r>
            <a:r>
              <a:rPr lang="en-US" i="1" dirty="0" smtClean="0"/>
              <a:t>sometimes</a:t>
            </a:r>
            <a:r>
              <a:rPr lang="en-US" dirty="0" smtClean="0"/>
              <a:t>! Wood is converted into paper, and paper into books. </a:t>
            </a:r>
          </a:p>
          <a:p>
            <a:pPr>
              <a:buNone/>
            </a:pPr>
            <a:r>
              <a:rPr lang="en-US" dirty="0" smtClean="0"/>
              <a:t>	</a:t>
            </a:r>
          </a:p>
          <a:p>
            <a:pPr algn="ctr">
              <a:buNone/>
            </a:pPr>
            <a:r>
              <a:rPr lang="en-US" dirty="0" smtClean="0"/>
              <a:t>	Biblically, conversion is the mental or moral change in man which begins with belief of the gospel and ends in obedience.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Conversion is from God</a:t>
            </a:r>
            <a:endParaRPr lang="en-US" dirty="0"/>
          </a:p>
        </p:txBody>
      </p:sp>
      <p:sp>
        <p:nvSpPr>
          <p:cNvPr id="3" name="Content Placeholder 2"/>
          <p:cNvSpPr>
            <a:spLocks noGrp="1"/>
          </p:cNvSpPr>
          <p:nvPr>
            <p:ph idx="1"/>
          </p:nvPr>
        </p:nvSpPr>
        <p:spPr/>
        <p:txBody>
          <a:bodyPr>
            <a:normAutofit/>
          </a:bodyPr>
          <a:lstStyle/>
          <a:p>
            <a:pPr algn="ctr">
              <a:buNone/>
            </a:pPr>
            <a:r>
              <a:rPr lang="en-US" dirty="0" smtClean="0"/>
              <a:t>	Man has never been able to frame a system which could purify the sinner's heart, sanctify his soul, restore his character, and save him from hell. His Creator alone could to it - and did it. </a:t>
            </a:r>
          </a:p>
          <a:p>
            <a:pPr>
              <a:buNone/>
            </a:pPr>
            <a:endParaRPr lang="en-US" b="1" dirty="0" smtClean="0"/>
          </a:p>
          <a:p>
            <a:pPr algn="ctr">
              <a:buNone/>
            </a:pPr>
            <a:r>
              <a:rPr lang="en-US" b="1" dirty="0" smtClean="0"/>
              <a:t>	"The law of the Lord is perfect, converting the soul..." (Psalm 19:7)</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Conversion </a:t>
            </a:r>
            <a:r>
              <a:rPr lang="en-US" b="1" u="sng" dirty="0" smtClean="0"/>
              <a:t>through</a:t>
            </a:r>
            <a:r>
              <a:rPr lang="en-US" b="1" dirty="0" smtClean="0"/>
              <a:t> the Word</a:t>
            </a:r>
            <a:endParaRPr lang="en-US" b="1" dirty="0"/>
          </a:p>
        </p:txBody>
      </p:sp>
      <p:sp>
        <p:nvSpPr>
          <p:cNvPr id="3" name="Content Placeholder 2"/>
          <p:cNvSpPr>
            <a:spLocks noGrp="1"/>
          </p:cNvSpPr>
          <p:nvPr>
            <p:ph idx="1"/>
          </p:nvPr>
        </p:nvSpPr>
        <p:spPr>
          <a:xfrm>
            <a:off x="457200" y="1646236"/>
            <a:ext cx="8229600" cy="4830763"/>
          </a:xfrm>
        </p:spPr>
        <p:txBody>
          <a:bodyPr>
            <a:normAutofit fontScale="85000" lnSpcReduction="20000"/>
          </a:bodyPr>
          <a:lstStyle/>
          <a:p>
            <a:pPr algn="ctr">
              <a:buNone/>
            </a:pPr>
            <a:r>
              <a:rPr lang="en-US" dirty="0" smtClean="0"/>
              <a:t> 	It is accomplished through obedience to the truth - the agent, or vital power, through which the Holy Spirit effects conversion. There is no necessity for any other power than the truth in effecting this change. In fact, any other would be an infringement upon man's freedom of will. Man is either willing or unwilling to receive the truth. If he is willing, no other means of conversion is necessary. If he is unwilling, any other means would be coercion rather than conversion. The motivating power of conversion is, therefore, the truth - and it is has immense power.  </a:t>
            </a:r>
          </a:p>
          <a:p>
            <a:pPr algn="ctr">
              <a:buNone/>
            </a:pPr>
            <a:endParaRPr lang="en-US" dirty="0" smtClean="0"/>
          </a:p>
          <a:p>
            <a:pPr algn="ctr">
              <a:buNone/>
            </a:pPr>
            <a:r>
              <a:rPr lang="en-US" dirty="0" smtClean="0"/>
              <a:t>T.U.L.I.P. is a completely false doctrine of man.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algn="ctr"/>
            <a:r>
              <a:rPr lang="en-US" b="1" dirty="0" smtClean="0"/>
              <a:t>Conversion</a:t>
            </a:r>
            <a:r>
              <a:rPr lang="en-US" dirty="0" smtClean="0"/>
              <a:t> </a:t>
            </a:r>
            <a:r>
              <a:rPr lang="en-US" b="1" dirty="0" smtClean="0"/>
              <a:t>stands between the sinner and the kingdom</a:t>
            </a:r>
            <a:r>
              <a:rPr lang="en-US" dirty="0" smtClean="0"/>
              <a:t> </a:t>
            </a:r>
            <a:endParaRPr lang="en-US" dirty="0"/>
          </a:p>
        </p:txBody>
      </p:sp>
      <p:sp>
        <p:nvSpPr>
          <p:cNvPr id="3" name="Content Placeholder 2"/>
          <p:cNvSpPr>
            <a:spLocks noGrp="1"/>
          </p:cNvSpPr>
          <p:nvPr>
            <p:ph idx="1"/>
          </p:nvPr>
        </p:nvSpPr>
        <p:spPr>
          <a:xfrm>
            <a:off x="457200" y="1874520"/>
            <a:ext cx="8229600" cy="4526280"/>
          </a:xfrm>
        </p:spPr>
        <p:txBody>
          <a:bodyPr/>
          <a:lstStyle/>
          <a:p>
            <a:pPr algn="ctr">
              <a:buNone/>
            </a:pPr>
            <a:endParaRPr lang="en-US" dirty="0" smtClean="0"/>
          </a:p>
          <a:p>
            <a:pPr algn="ctr">
              <a:buNone/>
            </a:pPr>
            <a:r>
              <a:rPr lang="en-US" dirty="0" smtClean="0"/>
              <a:t>It is the beginning of the salvation process - Matthew 18:3</a:t>
            </a:r>
          </a:p>
          <a:p>
            <a:endParaRPr lang="en-US" dirty="0" smtClean="0"/>
          </a:p>
          <a:p>
            <a:pPr algn="ctr">
              <a:buNone/>
            </a:pPr>
            <a:r>
              <a:rPr lang="en-US" dirty="0" smtClean="0"/>
              <a:t>It is a work of each Christian  -  James 5:20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382000" cy="1143000"/>
          </a:xfrm>
        </p:spPr>
        <p:txBody>
          <a:bodyPr>
            <a:normAutofit fontScale="90000"/>
          </a:bodyPr>
          <a:lstStyle/>
          <a:p>
            <a:pPr algn="ctr"/>
            <a:r>
              <a:rPr lang="en-US" b="1" dirty="0" smtClean="0">
                <a:effectLst>
                  <a:outerShdw blurRad="38100" dist="38100" dir="2700000" algn="tl">
                    <a:srgbClr val="000000">
                      <a:alpha val="43137"/>
                    </a:srgbClr>
                  </a:outerShdw>
                </a:effectLst>
              </a:rPr>
              <a:t>Conversion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 turning men to God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lvl="0" algn="ctr">
              <a:buNone/>
            </a:pPr>
            <a:r>
              <a:rPr lang="en-US" dirty="0" smtClean="0"/>
              <a:t>It begins with hearing the word of God  </a:t>
            </a:r>
          </a:p>
          <a:p>
            <a:pPr lvl="0" algn="ctr">
              <a:buNone/>
            </a:pPr>
            <a:r>
              <a:rPr lang="en-US" dirty="0" smtClean="0"/>
              <a:t>	-  Romans 1:16; 10:17</a:t>
            </a:r>
          </a:p>
          <a:p>
            <a:pPr lvl="0" algn="ctr">
              <a:buNone/>
            </a:pPr>
            <a:endParaRPr lang="en-US" dirty="0" smtClean="0"/>
          </a:p>
          <a:p>
            <a:pPr lvl="0" algn="ctr">
              <a:buNone/>
            </a:pPr>
            <a:r>
              <a:rPr lang="en-US" dirty="0" smtClean="0"/>
              <a:t>It involves the desire of the hearer's heart  </a:t>
            </a:r>
          </a:p>
          <a:p>
            <a:pPr lvl="0" algn="ctr">
              <a:buNone/>
            </a:pPr>
            <a:r>
              <a:rPr lang="en-US" dirty="0" smtClean="0"/>
              <a:t>- Acts 16:14; 2 Thessalonians 2:14 </a:t>
            </a:r>
          </a:p>
          <a:p>
            <a:pPr lvl="0" algn="ctr">
              <a:buNone/>
            </a:pPr>
            <a:r>
              <a:rPr lang="en-US" dirty="0" smtClean="0"/>
              <a:t>- (John 12:42)</a:t>
            </a:r>
          </a:p>
          <a:p>
            <a:pPr algn="ctr">
              <a:buNone/>
            </a:pPr>
            <a:endParaRPr lang="en-US" dirty="0" smtClean="0"/>
          </a:p>
          <a:p>
            <a:pPr algn="ctr">
              <a:buNone/>
            </a:pPr>
            <a:r>
              <a:rPr lang="en-US" dirty="0" smtClean="0"/>
              <a:t>It involves understanding the message </a:t>
            </a:r>
          </a:p>
          <a:p>
            <a:pPr algn="ctr">
              <a:buNone/>
            </a:pPr>
            <a:r>
              <a:rPr lang="en-US" dirty="0" smtClean="0"/>
              <a:t>of God  -  Acts 8:30; 16:23-34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up)">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up)">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up)">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up)">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up)">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algn="ctr"/>
            <a:r>
              <a:rPr lang="en-US" b="1" dirty="0" smtClean="0"/>
              <a:t>Conversion is the beginning </a:t>
            </a:r>
            <a:br>
              <a:rPr lang="en-US" b="1" dirty="0" smtClean="0"/>
            </a:br>
            <a:r>
              <a:rPr lang="en-US" b="1" dirty="0" smtClean="0"/>
              <a:t>of a new life</a:t>
            </a:r>
            <a:endParaRPr lang="en-US" dirty="0"/>
          </a:p>
        </p:txBody>
      </p:sp>
      <p:sp>
        <p:nvSpPr>
          <p:cNvPr id="3" name="Content Placeholder 2"/>
          <p:cNvSpPr>
            <a:spLocks noGrp="1"/>
          </p:cNvSpPr>
          <p:nvPr>
            <p:ph idx="1"/>
          </p:nvPr>
        </p:nvSpPr>
        <p:spPr/>
        <p:txBody>
          <a:bodyPr>
            <a:normAutofit/>
          </a:bodyPr>
          <a:lstStyle/>
          <a:p>
            <a:pPr lvl="0" algn="ctr">
              <a:buNone/>
            </a:pPr>
            <a:r>
              <a:rPr lang="en-US" dirty="0" smtClean="0"/>
              <a:t>It is shown by a changed mind  </a:t>
            </a:r>
          </a:p>
          <a:p>
            <a:pPr lvl="0" algn="ctr">
              <a:buNone/>
            </a:pPr>
            <a:r>
              <a:rPr lang="en-US" dirty="0" smtClean="0"/>
              <a:t>- Acts 2:38;  3:19; 2 Corinthians 7:10</a:t>
            </a:r>
          </a:p>
          <a:p>
            <a:pPr lvl="0" algn="ctr">
              <a:buFontTx/>
              <a:buChar char="-"/>
            </a:pPr>
            <a:endParaRPr lang="en-US" sz="800" dirty="0" smtClean="0"/>
          </a:p>
          <a:p>
            <a:pPr lvl="0" algn="ctr">
              <a:buNone/>
            </a:pPr>
            <a:r>
              <a:rPr lang="en-US" dirty="0" smtClean="0"/>
              <a:t> It is initiated by obedience to the Lord  </a:t>
            </a:r>
          </a:p>
          <a:p>
            <a:pPr lvl="0" algn="ctr">
              <a:buNone/>
            </a:pPr>
            <a:r>
              <a:rPr lang="en-US" dirty="0" smtClean="0"/>
              <a:t>- Titus 3:5;  1 Peter 3:21</a:t>
            </a:r>
          </a:p>
          <a:p>
            <a:pPr lvl="0" algn="ctr">
              <a:buFontTx/>
              <a:buChar char="-"/>
            </a:pPr>
            <a:endParaRPr lang="en-US" sz="800" dirty="0" smtClean="0"/>
          </a:p>
          <a:p>
            <a:pPr lvl="0" algn="ctr">
              <a:buNone/>
            </a:pPr>
            <a:r>
              <a:rPr lang="en-US" dirty="0" smtClean="0"/>
              <a:t> It is manifested by a change in actions in one's life  -  Romans 6:4-7</a:t>
            </a:r>
          </a:p>
          <a:p>
            <a:pPr lvl="0" algn="ctr">
              <a:buNone/>
            </a:pPr>
            <a:endParaRPr lang="en-US" sz="800" dirty="0" smtClean="0"/>
          </a:p>
          <a:p>
            <a:pPr algn="ctr">
              <a:buNone/>
            </a:pPr>
            <a:r>
              <a:rPr lang="en-US" dirty="0" smtClean="0"/>
              <a:t>It is manifested by a change in the way we interact - Ephesians 4:22-32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Right)">
                                      <p:cBhvr>
                                        <p:cTn id="7" dur="500"/>
                                        <p:tgtEl>
                                          <p:spTgt spid="3">
                                            <p:txEl>
                                              <p:pRg st="0" end="0"/>
                                            </p:txEl>
                                          </p:spTgt>
                                        </p:tgtEl>
                                      </p:cBhvr>
                                    </p:animEffect>
                                  </p:childTnLst>
                                </p:cTn>
                              </p:par>
                              <p:par>
                                <p:cTn id="8" presetID="12" presetClass="entr" presetSubtype="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Righ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2"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slide(fromRight)">
                                      <p:cBhvr>
                                        <p:cTn id="15" dur="500"/>
                                        <p:tgtEl>
                                          <p:spTgt spid="3">
                                            <p:txEl>
                                              <p:pRg st="3" end="3"/>
                                            </p:txEl>
                                          </p:spTgt>
                                        </p:tgtEl>
                                      </p:cBhvr>
                                    </p:animEffect>
                                  </p:childTnLst>
                                </p:cTn>
                              </p:par>
                              <p:par>
                                <p:cTn id="16" presetID="12" presetClass="entr" presetSubtype="2"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slide(fromRight)">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2"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slide(fromRight)">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2"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slide(fromRight)">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algn="ctr"/>
            <a:r>
              <a:rPr lang="en-US" b="1" dirty="0" smtClean="0"/>
              <a:t>Conversion is a life-long process.</a:t>
            </a:r>
            <a:endParaRPr lang="en-US" dirty="0"/>
          </a:p>
        </p:txBody>
      </p:sp>
      <p:sp>
        <p:nvSpPr>
          <p:cNvPr id="3" name="Content Placeholder 2"/>
          <p:cNvSpPr>
            <a:spLocks noGrp="1"/>
          </p:cNvSpPr>
          <p:nvPr>
            <p:ph idx="1"/>
          </p:nvPr>
        </p:nvSpPr>
        <p:spPr/>
        <p:txBody>
          <a:bodyPr/>
          <a:lstStyle/>
          <a:p>
            <a:pPr lvl="0">
              <a:buNone/>
            </a:pPr>
            <a:r>
              <a:rPr lang="en-US" dirty="0" smtClean="0"/>
              <a:t>	</a:t>
            </a:r>
          </a:p>
          <a:p>
            <a:pPr lvl="0" algn="ctr">
              <a:buNone/>
            </a:pPr>
            <a:r>
              <a:rPr lang="en-US" dirty="0" smtClean="0"/>
              <a:t>	The mind changes as God's Word influences each life  -  Romans 12:1-2</a:t>
            </a:r>
          </a:p>
          <a:p>
            <a:pPr algn="ctr">
              <a:buNone/>
            </a:pPr>
            <a:endParaRPr lang="en-US" dirty="0" smtClean="0"/>
          </a:p>
          <a:p>
            <a:pPr algn="ctr">
              <a:buNone/>
            </a:pPr>
            <a:r>
              <a:rPr lang="en-US" dirty="0" smtClean="0"/>
              <a:t>	 The physical becomes less and less important  -  2 Corinthians 4:16-18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algn="ctr"/>
            <a:r>
              <a:rPr lang="en-US" b="1" dirty="0" smtClean="0"/>
              <a:t>Conversions in the </a:t>
            </a:r>
            <a:br>
              <a:rPr lang="en-US" b="1" dirty="0" smtClean="0"/>
            </a:br>
            <a:r>
              <a:rPr lang="en-US" b="1" dirty="0" smtClean="0"/>
              <a:t>New Testament</a:t>
            </a:r>
            <a:endParaRPr lang="en-US" dirty="0"/>
          </a:p>
        </p:txBody>
      </p:sp>
      <p:sp>
        <p:nvSpPr>
          <p:cNvPr id="3" name="Content Placeholder 2"/>
          <p:cNvSpPr>
            <a:spLocks noGrp="1"/>
          </p:cNvSpPr>
          <p:nvPr>
            <p:ph idx="1"/>
          </p:nvPr>
        </p:nvSpPr>
        <p:spPr/>
        <p:txBody>
          <a:bodyPr/>
          <a:lstStyle/>
          <a:p>
            <a:pPr algn="ctr">
              <a:buNone/>
            </a:pPr>
            <a:r>
              <a:rPr lang="en-US" dirty="0" smtClean="0"/>
              <a:t>The Jews </a:t>
            </a:r>
          </a:p>
          <a:p>
            <a:pPr algn="ctr">
              <a:buFontTx/>
              <a:buChar char="-"/>
            </a:pPr>
            <a:r>
              <a:rPr lang="en-US" dirty="0" smtClean="0"/>
              <a:t>Acts 2:37-38, 41; 8:12, 36; (9:18 &amp; 22:16); 16:15; 19:5</a:t>
            </a:r>
          </a:p>
          <a:p>
            <a:pPr algn="ctr">
              <a:buFontTx/>
              <a:buChar char="-"/>
            </a:pPr>
            <a:endParaRPr lang="en-US" dirty="0" smtClean="0"/>
          </a:p>
          <a:p>
            <a:pPr algn="ctr">
              <a:buNone/>
            </a:pPr>
            <a:r>
              <a:rPr lang="en-US" dirty="0" smtClean="0"/>
              <a:t>The Gentiles - Acts 10:48; 16:33; 18:8; Romans 6:3; 1 Cor. 1:16; Galatians 3:27</a:t>
            </a:r>
          </a:p>
          <a:p>
            <a:pPr algn="ctr">
              <a:buNone/>
            </a:pPr>
            <a:endParaRPr lang="en-US" dirty="0" smtClean="0"/>
          </a:p>
          <a:p>
            <a:pPr algn="ctr">
              <a:buNone/>
            </a:pPr>
            <a:r>
              <a:rPr lang="en-US" dirty="0" smtClean="0"/>
              <a:t>It is not a matter of “faith only” </a:t>
            </a:r>
          </a:p>
          <a:p>
            <a:pPr algn="ctr">
              <a:buNone/>
            </a:pPr>
            <a:r>
              <a:rPr lang="en-US" dirty="0" smtClean="0"/>
              <a:t>- James 2:14, 17, 20, 22, 24, 26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par>
                                <p:cTn id="8" presetID="1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Top)">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slide(fromTop)">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1"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slide(fromTop)">
                                      <p:cBhvr>
                                        <p:cTn id="20" dur="500"/>
                                        <p:tgtEl>
                                          <p:spTgt spid="3">
                                            <p:txEl>
                                              <p:pRg st="5" end="5"/>
                                            </p:txEl>
                                          </p:spTgt>
                                        </p:tgtEl>
                                      </p:cBhvr>
                                    </p:animEffect>
                                  </p:childTnLst>
                                </p:cTn>
                              </p:par>
                              <p:par>
                                <p:cTn id="21" presetID="12" presetClass="entr" presetSubtype="1"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slide(fromTop)">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67</TotalTime>
  <Words>343</Words>
  <Application>Microsoft Office PowerPoint</Application>
  <PresentationFormat>On-screen Show (4:3)</PresentationFormat>
  <Paragraphs>88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Foundry</vt:lpstr>
      <vt:lpstr>BIBLE CONVERSION</vt:lpstr>
      <vt:lpstr>Conversion – a change</vt:lpstr>
      <vt:lpstr>Conversion is from God</vt:lpstr>
      <vt:lpstr>Conversion through the Word</vt:lpstr>
      <vt:lpstr>Conversion stands between the sinner and the kingdom </vt:lpstr>
      <vt:lpstr>Conversion  - turning men to God</vt:lpstr>
      <vt:lpstr>Conversion is the beginning  of a new life</vt:lpstr>
      <vt:lpstr>Conversion is a life-long process.</vt:lpstr>
      <vt:lpstr>Conversions in the  New Testament</vt:lpstr>
      <vt:lpstr>Conversion is Important</vt:lpstr>
      <vt:lpstr>Have You Been Converted?</vt:lpstr>
      <vt:lpstr>Contact me for help.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BIBLE CONVERSION</dc:title>
  <dc:creator>Charles Gant</dc:creator>
  <cp:lastModifiedBy>Charles Gant</cp:lastModifiedBy>
  <cp:revision>10</cp:revision>
  <dcterms:created xsi:type="dcterms:W3CDTF">2012-06-30T01:51:39Z</dcterms:created>
  <dcterms:modified xsi:type="dcterms:W3CDTF">2013-11-02T03:03:49Z</dcterms:modified>
</cp:coreProperties>
</file>