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797" r:id="rId2"/>
    <p:sldMasterId id="2147484013" r:id="rId3"/>
    <p:sldMasterId id="2147484015" r:id="rId4"/>
    <p:sldMasterId id="2147484017" r:id="rId5"/>
    <p:sldMasterId id="2147484019" r:id="rId6"/>
    <p:sldMasterId id="2147484021" r:id="rId7"/>
  </p:sldMasterIdLst>
  <p:notesMasterIdLst>
    <p:notesMasterId r:id="rId61"/>
  </p:notesMasterIdLst>
  <p:sldIdLst>
    <p:sldId id="488" r:id="rId8"/>
    <p:sldId id="423" r:id="rId9"/>
    <p:sldId id="439" r:id="rId10"/>
    <p:sldId id="425" r:id="rId11"/>
    <p:sldId id="428" r:id="rId12"/>
    <p:sldId id="429" r:id="rId13"/>
    <p:sldId id="430" r:id="rId14"/>
    <p:sldId id="431" r:id="rId15"/>
    <p:sldId id="432" r:id="rId16"/>
    <p:sldId id="433" r:id="rId17"/>
    <p:sldId id="434" r:id="rId18"/>
    <p:sldId id="435" r:id="rId19"/>
    <p:sldId id="436" r:id="rId20"/>
    <p:sldId id="446" r:id="rId21"/>
    <p:sldId id="447" r:id="rId22"/>
    <p:sldId id="452" r:id="rId23"/>
    <p:sldId id="453" r:id="rId24"/>
    <p:sldId id="454" r:id="rId25"/>
    <p:sldId id="455" r:id="rId26"/>
    <p:sldId id="456" r:id="rId27"/>
    <p:sldId id="457" r:id="rId28"/>
    <p:sldId id="458" r:id="rId29"/>
    <p:sldId id="459" r:id="rId30"/>
    <p:sldId id="460" r:id="rId31"/>
    <p:sldId id="461" r:id="rId32"/>
    <p:sldId id="491" r:id="rId33"/>
    <p:sldId id="495" r:id="rId34"/>
    <p:sldId id="490" r:id="rId35"/>
    <p:sldId id="462" r:id="rId36"/>
    <p:sldId id="463" r:id="rId37"/>
    <p:sldId id="464" r:id="rId38"/>
    <p:sldId id="465" r:id="rId39"/>
    <p:sldId id="466" r:id="rId40"/>
    <p:sldId id="467" r:id="rId41"/>
    <p:sldId id="468" r:id="rId42"/>
    <p:sldId id="469" r:id="rId43"/>
    <p:sldId id="470" r:id="rId44"/>
    <p:sldId id="471" r:id="rId45"/>
    <p:sldId id="472" r:id="rId46"/>
    <p:sldId id="473" r:id="rId47"/>
    <p:sldId id="474" r:id="rId48"/>
    <p:sldId id="475" r:id="rId49"/>
    <p:sldId id="476" r:id="rId50"/>
    <p:sldId id="477" r:id="rId51"/>
    <p:sldId id="478" r:id="rId52"/>
    <p:sldId id="493" r:id="rId53"/>
    <p:sldId id="479" r:id="rId54"/>
    <p:sldId id="480" r:id="rId55"/>
    <p:sldId id="481" r:id="rId56"/>
    <p:sldId id="482" r:id="rId57"/>
    <p:sldId id="483" r:id="rId58"/>
    <p:sldId id="484" r:id="rId59"/>
    <p:sldId id="494" r:id="rId60"/>
  </p:sldIdLst>
  <p:sldSz cx="121920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59894" autoAdjust="0"/>
  </p:normalViewPr>
  <p:slideViewPr>
    <p:cSldViewPr>
      <p:cViewPr varScale="1">
        <p:scale>
          <a:sx n="61" d="100"/>
          <a:sy n="61" d="100"/>
        </p:scale>
        <p:origin x="-666" y="-90"/>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Verdana"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charset="0"/>
                <a:ea typeface="ＭＳ Ｐゴシック" charset="-128"/>
              </a:defRPr>
            </a:lvl1pPr>
          </a:lstStyle>
          <a:p>
            <a:pPr>
              <a:defRPr/>
            </a:pPr>
            <a:fld id="{AFE77CC8-B6A3-4FBC-BC3F-D078A31D3780}" type="datetime1">
              <a:rPr lang="en-US"/>
              <a:pPr>
                <a:defRPr/>
              </a:pPr>
              <a:t>9/6/2019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Verdana"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3627952-F87E-4B1E-A660-017C5370EC0C}" type="slidenum">
              <a:rPr lang="en-US" altLang="en-US"/>
              <a:pPr/>
              <a:t>‹#›</a:t>
            </a:fld>
            <a:endParaRPr lang="en-US" altLang="en-US"/>
          </a:p>
        </p:txBody>
      </p:sp>
    </p:spTree>
    <p:extLst>
      <p:ext uri="{BB962C8B-B14F-4D97-AF65-F5344CB8AC3E}">
        <p14:creationId xmlns:p14="http://schemas.microsoft.com/office/powerpoint/2010/main" val="18544798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a:t>
            </a:r>
            <a:r>
              <a:rPr lang="en-US" sz="12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Proving the Inspiration of the Bible Is possible even though the atheist do not believe that you can.</a:t>
            </a:r>
            <a:endParaRPr lang="en-US" dirty="0"/>
          </a:p>
          <a:p>
            <a:r>
              <a:rPr lang="en-US" dirty="0"/>
              <a:t>    2. Even Using Astronomy, Oceanography, Medicine, Biology it can be seen to be the inspired “Word of God”.</a:t>
            </a:r>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2</a:t>
            </a:fld>
            <a:endParaRPr lang="en-US" altLang="en-US"/>
          </a:p>
        </p:txBody>
      </p:sp>
    </p:spTree>
    <p:extLst>
      <p:ext uri="{BB962C8B-B14F-4D97-AF65-F5344CB8AC3E}">
        <p14:creationId xmlns:p14="http://schemas.microsoft.com/office/powerpoint/2010/main" val="317245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i="1" dirty="0">
                <a:ea typeface="ＭＳ Ｐゴシック" panose="020B0600070205080204" pitchFamily="34" charset="-128"/>
              </a:rPr>
              <a:t>The birds of the air, And the fish of the sea That pass through the paths of the seas. </a:t>
            </a:r>
            <a:r>
              <a:rPr lang="en-US" altLang="en-US" b="1" dirty="0">
                <a:ea typeface="ＭＳ Ｐゴシック" panose="020B0600070205080204" pitchFamily="34" charset="-128"/>
              </a:rPr>
              <a:t>(Psalms 8:8)</a:t>
            </a:r>
          </a:p>
          <a:p>
            <a:r>
              <a:rPr lang="en-US" altLang="en-US" dirty="0">
                <a:ea typeface="ＭＳ Ｐゴシック" panose="020B0600070205080204" pitchFamily="34" charset="-128"/>
              </a:rPr>
              <a:t>&gt;&gt;&gt;&gt;&gt;&gt;&gt;&gt;&gt;&gt;&gt;&gt;&gt;&gt;&gt;&gt;&gt;&gt;&gt;&gt;&gt;</a:t>
            </a:r>
          </a:p>
          <a:p>
            <a:r>
              <a:rPr lang="en-US" altLang="en-US" dirty="0">
                <a:ea typeface="ＭＳ Ｐゴシック" panose="020B0600070205080204" pitchFamily="34" charset="-128"/>
              </a:rPr>
              <a:t>    1. The universities, atheist, and agonist give Matthew Maury the credit for what King David, of Israel knew, about </a:t>
            </a:r>
            <a:r>
              <a:rPr lang="en-US" altLang="en-US" b="1" dirty="0">
                <a:ea typeface="ＭＳ Ｐゴシック" panose="020B0600070205080204" pitchFamily="34" charset="-128"/>
              </a:rPr>
              <a:t>1040</a:t>
            </a:r>
            <a:r>
              <a:rPr lang="en-US" altLang="en-US" dirty="0">
                <a:ea typeface="ＭＳ Ｐゴシック" panose="020B0600070205080204" pitchFamily="34" charset="-128"/>
              </a:rPr>
              <a:t> to </a:t>
            </a:r>
            <a:r>
              <a:rPr lang="en-US" altLang="en-US" b="1" dirty="0">
                <a:ea typeface="ＭＳ Ｐゴシック" panose="020B0600070205080204" pitchFamily="34" charset="-128"/>
              </a:rPr>
              <a:t>970</a:t>
            </a:r>
            <a:r>
              <a:rPr lang="en-US" altLang="en-US" dirty="0">
                <a:ea typeface="ＭＳ Ｐゴシック" panose="020B0600070205080204" pitchFamily="34" charset="-128"/>
              </a:rPr>
              <a:t> </a:t>
            </a:r>
            <a:r>
              <a:rPr lang="en-US" altLang="en-US" b="1" dirty="0">
                <a:ea typeface="ＭＳ Ｐゴシック" panose="020B0600070205080204" pitchFamily="34" charset="-128"/>
              </a:rPr>
              <a:t>BC</a:t>
            </a:r>
            <a:r>
              <a:rPr lang="en-US" altLang="en-US" dirty="0">
                <a:ea typeface="ＭＳ Ｐゴシック" panose="020B0600070205080204" pitchFamily="34" charset="-128"/>
              </a:rPr>
              <a:t>.</a:t>
            </a:r>
          </a:p>
          <a:p>
            <a:r>
              <a:rPr lang="en-US" altLang="en-US" dirty="0">
                <a:ea typeface="ＭＳ Ｐゴシック" panose="020B0600070205080204" pitchFamily="34" charset="-128"/>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 Matthew Maury was described as “Pathfinder of the Sea.”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3. His book on physical geography of the sea is still considered to be one of the best, and is used in many universities.</a:t>
            </a:r>
            <a:endParaRPr lang="en-US" sz="1200" dirty="0">
              <a:solidFill>
                <a:srgbClr val="FFFF00"/>
              </a:solidFill>
              <a:latin typeface="Times New Roman" panose="02020603050405020304" pitchFamily="18" charset="0"/>
              <a:cs typeface="Times New Roman" panose="02020603050405020304" pitchFamily="18" charset="0"/>
            </a:endParaRPr>
          </a:p>
          <a:p>
            <a:endParaRPr lang="en-US" altLang="en-US" dirty="0">
              <a:ea typeface="ＭＳ Ｐゴシック" panose="020B0600070205080204" pitchFamily="34" charset="-128"/>
            </a:endParaRP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D04DD19-54A7-4D37-8106-E46B3E27AF2F}" type="slidenum">
              <a:rPr lang="en-US" altLang="en-US"/>
              <a:pPr/>
              <a:t>11</a:t>
            </a:fld>
            <a:endParaRPr lang="en-US" altLang="en-US"/>
          </a:p>
        </p:txBody>
      </p:sp>
    </p:spTree>
    <p:extLst>
      <p:ext uri="{BB962C8B-B14F-4D97-AF65-F5344CB8AC3E}">
        <p14:creationId xmlns:p14="http://schemas.microsoft.com/office/powerpoint/2010/main" val="353688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dirty="0">
                <a:ea typeface="ＭＳ Ｐゴシック" panose="020B0600070205080204" pitchFamily="34" charset="-128"/>
              </a:rPr>
              <a:t>    1. Let us look at more </a:t>
            </a:r>
            <a:r>
              <a:rPr lang="en-US" altLang="en-US" b="0" dirty="0">
                <a:ea typeface="ＭＳ Ｐゴシック" panose="020B0600070205080204" pitchFamily="34" charset="-128"/>
              </a:rPr>
              <a:t>concerning t</a:t>
            </a:r>
            <a:r>
              <a:rPr lang="en-US" sz="1200" b="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he Bible &amp; Oceanography from the point of inspiration.</a:t>
            </a:r>
            <a:endParaRPr lang="en-US" altLang="en-US" b="0" dirty="0">
              <a:ea typeface="ＭＳ Ｐゴシック" panose="020B0600070205080204" pitchFamily="34" charset="-128"/>
            </a:endParaRPr>
          </a:p>
          <a:p>
            <a:r>
              <a:rPr lang="en-US" altLang="en-US" i="1" dirty="0">
                <a:ea typeface="ＭＳ Ｐゴシック" panose="020B0600070205080204" pitchFamily="34" charset="-128"/>
              </a:rPr>
              <a:t>"Have you entered the springs of the sea? Or have you walked in search of the depths?</a:t>
            </a:r>
            <a:r>
              <a:rPr lang="en-US" altLang="en-US" dirty="0">
                <a:ea typeface="ＭＳ Ｐゴシック" panose="020B0600070205080204" pitchFamily="34" charset="-128"/>
              </a:rPr>
              <a:t> </a:t>
            </a:r>
            <a:r>
              <a:rPr lang="en-US" altLang="en-US" b="1" dirty="0">
                <a:ea typeface="ＭＳ Ｐゴシック" panose="020B0600070205080204" pitchFamily="34" charset="-128"/>
              </a:rPr>
              <a:t>(Job 38:16)</a:t>
            </a:r>
          </a:p>
          <a:p>
            <a:r>
              <a:rPr lang="en-US" altLang="en-US" b="1" dirty="0">
                <a:ea typeface="ＭＳ Ｐゴシック" panose="020B0600070205080204" pitchFamily="34" charset="-128"/>
              </a:rPr>
              <a:t>&gt;&gt;&gt;&gt;&gt;&gt;&gt;&gt;&gt;&gt;&gt;&gt;&gt;&gt;&gt;&gt;&gt;&gt;&gt;&gt;&gt;&gt;</a:t>
            </a:r>
          </a:p>
          <a:p>
            <a:r>
              <a:rPr lang="en-US" altLang="en-US" b="0" dirty="0">
                <a:ea typeface="ＭＳ Ｐゴシック" panose="020B0600070205080204" pitchFamily="34" charset="-128"/>
              </a:rPr>
              <a:t>    2. Scientists discover fresh water beneath ocean floor </a:t>
            </a:r>
            <a:r>
              <a:rPr lang="en-US" altLang="en-US" b="1" dirty="0">
                <a:ea typeface="ＭＳ Ｐゴシック" panose="020B0600070205080204" pitchFamily="34" charset="-128"/>
              </a:rPr>
              <a:t>July/15/2010</a:t>
            </a:r>
            <a:r>
              <a:rPr lang="en-US" altLang="en-US" dirty="0">
                <a:ea typeface="ＭＳ Ｐゴシック" panose="020B0600070205080204" pitchFamily="34" charset="-128"/>
              </a:rPr>
              <a:t>, 07:37:35 AM (</a:t>
            </a:r>
            <a:r>
              <a:rPr lang="en-US" altLang="en-US" dirty="0" err="1">
                <a:ea typeface="ＭＳ Ｐゴシック" panose="020B0600070205080204" pitchFamily="34" charset="-128"/>
              </a:rPr>
              <a:t>VietNamNet</a:t>
            </a:r>
            <a:r>
              <a:rPr lang="en-US" altLang="en-US" dirty="0">
                <a:ea typeface="ＭＳ Ｐゴシック" panose="020B0600070205080204" pitchFamily="34" charset="-128"/>
              </a:rPr>
              <a:t> Bridge)</a:t>
            </a:r>
          </a:p>
          <a:p>
            <a:r>
              <a:rPr lang="en-US" altLang="en-US" dirty="0">
                <a:ea typeface="ＭＳ Ｐゴシック" panose="020B0600070205080204" pitchFamily="34" charset="-128"/>
              </a:rPr>
              <a:t>    3. They report that Scientists from the Division for Water Resources Planning for southern Viet Nam have discovered an underwater source of fresh water in the midst of the salt water of the ocean. </a:t>
            </a:r>
          </a:p>
          <a:p>
            <a:r>
              <a:rPr lang="en-US" altLang="en-US" dirty="0">
                <a:ea typeface="ＭＳ Ｐゴシック" panose="020B0600070205080204" pitchFamily="34" charset="-128"/>
              </a:rPr>
              <a:t>    4. The fresh water was discovered at a depth ranging from </a:t>
            </a:r>
            <a:r>
              <a:rPr lang="en-US" altLang="en-US" b="1" dirty="0">
                <a:ea typeface="ＭＳ Ｐゴシック" panose="020B0600070205080204" pitchFamily="34" charset="-128"/>
              </a:rPr>
              <a:t>48-106</a:t>
            </a:r>
            <a:r>
              <a:rPr lang="en-US" altLang="en-US" dirty="0">
                <a:ea typeface="ＭＳ Ｐゴシック" panose="020B0600070205080204" pitchFamily="34" charset="-128"/>
              </a:rPr>
              <a:t> meters ranging from </a:t>
            </a:r>
            <a:r>
              <a:rPr lang="en-US" altLang="en-US" b="1" dirty="0">
                <a:ea typeface="ＭＳ Ｐゴシック" panose="020B0600070205080204" pitchFamily="34" charset="-128"/>
              </a:rPr>
              <a:t>150’ to 350’ </a:t>
            </a:r>
            <a:r>
              <a:rPr lang="en-US" altLang="en-US" dirty="0">
                <a:ea typeface="ＭＳ Ｐゴシック" panose="020B0600070205080204" pitchFamily="34" charset="-128"/>
              </a:rPr>
              <a:t>in depth below the surface, </a:t>
            </a:r>
            <a:r>
              <a:rPr lang="en-US" altLang="en-US" b="1" dirty="0">
                <a:ea typeface="ＭＳ Ｐゴシック" panose="020B0600070205080204" pitchFamily="34" charset="-128"/>
              </a:rPr>
              <a:t>3</a:t>
            </a:r>
            <a:r>
              <a:rPr lang="en-US" altLang="en-US" dirty="0">
                <a:ea typeface="ＭＳ Ｐゴシック" panose="020B0600070205080204" pitchFamily="34" charset="-128"/>
              </a:rPr>
              <a:t> </a:t>
            </a:r>
            <a:r>
              <a:rPr lang="en-US" altLang="en-US" dirty="0" err="1">
                <a:ea typeface="ＭＳ Ｐゴシック" panose="020B0600070205080204" pitchFamily="34" charset="-128"/>
              </a:rPr>
              <a:t>kilometres</a:t>
            </a:r>
            <a:r>
              <a:rPr lang="en-US" altLang="en-US" dirty="0">
                <a:ea typeface="ＭＳ Ｐゴシック" panose="020B0600070205080204" pitchFamily="34" charset="-128"/>
              </a:rPr>
              <a:t> (approximately 2 miles off the coast of Bac Lieu.</a:t>
            </a:r>
          </a:p>
          <a:p>
            <a:r>
              <a:rPr lang="en-US" altLang="en-US" dirty="0">
                <a:ea typeface="ＭＳ Ｐゴシック" panose="020B0600070205080204" pitchFamily="34" charset="-128"/>
              </a:rPr>
              <a:t>&gt;&gt;&gt;&gt;&gt;&gt;&gt;&gt;&gt;&gt;&gt;&gt;&gt;&gt;&gt;&gt;&gt;&gt;&gt;&gt;&gt;&gt;&gt;</a:t>
            </a:r>
          </a:p>
          <a:p>
            <a:r>
              <a:rPr lang="en-US" altLang="en-US" dirty="0">
                <a:ea typeface="ＭＳ Ｐゴシック" panose="020B0600070205080204" pitchFamily="34" charset="-128"/>
              </a:rPr>
              <a:t>    5. It is only during the history of this country that mankind has been able to explore and search the depths of the sea by the invention of submersibles that can withstand the pressures of the deep.</a:t>
            </a:r>
          </a:p>
          <a:p>
            <a:r>
              <a:rPr lang="en-US" altLang="en-US" dirty="0">
                <a:ea typeface="ＭＳ Ｐゴシック" panose="020B0600070205080204" pitchFamily="34" charset="-128"/>
              </a:rPr>
              <a:t>    6. How great of a pressure are we talking about? </a:t>
            </a:r>
          </a:p>
          <a:p>
            <a:r>
              <a:rPr lang="en-US" altLang="en-US" dirty="0">
                <a:ea typeface="ＭＳ Ｐゴシック" panose="020B0600070205080204" pitchFamily="34" charset="-128"/>
              </a:rPr>
              <a:t>        a. Every depth of </a:t>
            </a:r>
            <a:r>
              <a:rPr lang="en-US" altLang="en-US" b="1" dirty="0">
                <a:ea typeface="ＭＳ Ｐゴシック" panose="020B0600070205080204" pitchFamily="34" charset="-128"/>
              </a:rPr>
              <a:t>100</a:t>
            </a:r>
            <a:r>
              <a:rPr lang="en-US" altLang="en-US" dirty="0">
                <a:ea typeface="ＭＳ Ｐゴシック" panose="020B0600070205080204" pitchFamily="34" charset="-128"/>
              </a:rPr>
              <a:t> feet, results in </a:t>
            </a:r>
            <a:r>
              <a:rPr lang="en-US" altLang="en-US" b="1" dirty="0">
                <a:ea typeface="ＭＳ Ｐゴシック" panose="020B0600070205080204" pitchFamily="34" charset="-128"/>
              </a:rPr>
              <a:t>44</a:t>
            </a:r>
            <a:r>
              <a:rPr lang="en-US" altLang="en-US" dirty="0">
                <a:ea typeface="ＭＳ Ｐゴシック" panose="020B0600070205080204" pitchFamily="34" charset="-128"/>
              </a:rPr>
              <a:t> pounds of pressure on every square inch of your body equally.</a:t>
            </a:r>
          </a:p>
          <a:p>
            <a:r>
              <a:rPr lang="en-US" altLang="en-US" dirty="0">
                <a:ea typeface="ＭＳ Ｐゴシック" panose="020B0600070205080204" pitchFamily="34" charset="-128"/>
              </a:rPr>
              <a:t>        b. A </a:t>
            </a:r>
            <a:r>
              <a:rPr lang="en-US" altLang="en-US" b="1" dirty="0">
                <a:ea typeface="ＭＳ Ｐゴシック" panose="020B0600070205080204" pitchFamily="34" charset="-128"/>
              </a:rPr>
              <a:t>12”</a:t>
            </a:r>
            <a:r>
              <a:rPr lang="en-US" altLang="en-US" dirty="0">
                <a:ea typeface="ＭＳ Ｐゴシック" panose="020B0600070205080204" pitchFamily="34" charset="-128"/>
              </a:rPr>
              <a:t> ball will have a surface area of </a:t>
            </a:r>
            <a:r>
              <a:rPr lang="en-US" altLang="en-US" b="1" dirty="0">
                <a:ea typeface="ＭＳ Ｐゴシック" panose="020B0600070205080204" pitchFamily="34" charset="-128"/>
              </a:rPr>
              <a:t>1810</a:t>
            </a:r>
            <a:r>
              <a:rPr lang="en-US" altLang="en-US" dirty="0">
                <a:ea typeface="ＭＳ Ｐゴシック" panose="020B0600070205080204" pitchFamily="34" charset="-128"/>
              </a:rPr>
              <a:t> square inches that subjects it to </a:t>
            </a:r>
            <a:r>
              <a:rPr lang="en-US" altLang="en-US" b="1" dirty="0">
                <a:ea typeface="ＭＳ Ｐゴシック" panose="020B0600070205080204" pitchFamily="34" charset="-128"/>
              </a:rPr>
              <a:t>44 x 427 </a:t>
            </a:r>
            <a:r>
              <a:rPr lang="en-US" altLang="en-US" b="1" dirty="0" err="1">
                <a:ea typeface="ＭＳ Ｐゴシック" panose="020B0600070205080204" pitchFamily="34" charset="-128"/>
              </a:rPr>
              <a:t>sq</a:t>
            </a:r>
            <a:r>
              <a:rPr lang="en-US" altLang="en-US" b="1" dirty="0">
                <a:ea typeface="ＭＳ Ｐゴシック" panose="020B0600070205080204" pitchFamily="34" charset="-128"/>
              </a:rPr>
              <a:t> in</a:t>
            </a:r>
            <a:r>
              <a:rPr lang="en-US" altLang="en-US" dirty="0">
                <a:ea typeface="ＭＳ Ｐゴシック" panose="020B0600070205080204" pitchFamily="34" charset="-128"/>
              </a:rPr>
              <a:t>= </a:t>
            </a:r>
            <a:r>
              <a:rPr lang="en-US" altLang="en-US" b="1" dirty="0">
                <a:ea typeface="ＭＳ Ｐゴシック" panose="020B0600070205080204" pitchFamily="34" charset="-128"/>
              </a:rPr>
              <a:t>18,788</a:t>
            </a:r>
            <a:r>
              <a:rPr lang="en-US" altLang="en-US" dirty="0">
                <a:ea typeface="ＭＳ Ｐゴシック" panose="020B0600070205080204" pitchFamily="34" charset="-128"/>
              </a:rPr>
              <a:t> pounds of pressure for every </a:t>
            </a:r>
            <a:r>
              <a:rPr lang="en-US" altLang="en-US" b="1" dirty="0">
                <a:ea typeface="ＭＳ Ｐゴシック" panose="020B0600070205080204" pitchFamily="34" charset="-128"/>
              </a:rPr>
              <a:t>100 feet </a:t>
            </a:r>
            <a:r>
              <a:rPr lang="en-US" altLang="en-US" dirty="0">
                <a:ea typeface="ＭＳ Ｐゴシック" panose="020B0600070205080204" pitchFamily="34" charset="-128"/>
              </a:rPr>
              <a:t>below the surface of the ocean. </a:t>
            </a:r>
          </a:p>
          <a:p>
            <a:r>
              <a:rPr lang="en-US" altLang="en-US" dirty="0">
                <a:ea typeface="ＭＳ Ｐゴシック" panose="020B0600070205080204" pitchFamily="34" charset="-128"/>
              </a:rPr>
              <a:t>        c. At </a:t>
            </a:r>
            <a:r>
              <a:rPr lang="en-US" altLang="en-US" b="1" dirty="0">
                <a:ea typeface="ＭＳ Ｐゴシック" panose="020B0600070205080204" pitchFamily="34" charset="-128"/>
              </a:rPr>
              <a:t>300</a:t>
            </a:r>
            <a:r>
              <a:rPr lang="en-US" altLang="en-US" dirty="0">
                <a:ea typeface="ＭＳ Ｐゴシック" panose="020B0600070205080204" pitchFamily="34" charset="-128"/>
              </a:rPr>
              <a:t> feet below the surface of the water, </a:t>
            </a:r>
            <a:r>
              <a:rPr lang="en-US" altLang="en-US" b="1" dirty="0">
                <a:ea typeface="ＭＳ Ｐゴシック" panose="020B0600070205080204" pitchFamily="34" charset="-128"/>
              </a:rPr>
              <a:t>44 x 3= 132 </a:t>
            </a:r>
            <a:r>
              <a:rPr lang="en-US" altLang="en-US" dirty="0">
                <a:ea typeface="ＭＳ Ｐゴシック" panose="020B0600070205080204" pitchFamily="34" charset="-128"/>
              </a:rPr>
              <a:t>pounds per square inch that is </a:t>
            </a:r>
            <a:r>
              <a:rPr lang="en-US" altLang="en-US" b="1" dirty="0">
                <a:ea typeface="ＭＳ Ｐゴシック" panose="020B0600070205080204" pitchFamily="34" charset="-128"/>
              </a:rPr>
              <a:t>56,364</a:t>
            </a:r>
            <a:r>
              <a:rPr lang="en-US" altLang="en-US" dirty="0">
                <a:ea typeface="ＭＳ Ｐゴシック" panose="020B0600070205080204" pitchFamily="34" charset="-128"/>
              </a:rPr>
              <a:t> pounds of pressure on the ball. </a:t>
            </a:r>
          </a:p>
          <a:p>
            <a:r>
              <a:rPr lang="en-US" altLang="en-US" dirty="0">
                <a:ea typeface="ＭＳ Ｐゴシック" panose="020B0600070205080204" pitchFamily="34" charset="-128"/>
              </a:rPr>
              <a:t>        d. Crush depth will depend on the strength of the ball material. </a:t>
            </a:r>
          </a:p>
          <a:p>
            <a:endParaRPr lang="en-US" altLang="en-US" b="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1952428-52AD-47ED-BA07-19CE4D5BE699}" type="slidenum">
              <a:rPr lang="en-US" altLang="en-US"/>
              <a:pPr/>
              <a:t>12</a:t>
            </a:fld>
            <a:endParaRPr lang="en-US" altLang="en-US"/>
          </a:p>
        </p:txBody>
      </p:sp>
    </p:spTree>
    <p:extLst>
      <p:ext uri="{BB962C8B-B14F-4D97-AF65-F5344CB8AC3E}">
        <p14:creationId xmlns:p14="http://schemas.microsoft.com/office/powerpoint/2010/main" val="3436439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7EEEEB7-EF10-4A2E-BCA5-9ECB4128F855}" type="slidenum">
              <a:rPr lang="en-US" altLang="en-US">
                <a:solidFill>
                  <a:srgbClr val="1F497D"/>
                </a:solidFill>
                <a:latin typeface="Times New Roman" panose="02020603050405020304" pitchFamily="18" charset="0"/>
              </a:rPr>
              <a:pPr/>
              <a:t>13</a:t>
            </a:fld>
            <a:endParaRPr lang="en-US" altLang="en-US">
              <a:solidFill>
                <a:srgbClr val="1F497D"/>
              </a:solidFill>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600" dirty="0">
                <a:latin typeface="Arial" panose="020B0604020202020204" pitchFamily="34" charset="0"/>
                <a:ea typeface="ＭＳ Ｐゴシック" panose="020B0600070205080204" pitchFamily="34" charset="-128"/>
              </a:rPr>
              <a:t>    1. East off the Mariana islands is the famous Mariana Trench. </a:t>
            </a:r>
          </a:p>
          <a:p>
            <a:pPr eaLnBrk="1" hangingPunct="1">
              <a:spcBef>
                <a:spcPct val="0"/>
              </a:spcBef>
            </a:pPr>
            <a:r>
              <a:rPr lang="en-US" altLang="en-US" sz="1600" dirty="0">
                <a:latin typeface="Arial" panose="020B0604020202020204" pitchFamily="34" charset="0"/>
                <a:ea typeface="ＭＳ Ｐゴシック" panose="020B0600070205080204" pitchFamily="34" charset="-128"/>
              </a:rPr>
              <a:t>    2. This trench has a deepest recorded point of </a:t>
            </a:r>
            <a:r>
              <a:rPr lang="en-US" altLang="en-US" sz="1600" b="1" dirty="0">
                <a:latin typeface="Arial" panose="020B0604020202020204" pitchFamily="34" charset="0"/>
                <a:ea typeface="ＭＳ Ｐゴシック" panose="020B0600070205080204" pitchFamily="34" charset="-128"/>
              </a:rPr>
              <a:t>11,035</a:t>
            </a:r>
            <a:r>
              <a:rPr lang="en-US" altLang="en-US" sz="1600" dirty="0">
                <a:latin typeface="Arial" panose="020B0604020202020204" pitchFamily="34" charset="0"/>
                <a:ea typeface="ＭＳ Ｐゴシック" panose="020B0600070205080204" pitchFamily="34" charset="-128"/>
              </a:rPr>
              <a:t> meters (</a:t>
            </a:r>
            <a:r>
              <a:rPr lang="en-US" altLang="en-US" sz="1600" b="1" dirty="0">
                <a:latin typeface="Arial" panose="020B0604020202020204" pitchFamily="34" charset="0"/>
                <a:ea typeface="ＭＳ Ｐゴシック" panose="020B0600070205080204" pitchFamily="34" charset="-128"/>
              </a:rPr>
              <a:t>36,204 ft</a:t>
            </a:r>
            <a:r>
              <a:rPr lang="en-US" altLang="en-US" sz="1600" dirty="0">
                <a:latin typeface="Arial" panose="020B0604020202020204" pitchFamily="34" charset="0"/>
                <a:ea typeface="ＭＳ Ｐゴシック" panose="020B0600070205080204" pitchFamily="34" charset="-128"/>
              </a:rPr>
              <a:t>.)…. Or </a:t>
            </a:r>
            <a:r>
              <a:rPr lang="en-US" altLang="en-US" sz="1600" b="1" dirty="0">
                <a:latin typeface="Arial" panose="020B0604020202020204" pitchFamily="34" charset="0"/>
                <a:ea typeface="ＭＳ Ｐゴシック" panose="020B0600070205080204" pitchFamily="34" charset="-128"/>
              </a:rPr>
              <a:t>6.86</a:t>
            </a:r>
            <a:r>
              <a:rPr lang="en-US" altLang="en-US" sz="1600" dirty="0">
                <a:latin typeface="Arial" panose="020B0604020202020204" pitchFamily="34" charset="0"/>
                <a:ea typeface="ＭＳ Ｐゴシック" panose="020B0600070205080204" pitchFamily="34" charset="-128"/>
              </a:rPr>
              <a:t> miles straight down.</a:t>
            </a:r>
          </a:p>
          <a:p>
            <a:pPr eaLnBrk="1" hangingPunct="1">
              <a:spcBef>
                <a:spcPct val="0"/>
              </a:spcBef>
            </a:pPr>
            <a:r>
              <a:rPr lang="en-US" altLang="en-US" sz="1600" dirty="0">
                <a:latin typeface="Arial" panose="020B0604020202020204" pitchFamily="34" charset="0"/>
                <a:ea typeface="ＭＳ Ｐゴシック" panose="020B0600070205080204" pitchFamily="34" charset="-128"/>
              </a:rPr>
              <a:t>    3. With </a:t>
            </a:r>
            <a:r>
              <a:rPr lang="en-US" altLang="en-US" sz="1600" b="1" dirty="0">
                <a:latin typeface="Arial" panose="020B0604020202020204" pitchFamily="34" charset="0"/>
                <a:ea typeface="ＭＳ Ｐゴシック" panose="020B0600070205080204" pitchFamily="34" charset="-128"/>
              </a:rPr>
              <a:t>11,035</a:t>
            </a:r>
            <a:r>
              <a:rPr lang="en-US" altLang="en-US" sz="1600" dirty="0">
                <a:latin typeface="Arial" panose="020B0604020202020204" pitchFamily="34" charset="0"/>
                <a:ea typeface="ＭＳ Ｐゴシック" panose="020B0600070205080204" pitchFamily="34" charset="-128"/>
              </a:rPr>
              <a:t> meters, as the record sea depth is located in the Philippine trench, the pressure per square inch is </a:t>
            </a:r>
            <a:r>
              <a:rPr lang="en-US" altLang="en-US" sz="1600" b="1" dirty="0">
                <a:latin typeface="Arial" panose="020B0604020202020204" pitchFamily="34" charset="0"/>
                <a:ea typeface="ＭＳ Ｐゴシック" panose="020B0600070205080204" pitchFamily="34" charset="-128"/>
              </a:rPr>
              <a:t>4855</a:t>
            </a:r>
            <a:r>
              <a:rPr lang="en-US" altLang="en-US" sz="1600" dirty="0">
                <a:latin typeface="Arial" panose="020B0604020202020204" pitchFamily="34" charset="0"/>
                <a:ea typeface="ＭＳ Ｐゴシック" panose="020B0600070205080204" pitchFamily="34" charset="-128"/>
              </a:rPr>
              <a:t> pounds, about </a:t>
            </a:r>
            <a:r>
              <a:rPr lang="en-US" altLang="en-US" sz="1600" b="1" dirty="0">
                <a:latin typeface="Arial" panose="020B0604020202020204" pitchFamily="34" charset="0"/>
                <a:ea typeface="ＭＳ Ｐゴシック" panose="020B0600070205080204" pitchFamily="34" charset="-128"/>
              </a:rPr>
              <a:t>2.5 </a:t>
            </a:r>
            <a:r>
              <a:rPr lang="en-US" altLang="en-US" sz="1600" dirty="0">
                <a:latin typeface="Arial" panose="020B0604020202020204" pitchFamily="34" charset="0"/>
                <a:ea typeface="ＭＳ Ｐゴシック" panose="020B0600070205080204" pitchFamily="34" charset="-128"/>
              </a:rPr>
              <a:t>tons per square inch. </a:t>
            </a:r>
          </a:p>
          <a:p>
            <a:pPr eaLnBrk="1" hangingPunct="1">
              <a:spcBef>
                <a:spcPct val="0"/>
              </a:spcBef>
            </a:pPr>
            <a:r>
              <a:rPr lang="en-US" altLang="en-US" sz="1600" dirty="0">
                <a:latin typeface="Arial" panose="020B0604020202020204" pitchFamily="34" charset="0"/>
                <a:ea typeface="ＭＳ Ｐゴシック" panose="020B0600070205080204" pitchFamily="34" charset="-128"/>
              </a:rPr>
              <a:t>    4. the depth of these trenches was discovered in </a:t>
            </a:r>
            <a:r>
              <a:rPr lang="en-US" altLang="en-US" sz="1600" b="1" dirty="0">
                <a:latin typeface="Arial" panose="020B0604020202020204" pitchFamily="34" charset="0"/>
                <a:ea typeface="ＭＳ Ｐゴシック" panose="020B0600070205080204" pitchFamily="34" charset="-128"/>
              </a:rPr>
              <a:t>1972.</a:t>
            </a:r>
            <a:r>
              <a:rPr lang="en-US" altLang="en-US" sz="1600" dirty="0">
                <a:latin typeface="Arial" panose="020B0604020202020204" pitchFamily="34" charset="0"/>
                <a:ea typeface="ＭＳ Ｐゴシック" panose="020B0600070205080204" pitchFamily="34" charset="-128"/>
              </a:rPr>
              <a:t> </a:t>
            </a:r>
          </a:p>
          <a:p>
            <a:pPr eaLnBrk="1" hangingPunct="1">
              <a:spcBef>
                <a:spcPct val="0"/>
              </a:spcBef>
            </a:pPr>
            <a:r>
              <a:rPr lang="en-US" altLang="en-US" sz="1600" dirty="0">
                <a:latin typeface="Arial" panose="020B0604020202020204" pitchFamily="34" charset="0"/>
                <a:ea typeface="ＭＳ Ｐゴシック" panose="020B0600070205080204" pitchFamily="34" charset="-128"/>
              </a:rPr>
              <a:t>    5. No person has ever reached the deepest point on the ocean bed, or rather the deepest point on earth yet.</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61047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b="0" i="0" dirty="0">
                <a:ea typeface="ＭＳ Ｐゴシック" panose="020B0600070205080204" pitchFamily="34" charset="-128"/>
              </a:rPr>
              <a:t>    1. We can prove inspiration of the Bible by looking at Biology</a:t>
            </a:r>
          </a:p>
          <a:p>
            <a:r>
              <a:rPr lang="en-US" altLang="en-US" i="1" dirty="0">
                <a:ea typeface="ＭＳ Ｐゴシック" panose="020B0600070205080204" pitchFamily="34" charset="-128"/>
              </a:rPr>
              <a:t>Nor is He worshiped with men's hands, as though He needed anything, since </a:t>
            </a:r>
            <a:r>
              <a:rPr lang="en-US" altLang="en-US" b="1" i="1" dirty="0">
                <a:ea typeface="ＭＳ Ｐゴシック" panose="020B0600070205080204" pitchFamily="34" charset="-128"/>
              </a:rPr>
              <a:t>He gives to all </a:t>
            </a:r>
            <a:r>
              <a:rPr lang="en-US" altLang="en-US" i="1" dirty="0">
                <a:ea typeface="ＭＳ Ｐゴシック" panose="020B0600070205080204" pitchFamily="34" charset="-128"/>
              </a:rPr>
              <a:t>life, breath, and all things. </a:t>
            </a:r>
            <a:r>
              <a:rPr lang="en-US" altLang="en-US" b="1" dirty="0">
                <a:ea typeface="ＭＳ Ｐゴシック" panose="020B0600070205080204" pitchFamily="34" charset="-128"/>
              </a:rPr>
              <a:t>(Acts 17:25)</a:t>
            </a:r>
          </a:p>
          <a:p>
            <a:r>
              <a:rPr lang="en-US" altLang="en-US" b="1" dirty="0">
                <a:ea typeface="ＭＳ Ｐゴシック" panose="020B0600070205080204" pitchFamily="34" charset="-128"/>
              </a:rPr>
              <a:t>&gt;&gt;&gt;&gt;&gt;&gt;&gt;&gt;&gt;&gt;&gt;&gt;&gt;&gt;&gt;&gt;&gt;&gt;&gt;&gt;&gt;&gt;&gt;&gt;&gt;&gt;&gt;&gt;&gt;&gt;&gt;&gt;&gt;</a:t>
            </a:r>
          </a:p>
          <a:p>
            <a:r>
              <a:rPr lang="en-US" altLang="en-US" b="0" dirty="0">
                <a:ea typeface="ＭＳ Ｐゴシック" panose="020B0600070205080204" pitchFamily="34" charset="-128"/>
              </a:rPr>
              <a:t>    2. Man has always tried to reproduce life because he would like to be like God in his own eyes.</a:t>
            </a:r>
          </a:p>
          <a:p>
            <a:r>
              <a:rPr lang="en-US" altLang="en-US" b="0" dirty="0">
                <a:ea typeface="ＭＳ Ｐゴシック" panose="020B0600070205080204" pitchFamily="34" charset="-128"/>
              </a:rPr>
              <a:t>    3. Man believes that there is nothing that God can do that he cant duplicate.</a:t>
            </a:r>
          </a:p>
          <a:p>
            <a:r>
              <a:rPr lang="en-US" altLang="en-US" b="0" dirty="0">
                <a:ea typeface="ＭＳ Ｐゴシック" panose="020B0600070205080204" pitchFamily="34" charset="-128"/>
              </a:rPr>
              <a:t>    4. This includes producing life in the </a:t>
            </a:r>
            <a:r>
              <a:rPr lang="en-US" altLang="en-US" b="0" dirty="0" err="1">
                <a:ea typeface="ＭＳ Ｐゴシック" panose="020B0600070205080204" pitchFamily="34" charset="-128"/>
              </a:rPr>
              <a:t>labratory</a:t>
            </a:r>
            <a:r>
              <a:rPr lang="en-US" altLang="en-US" b="0" dirty="0">
                <a:ea typeface="ＭＳ Ｐゴシック" panose="020B0600070205080204" pitchFamily="34" charset="-128"/>
              </a:rPr>
              <a:t> from premortal soup.</a:t>
            </a:r>
          </a:p>
          <a:p>
            <a:pPr eaLnBrk="1" hangingPunct="1">
              <a:spcBef>
                <a:spcPct val="50000"/>
              </a:spcBef>
              <a:defRPr/>
            </a:pPr>
            <a:r>
              <a:rPr lang="en-US"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Products of the Miller Experiment</a:t>
            </a:r>
            <a:endPar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b="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Tar     </a:t>
            </a:r>
            <a:r>
              <a:rPr lang="en-US"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85%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Carboxylic acids not important to life       13.0%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Glycine                                                     1.05%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Alanine                                                     0.85%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Glutamic acid                                          trace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Aspartic acid                                            trace </a:t>
            </a:r>
          </a:p>
          <a:p>
            <a:pPr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Valine                                                       trace </a:t>
            </a:r>
            <a:endParaRPr lang="en-US" b="1" dirty="0">
              <a:solidFill>
                <a:srgbClr val="04617B"/>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r>
              <a:rPr lang="en-US" altLang="en-US" b="0" dirty="0">
                <a:ea typeface="ＭＳ Ｐゴシック" panose="020B0600070205080204" pitchFamily="34" charset="-128"/>
              </a:rPr>
              <a:t>    5. The end result was “No life, not even a single cell.</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5EE1C08-BDD7-4943-9D0C-CE135F0AB315}" type="slidenum">
              <a:rPr lang="en-US" altLang="en-US"/>
              <a:pPr/>
              <a:t>14</a:t>
            </a:fld>
            <a:endParaRPr lang="en-US" altLang="en-US"/>
          </a:p>
        </p:txBody>
      </p:sp>
    </p:spTree>
    <p:extLst>
      <p:ext uri="{BB962C8B-B14F-4D97-AF65-F5344CB8AC3E}">
        <p14:creationId xmlns:p14="http://schemas.microsoft.com/office/powerpoint/2010/main" val="2552544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ln w="17780" cmpd="sng">
                  <a:solidFill>
                    <a:srgbClr val="FFFFFF"/>
                  </a:solidFill>
                  <a:prstDash val="solid"/>
                  <a:miter lim="800000"/>
                </a:ln>
                <a:solidFill>
                  <a:srgbClr val="FFFF00"/>
                </a:solidFill>
                <a:effectLst>
                  <a:outerShdw blurRad="50800" algn="tl" rotWithShape="0">
                    <a:srgbClr val="000000"/>
                  </a:outerShdw>
                </a:effectLst>
                <a:latin typeface="Helvetica" pitchFamily="-109" charset="0"/>
                <a:ea typeface="ＭＳ Ｐゴシック" charset="-128"/>
                <a:cs typeface="ＭＳ Ｐゴシック" charset="-128"/>
              </a:rPr>
              <a:t>We can know the Bible is inspired.</a:t>
            </a:r>
          </a:p>
          <a:p>
            <a:r>
              <a:rPr lang="en-US" altLang="en-US" dirty="0">
                <a:ea typeface="ＭＳ Ｐゴシック" panose="020B0600070205080204" pitchFamily="34" charset="-128"/>
              </a:rPr>
              <a:t>    1. We do not need the Book of Mormon to know the Bible is True</a:t>
            </a:r>
          </a:p>
          <a:p>
            <a:r>
              <a:rPr lang="en-US" altLang="en-US" dirty="0">
                <a:ea typeface="ＭＳ Ｐゴシック" panose="020B0600070205080204" pitchFamily="34" charset="-128"/>
              </a:rPr>
              <a:t>&gt;&gt;&gt;&gt;&gt;&gt;&gt;&gt;&gt;&gt;&gt;&gt;&gt;&gt;&gt;&gt;&gt;&gt;</a:t>
            </a:r>
          </a:p>
          <a:p>
            <a:r>
              <a:rPr lang="en-US" altLang="en-US" dirty="0">
                <a:ea typeface="ＭＳ Ｐゴシック" panose="020B0600070205080204" pitchFamily="34" charset="-128"/>
              </a:rPr>
              <a:t>    2. We do not need the Koran to know the Bible is True </a:t>
            </a:r>
          </a:p>
          <a:p>
            <a:r>
              <a:rPr lang="en-US" altLang="en-US" dirty="0">
                <a:ea typeface="ＭＳ Ｐゴシック" panose="020B0600070205080204" pitchFamily="34" charset="-128"/>
              </a:rPr>
              <a:t>&gt;&gt;&gt;&gt;&gt;&gt;&gt;&gt;&gt;&gt;&gt;&gt;&gt;&gt;&gt;&gt;&gt;&gt;</a:t>
            </a:r>
          </a:p>
          <a:p>
            <a:r>
              <a:rPr lang="en-US" altLang="en-US" dirty="0">
                <a:ea typeface="ＭＳ Ｐゴシック" panose="020B0600070205080204" pitchFamily="34" charset="-128"/>
              </a:rPr>
              <a:t>    3. We do not need William Shakespeare to know the Bible is True </a:t>
            </a:r>
          </a:p>
          <a:p>
            <a:r>
              <a:rPr lang="en-US" altLang="en-US" dirty="0">
                <a:ea typeface="ＭＳ Ｐゴシック" panose="020B0600070205080204" pitchFamily="34" charset="-128"/>
              </a:rPr>
              <a:t>&gt;&gt;&gt;&gt;&gt;&gt;&gt;&gt;&gt;&gt;&gt;&gt;&gt;&gt;&gt;&gt;&gt;&gt;</a:t>
            </a:r>
          </a:p>
          <a:p>
            <a:r>
              <a:rPr lang="en-US" altLang="en-US" dirty="0">
                <a:ea typeface="ＭＳ Ｐゴシック" panose="020B0600070205080204" pitchFamily="34" charset="-128"/>
              </a:rPr>
              <a:t>    4. We need only the inspired word “Word of God” to know the truth about all things pertaining to life and godliness. </a:t>
            </a:r>
          </a:p>
          <a:p>
            <a:pPr rtl="0"/>
            <a:r>
              <a:rPr lang="en-US" sz="1200" b="0" i="1" u="none" strike="noStrike" kern="1200" baseline="0" dirty="0">
                <a:solidFill>
                  <a:schemeClr val="tx1"/>
                </a:solidFill>
                <a:latin typeface="+mn-lt"/>
                <a:ea typeface="ＭＳ Ｐゴシック" charset="-128"/>
                <a:cs typeface="ＭＳ Ｐゴシック" charset="-128"/>
              </a:rPr>
              <a:t>as </a:t>
            </a:r>
            <a:r>
              <a:rPr lang="en-US" sz="1200" b="1" i="1" u="none" strike="noStrike" kern="1200" baseline="0" dirty="0">
                <a:solidFill>
                  <a:schemeClr val="tx1"/>
                </a:solidFill>
                <a:latin typeface="+mn-lt"/>
                <a:ea typeface="ＭＳ Ｐゴシック" charset="-128"/>
                <a:cs typeface="ＭＳ Ｐゴシック" charset="-128"/>
              </a:rPr>
              <a:t>His divine power has given to us all things </a:t>
            </a:r>
            <a:r>
              <a:rPr lang="en-US" sz="1200" b="0" i="1" u="none" strike="noStrike" kern="1200" baseline="0" dirty="0">
                <a:solidFill>
                  <a:schemeClr val="tx1"/>
                </a:solidFill>
                <a:latin typeface="+mn-lt"/>
                <a:ea typeface="ＭＳ Ｐゴシック" charset="-128"/>
                <a:cs typeface="ＭＳ Ｐゴシック" charset="-128"/>
              </a:rPr>
              <a:t>that pertain to life and godliness, through the knowledge of Him who called us by glory and virtue,</a:t>
            </a:r>
            <a:r>
              <a:rPr lang="en-US" sz="1200" b="0" i="0" u="none" strike="noStrike" kern="1200" baseline="0" dirty="0">
                <a:solidFill>
                  <a:schemeClr val="tx1"/>
                </a:solidFill>
                <a:latin typeface="+mn-lt"/>
                <a:ea typeface="ＭＳ Ｐゴシック" charset="-128"/>
                <a:cs typeface="ＭＳ Ｐゴシック" charset="-128"/>
              </a:rPr>
              <a:t> (</a:t>
            </a:r>
            <a:r>
              <a:rPr lang="en-US" sz="1200" b="1" i="0" u="none" strike="noStrike" kern="1200" baseline="0" dirty="0">
                <a:solidFill>
                  <a:schemeClr val="tx1"/>
                </a:solidFill>
                <a:latin typeface="+mn-lt"/>
                <a:ea typeface="ＭＳ Ｐゴシック" charset="-128"/>
                <a:cs typeface="ＭＳ Ｐゴシック" charset="-128"/>
              </a:rPr>
              <a:t>2 Peter 1:3</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&gt;&gt;&gt;&gt;&gt;&gt;&gt;&gt;&gt;&gt;&gt;&gt;&gt;&gt;&gt;&gt;&gt;&gt;</a:t>
            </a:r>
          </a:p>
          <a:p>
            <a:r>
              <a:rPr lang="en-US" altLang="en-US" dirty="0">
                <a:ea typeface="ＭＳ Ｐゴシック" panose="020B0600070205080204" pitchFamily="34" charset="-128"/>
              </a:rPr>
              <a:t>    5. The Holy Bible.</a:t>
            </a:r>
          </a:p>
          <a:p>
            <a:r>
              <a:rPr lang="en-US" altLang="en-US" dirty="0">
                <a:ea typeface="ＭＳ Ｐゴシック" panose="020B0600070205080204" pitchFamily="34" charset="-128"/>
              </a:rPr>
              <a:t>    6. It should be clear to even the scientist, that from the scientific point of view, we can know that the Bible is true and inspired.  </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B9EC634-0594-4844-B95C-27AC2C46055B}" type="slidenum">
              <a:rPr lang="en-US" altLang="en-US"/>
              <a:pPr/>
              <a:t>15</a:t>
            </a:fld>
            <a:endParaRPr lang="en-US" altLang="en-US"/>
          </a:p>
        </p:txBody>
      </p:sp>
    </p:spTree>
    <p:extLst>
      <p:ext uri="{BB962C8B-B14F-4D97-AF65-F5344CB8AC3E}">
        <p14:creationId xmlns:p14="http://schemas.microsoft.com/office/powerpoint/2010/main" val="173497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1. There have always been, and always will be, challenges to the Bible. </a:t>
            </a:r>
          </a:p>
          <a:p>
            <a:r>
              <a:rPr lang="en-US" altLang="en-US" dirty="0">
                <a:ea typeface="ＭＳ Ｐゴシック" panose="020B0600070205080204" pitchFamily="34" charset="-128"/>
              </a:rPr>
              <a:t>    2.  As long as Satan and Man exist, there will be challenges to the “Word of God”</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63F43E6-3F29-4FAF-BAE7-1F3C680BF9A5}" type="slidenum">
              <a:rPr lang="en-US" altLang="en-US"/>
              <a:pPr/>
              <a:t>16</a:t>
            </a:fld>
            <a:endParaRPr lang="en-US" altLang="en-US"/>
          </a:p>
        </p:txBody>
      </p:sp>
    </p:spTree>
    <p:extLst>
      <p:ext uri="{BB962C8B-B14F-4D97-AF65-F5344CB8AC3E}">
        <p14:creationId xmlns:p14="http://schemas.microsoft.com/office/powerpoint/2010/main" val="2341549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rPr>
              <a:t>    1. </a:t>
            </a:r>
            <a:r>
              <a:rPr lang="en-US" altLang="en-US" sz="1200" b="0" dirty="0">
                <a:solidFill>
                  <a:srgbClr val="FFFF00"/>
                </a:solidFill>
                <a:latin typeface="Times New Roman" panose="02020603050405020304" pitchFamily="18" charset="0"/>
                <a:cs typeface="Times New Roman" panose="02020603050405020304" pitchFamily="18" charset="0"/>
              </a:rPr>
              <a:t>PROPHECY ABOUT THE CITY OF TYRE</a:t>
            </a:r>
            <a:endPar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2. </a:t>
            </a:r>
            <a:r>
              <a:rPr lang="en-US" altLang="en-US" sz="1200" dirty="0">
                <a:solidFill>
                  <a:srgbClr val="FFFF00"/>
                </a:solidFill>
                <a:latin typeface="Times New Roman" panose="02020603050405020304" pitchFamily="18" charset="0"/>
                <a:cs typeface="Times New Roman" panose="02020603050405020304" pitchFamily="18" charset="0"/>
              </a:rPr>
              <a:t>In </a:t>
            </a:r>
            <a:r>
              <a:rPr lang="en-US" altLang="en-US" sz="1200" b="1" dirty="0">
                <a:solidFill>
                  <a:srgbClr val="FFFF00"/>
                </a:solidFill>
                <a:latin typeface="Times New Roman" panose="02020603050405020304" pitchFamily="18" charset="0"/>
                <a:cs typeface="Times New Roman" panose="02020603050405020304" pitchFamily="18" charset="0"/>
              </a:rPr>
              <a:t>Ezekiel 26:1-21 </a:t>
            </a:r>
            <a:r>
              <a:rPr lang="en-US" altLang="en-US" sz="1200" dirty="0">
                <a:solidFill>
                  <a:srgbClr val="FFFF00"/>
                </a:solidFill>
                <a:latin typeface="Times New Roman" panose="02020603050405020304" pitchFamily="18" charset="0"/>
                <a:cs typeface="Times New Roman" panose="02020603050405020304" pitchFamily="18" charset="0"/>
              </a:rPr>
              <a:t>the prophet foretold with miraculous precision </a:t>
            </a:r>
            <a:r>
              <a:rPr lang="en-US" altLang="en-US" sz="1200" b="1" dirty="0">
                <a:solidFill>
                  <a:srgbClr val="FFFF00"/>
                </a:solidFill>
                <a:latin typeface="Times New Roman" panose="02020603050405020304" pitchFamily="18" charset="0"/>
                <a:cs typeface="Times New Roman" panose="02020603050405020304" pitchFamily="18" charset="0"/>
              </a:rPr>
              <a:t>7</a:t>
            </a:r>
            <a:r>
              <a:rPr lang="en-US" altLang="en-US" sz="1200" dirty="0">
                <a:solidFill>
                  <a:srgbClr val="FFFF00"/>
                </a:solidFill>
                <a:latin typeface="Times New Roman" panose="02020603050405020304" pitchFamily="18" charset="0"/>
                <a:cs typeface="Times New Roman" panose="02020603050405020304" pitchFamily="18" charset="0"/>
              </a:rPr>
              <a:t> </a:t>
            </a:r>
            <a:r>
              <a:rPr lang="en-US" altLang="en-US" sz="1200" b="1" dirty="0">
                <a:solidFill>
                  <a:srgbClr val="FFFF00"/>
                </a:solidFill>
                <a:latin typeface="Times New Roman" panose="02020603050405020304" pitchFamily="18" charset="0"/>
                <a:cs typeface="Times New Roman" panose="02020603050405020304" pitchFamily="18" charset="0"/>
              </a:rPr>
              <a:t>things</a:t>
            </a:r>
            <a:r>
              <a:rPr lang="en-US" altLang="en-US" sz="1200" dirty="0">
                <a:solidFill>
                  <a:srgbClr val="FFFF00"/>
                </a:solidFill>
                <a:latin typeface="Times New Roman" panose="02020603050405020304" pitchFamily="18" charset="0"/>
                <a:cs typeface="Times New Roman" panose="02020603050405020304" pitchFamily="18" charset="0"/>
              </a:rPr>
              <a:t> about the fall of the city of Tyre.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3. </a:t>
            </a:r>
            <a:r>
              <a:rPr lang="en-US" altLang="en-US" sz="1200" dirty="0">
                <a:solidFill>
                  <a:srgbClr val="FFFFFF"/>
                </a:solidFill>
                <a:latin typeface="Times New Roman" panose="02020603050405020304" pitchFamily="18" charset="0"/>
                <a:cs typeface="Times New Roman" panose="02020603050405020304" pitchFamily="18" charset="0"/>
              </a:rPr>
              <a:t>King Nebuchadnezzar of Babylon would destroy the mainland portion of the city of Tyre (</a:t>
            </a:r>
            <a:r>
              <a:rPr lang="en-US" altLang="en-US" sz="1200" b="1" dirty="0">
                <a:solidFill>
                  <a:srgbClr val="FFFFFF"/>
                </a:solidFill>
                <a:latin typeface="Times New Roman" panose="02020603050405020304" pitchFamily="18" charset="0"/>
                <a:cs typeface="Times New Roman" panose="02020603050405020304" pitchFamily="18" charset="0"/>
              </a:rPr>
              <a:t>26:7-8</a:t>
            </a:r>
            <a:r>
              <a:rPr lang="en-US" altLang="en-US" sz="1200" dirty="0">
                <a:solidFill>
                  <a:srgbClr val="FFFFFF"/>
                </a:solidFill>
                <a:latin typeface="Times New Roman" panose="02020603050405020304" pitchFamily="18" charset="0"/>
                <a:cs typeface="Times New Roman" panose="02020603050405020304" pitchFamily="18" charset="0"/>
              </a:rPr>
              <a:t>).</a:t>
            </a:r>
            <a:r>
              <a:rPr lang="en-US" altLang="en-US" sz="1200" dirty="0">
                <a:solidFill>
                  <a:srgbClr val="000000"/>
                </a:solidFill>
                <a:latin typeface="Times New Roman" panose="02020603050405020304" pitchFamily="18" charset="0"/>
                <a:cs typeface="Times New Roman" panose="02020603050405020304"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4. </a:t>
            </a:r>
            <a:r>
              <a:rPr lang="en-US" altLang="en-US" sz="1200" dirty="0">
                <a:solidFill>
                  <a:srgbClr val="FFFFFF"/>
                </a:solidFill>
                <a:latin typeface="Times New Roman" panose="02020603050405020304" pitchFamily="18" charset="0"/>
                <a:cs typeface="Times New Roman" panose="02020603050405020304" pitchFamily="18" charset="0"/>
              </a:rPr>
              <a:t>“Other nations” would participate in the fulfillment of the prophecy (</a:t>
            </a:r>
            <a:r>
              <a:rPr lang="en-US" altLang="en-US" sz="1200" b="1" dirty="0">
                <a:solidFill>
                  <a:srgbClr val="FFFFFF"/>
                </a:solidFill>
                <a:latin typeface="Times New Roman" panose="02020603050405020304" pitchFamily="18" charset="0"/>
                <a:cs typeface="Times New Roman" panose="02020603050405020304" pitchFamily="18" charset="0"/>
              </a:rPr>
              <a:t>3</a:t>
            </a:r>
            <a:r>
              <a:rPr lang="en-US" altLang="en-US" sz="1200" dirty="0">
                <a:solidFill>
                  <a:srgbClr val="FFFFFF"/>
                </a:solidFill>
                <a:latin typeface="Times New Roman" panose="02020603050405020304" pitchFamily="18" charset="0"/>
                <a:cs typeface="Times New Roman" panose="02020603050405020304"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5. </a:t>
            </a:r>
            <a:r>
              <a:rPr lang="en-US" altLang="en-US" sz="1200" dirty="0">
                <a:solidFill>
                  <a:srgbClr val="FFFFFF"/>
                </a:solidFill>
                <a:latin typeface="Times New Roman" panose="02020603050405020304" pitchFamily="18" charset="0"/>
                <a:cs typeface="Times New Roman" panose="02020603050405020304" pitchFamily="18" charset="0"/>
              </a:rPr>
              <a:t>The city would be flattened, like the top of a rock </a:t>
            </a:r>
            <a:r>
              <a:rPr lang="en-US" altLang="en-US" sz="1200" b="1" dirty="0">
                <a:solidFill>
                  <a:srgbClr val="FFFFFF"/>
                </a:solidFill>
                <a:latin typeface="Times New Roman" panose="02020603050405020304" pitchFamily="18" charset="0"/>
                <a:cs typeface="Times New Roman" panose="02020603050405020304" pitchFamily="18" charset="0"/>
              </a:rPr>
              <a:t>(4,14</a:t>
            </a:r>
            <a:r>
              <a:rPr lang="en-US" altLang="en-US" sz="1200" dirty="0">
                <a:solidFill>
                  <a:srgbClr val="FFFFFF"/>
                </a:solidFill>
                <a:latin typeface="Times New Roman" panose="02020603050405020304" pitchFamily="18" charset="0"/>
                <a:cs typeface="Times New Roman" panose="02020603050405020304" pitchFamily="18" charset="0"/>
              </a:rPr>
              <a:t>).</a:t>
            </a:r>
            <a:r>
              <a:rPr lang="en-US" altLang="en-US" sz="1200" dirty="0">
                <a:solidFill>
                  <a:srgbClr val="FFFF00"/>
                </a:solidFill>
                <a:latin typeface="Times New Roman" panose="02020603050405020304" pitchFamily="18" charset="0"/>
                <a:cs typeface="Times New Roman" panose="02020603050405020304"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6. </a:t>
            </a:r>
            <a:r>
              <a:rPr lang="en-US" altLang="en-US" sz="1200" dirty="0">
                <a:solidFill>
                  <a:srgbClr val="FFFFFF"/>
                </a:solidFill>
                <a:latin typeface="Times New Roman" panose="02020603050405020304" pitchFamily="18" charset="0"/>
                <a:cs typeface="Times New Roman" panose="02020603050405020304" pitchFamily="18" charset="0"/>
              </a:rPr>
              <a:t>Tyre eventually would become a place for the spreading of fishing nets (</a:t>
            </a:r>
            <a:r>
              <a:rPr lang="en-US" altLang="en-US" sz="1200" b="1" dirty="0">
                <a:solidFill>
                  <a:srgbClr val="FFFFFF"/>
                </a:solidFill>
                <a:latin typeface="Times New Roman" panose="02020603050405020304" pitchFamily="18" charset="0"/>
                <a:cs typeface="Times New Roman" panose="02020603050405020304" pitchFamily="18" charset="0"/>
              </a:rPr>
              <a:t>5,14</a:t>
            </a:r>
            <a:r>
              <a:rPr lang="en-US" altLang="en-US" sz="1200" dirty="0">
                <a:solidFill>
                  <a:srgbClr val="FFFFFF"/>
                </a:solidFill>
                <a:latin typeface="Times New Roman" panose="02020603050405020304" pitchFamily="18" charset="0"/>
                <a:cs typeface="Times New Roman" panose="02020603050405020304"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7. </a:t>
            </a:r>
            <a:r>
              <a:rPr lang="en-US" altLang="en-US" sz="1200" dirty="0">
                <a:solidFill>
                  <a:srgbClr val="FFFFFF"/>
                </a:solidFill>
                <a:latin typeface="Times New Roman" panose="02020603050405020304" pitchFamily="18" charset="0"/>
                <a:cs typeface="Times New Roman" panose="02020603050405020304" pitchFamily="18" charset="0"/>
              </a:rPr>
              <a:t>Its stones and timbers would be laid in the sea (1</a:t>
            </a:r>
            <a:r>
              <a:rPr lang="en-US" altLang="en-US" sz="1200" b="1" dirty="0">
                <a:solidFill>
                  <a:srgbClr val="FFFFFF"/>
                </a:solidFill>
                <a:latin typeface="Times New Roman" panose="02020603050405020304" pitchFamily="18" charset="0"/>
                <a:cs typeface="Times New Roman" panose="02020603050405020304" pitchFamily="18" charset="0"/>
              </a:rPr>
              <a:t>2</a:t>
            </a:r>
            <a:r>
              <a:rPr lang="en-US" altLang="en-US" sz="1200" dirty="0">
                <a:solidFill>
                  <a:srgbClr val="FFFFFF"/>
                </a:solidFill>
                <a:latin typeface="Times New Roman" panose="02020603050405020304" pitchFamily="18" charset="0"/>
                <a:cs typeface="Times New Roman" panose="02020603050405020304" pitchFamily="18"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8. </a:t>
            </a:r>
            <a:r>
              <a:rPr lang="en-US" altLang="en-US" sz="1200" dirty="0">
                <a:solidFill>
                  <a:srgbClr val="FFFFFF"/>
                </a:solidFill>
                <a:latin typeface="Times New Roman" panose="02020603050405020304" pitchFamily="18" charset="0"/>
                <a:cs typeface="Times New Roman" panose="02020603050405020304" pitchFamily="18" charset="0"/>
              </a:rPr>
              <a:t>Other cities would tremble at the fall of Tyre (</a:t>
            </a:r>
            <a:r>
              <a:rPr lang="en-US" altLang="en-US" sz="1200" b="1" dirty="0">
                <a:solidFill>
                  <a:srgbClr val="FFFFFF"/>
                </a:solidFill>
                <a:latin typeface="Times New Roman" panose="02020603050405020304" pitchFamily="18" charset="0"/>
                <a:cs typeface="Times New Roman" panose="02020603050405020304" pitchFamily="18" charset="0"/>
              </a:rPr>
              <a:t>15-18</a:t>
            </a:r>
            <a:r>
              <a:rPr lang="en-US" altLang="en-US" sz="1200" dirty="0">
                <a:solidFill>
                  <a:srgbClr val="FFFFFF"/>
                </a:solidFill>
                <a:latin typeface="Times New Roman" panose="02020603050405020304" pitchFamily="18" charset="0"/>
                <a:cs typeface="Times New Roman" panose="02020603050405020304" pitchFamily="18" charset="0"/>
              </a:rPr>
              <a:t>).</a:t>
            </a:r>
            <a:r>
              <a:rPr lang="en-US" altLang="en-US" sz="1200" dirty="0">
                <a:solidFill>
                  <a:srgbClr val="FFFF00"/>
                </a:solidFill>
                <a:latin typeface="Times New Roman" panose="02020603050405020304" pitchFamily="18" charset="0"/>
                <a:cs typeface="Times New Roman" panose="02020603050405020304"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9. </a:t>
            </a:r>
            <a:r>
              <a:rPr lang="en-US" altLang="en-US" sz="1200" dirty="0">
                <a:solidFill>
                  <a:srgbClr val="FFFFFF"/>
                </a:solidFill>
                <a:latin typeface="Times New Roman" panose="02020603050405020304" pitchFamily="18" charset="0"/>
                <a:cs typeface="Times New Roman" panose="02020603050405020304" pitchFamily="18" charset="0"/>
              </a:rPr>
              <a:t>The city would never be rebuilt to its former glory (</a:t>
            </a:r>
            <a:r>
              <a:rPr lang="en-US" altLang="en-US" sz="1200" b="1" dirty="0">
                <a:solidFill>
                  <a:srgbClr val="FFFFFF"/>
                </a:solidFill>
                <a:latin typeface="Times New Roman" panose="02020603050405020304" pitchFamily="18" charset="0"/>
                <a:cs typeface="Times New Roman" panose="02020603050405020304" pitchFamily="18" charset="0"/>
              </a:rPr>
              <a:t>20-21</a:t>
            </a:r>
            <a:r>
              <a:rPr lang="en-US" altLang="en-US" sz="1200" dirty="0">
                <a:solidFill>
                  <a:srgbClr val="FFFFFF"/>
                </a:solidFill>
                <a:latin typeface="Times New Roman" panose="02020603050405020304" pitchFamily="18" charset="0"/>
                <a:cs typeface="Times New Roman" panose="02020603050405020304" pitchFamily="18" charset="0"/>
              </a:rPr>
              <a:t>).</a:t>
            </a:r>
            <a:r>
              <a:rPr lang="en-US" altLang="en-US" sz="1200" dirty="0">
                <a:solidFill>
                  <a:srgbClr val="000000"/>
                </a:solidFill>
                <a:latin typeface="Times New Roman" panose="02020603050405020304" pitchFamily="18" charset="0"/>
                <a:cs typeface="Times New Roman" panose="02020603050405020304" pitchFamily="18" charset="0"/>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solidFill>
                <a:srgbClr val="000000"/>
              </a:solidFill>
              <a:latin typeface="Times New Roman" panose="02020603050405020304" pitchFamily="18" charset="0"/>
              <a:cs typeface="Times New Roman" panose="02020603050405020304" pitchFamily="18" charset="0"/>
            </a:endParaRPr>
          </a:p>
          <a:p>
            <a:endParaRPr lang="en-US" altLang="en-US" dirty="0">
              <a:ea typeface="ＭＳ Ｐゴシック" panose="020B0600070205080204" pitchFamily="34" charset="-128"/>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2CA4607-7414-4F59-A4B2-7875CBAE0210}" type="slidenum">
              <a:rPr lang="en-US" altLang="en-US"/>
              <a:pPr/>
              <a:t>17</a:t>
            </a:fld>
            <a:endParaRPr lang="en-US" altLang="en-US"/>
          </a:p>
        </p:txBody>
      </p:sp>
    </p:spTree>
    <p:extLst>
      <p:ext uri="{BB962C8B-B14F-4D97-AF65-F5344CB8AC3E}">
        <p14:creationId xmlns:p14="http://schemas.microsoft.com/office/powerpoint/2010/main" val="302870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b="0" i="0" dirty="0">
                <a:ea typeface="ＭＳ Ｐゴシック" panose="020B0600070205080204" pitchFamily="34" charset="-128"/>
              </a:rPr>
              <a:t>    1. </a:t>
            </a:r>
            <a:r>
              <a:rPr lang="en-US" altLang="en-US" sz="1200" b="0" dirty="0">
                <a:solidFill>
                  <a:srgbClr val="FFFF00"/>
                </a:solidFill>
                <a:latin typeface="Times New Roman" panose="02020603050405020304" pitchFamily="18" charset="0"/>
                <a:cs typeface="Times New Roman" panose="02020603050405020304" pitchFamily="18" charset="0"/>
              </a:rPr>
              <a:t>PROPHECY ABOUT THE CITY OF TYRE</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altLang="en-US" sz="1200" b="0" i="0"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    2. </a:t>
            </a:r>
            <a:r>
              <a:rPr lang="en-US" altLang="en-US" sz="1200" b="0" dirty="0">
                <a:solidFill>
                  <a:srgbClr val="FFFF00"/>
                </a:solidFill>
                <a:latin typeface="Times New Roman" panose="02020603050405020304" pitchFamily="18" charset="0"/>
                <a:cs typeface="Times New Roman" panose="02020603050405020304" pitchFamily="18" charset="0"/>
              </a:rPr>
              <a:t>King Nebuchadnezzar of Babylon would destroy the mainland portion of the city of Tyre. </a:t>
            </a:r>
            <a:r>
              <a:rPr lang="en-US" altLang="en-US" b="1" dirty="0">
                <a:ea typeface="ＭＳ Ｐゴシック" panose="020B0600070205080204" pitchFamily="34" charset="-128"/>
              </a:rPr>
              <a:t>( Ezekiel 26:7-8)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3. Tyre was a coastal city that had a somewhat unusual arrangement with sister cities on the shore.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In addition to the inland city, there was an island city roughly </a:t>
            </a:r>
            <a:r>
              <a:rPr lang="en-US" altLang="en-US" sz="1200" b="1" dirty="0">
                <a:solidFill>
                  <a:srgbClr val="FFFF00"/>
                </a:solidFill>
                <a:latin typeface="Times New Roman" panose="02020603050405020304" pitchFamily="18" charset="0"/>
                <a:cs typeface="Times New Roman" panose="02020603050405020304" pitchFamily="18" charset="0"/>
              </a:rPr>
              <a:t>3/4’s</a:t>
            </a:r>
            <a:r>
              <a:rPr lang="en-US" altLang="en-US" sz="1200" dirty="0">
                <a:solidFill>
                  <a:srgbClr val="FFFF00"/>
                </a:solidFill>
                <a:latin typeface="Times New Roman" panose="02020603050405020304" pitchFamily="18" charset="0"/>
                <a:cs typeface="Times New Roman" panose="02020603050405020304" pitchFamily="18" charset="0"/>
              </a:rPr>
              <a:t> of a mile offshore.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In </a:t>
            </a:r>
            <a:r>
              <a:rPr lang="en-US" altLang="en-US" sz="1200" b="1" dirty="0">
                <a:solidFill>
                  <a:srgbClr val="FFFF00"/>
                </a:solidFill>
                <a:latin typeface="Times New Roman" panose="02020603050405020304" pitchFamily="18" charset="0"/>
                <a:cs typeface="Times New Roman" panose="02020603050405020304" pitchFamily="18" charset="0"/>
              </a:rPr>
              <a:t>586 B.C</a:t>
            </a:r>
            <a:r>
              <a:rPr lang="en-US" altLang="en-US" sz="1200" dirty="0">
                <a:solidFill>
                  <a:srgbClr val="FFFF00"/>
                </a:solidFill>
                <a:latin typeface="Times New Roman" panose="02020603050405020304" pitchFamily="18" charset="0"/>
                <a:cs typeface="Times New Roman" panose="02020603050405020304" pitchFamily="18" charset="0"/>
              </a:rPr>
              <a:t>., Nebuchadnezzar’s army besieged the city on the mainland, but when the king finally was able to take the city in about </a:t>
            </a:r>
            <a:r>
              <a:rPr lang="en-US" altLang="en-US" sz="1200" b="1" dirty="0">
                <a:solidFill>
                  <a:srgbClr val="FFFF00"/>
                </a:solidFill>
                <a:latin typeface="Times New Roman" panose="02020603050405020304" pitchFamily="18" charset="0"/>
                <a:cs typeface="Times New Roman" panose="02020603050405020304" pitchFamily="18" charset="0"/>
              </a:rPr>
              <a:t>573 B.C</a:t>
            </a:r>
            <a:r>
              <a:rPr lang="en-US" altLang="en-US" sz="1200" dirty="0">
                <a:solidFill>
                  <a:srgbClr val="FFFF00"/>
                </a:solidFill>
                <a:latin typeface="Times New Roman" panose="02020603050405020304" pitchFamily="18" charset="0"/>
                <a:cs typeface="Times New Roman" panose="02020603050405020304" pitchFamily="18" charset="0"/>
              </a:rPr>
              <a:t>., his victory was hollow.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6. He did not know that the inhabitants had left the city and moved to the island—a situation that remained virtually unchanged for the next </a:t>
            </a:r>
            <a:r>
              <a:rPr lang="en-US" altLang="en-US" sz="1200" b="1" dirty="0">
                <a:solidFill>
                  <a:srgbClr val="FFFF00"/>
                </a:solidFill>
                <a:latin typeface="Times New Roman" panose="02020603050405020304" pitchFamily="18" charset="0"/>
                <a:cs typeface="Times New Roman" panose="02020603050405020304" pitchFamily="18" charset="0"/>
              </a:rPr>
              <a:t>241</a:t>
            </a:r>
            <a:r>
              <a:rPr lang="en-US" altLang="en-US" sz="1200" dirty="0">
                <a:solidFill>
                  <a:srgbClr val="FFFF00"/>
                </a:solidFill>
                <a:latin typeface="Times New Roman" panose="02020603050405020304" pitchFamily="18" charset="0"/>
                <a:cs typeface="Times New Roman" panose="02020603050405020304" pitchFamily="18" charset="0"/>
              </a:rPr>
              <a:t> years. </a:t>
            </a:r>
          </a:p>
          <a:p>
            <a:endParaRPr lang="en-US" altLang="en-US" b="1" dirty="0">
              <a:ea typeface="ＭＳ Ｐゴシック" panose="020B0600070205080204" pitchFamily="34" charset="-128"/>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6DE92D3-922A-4AD4-B02F-3569B93EF6FF}" type="slidenum">
              <a:rPr lang="en-US" altLang="en-US"/>
              <a:pPr/>
              <a:t>18</a:t>
            </a:fld>
            <a:endParaRPr lang="en-US" altLang="en-US"/>
          </a:p>
        </p:txBody>
      </p:sp>
    </p:spTree>
    <p:extLst>
      <p:ext uri="{BB962C8B-B14F-4D97-AF65-F5344CB8AC3E}">
        <p14:creationId xmlns:p14="http://schemas.microsoft.com/office/powerpoint/2010/main" val="382403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ea typeface="ＭＳ Ｐゴシック" panose="020B0600070205080204" pitchFamily="34" charset="-128"/>
              </a:rPr>
              <a:t>    1. </a:t>
            </a:r>
            <a:r>
              <a:rPr lang="en-US" altLang="en-US" sz="1200" b="0" dirty="0">
                <a:solidFill>
                  <a:srgbClr val="FFFF00"/>
                </a:solidFill>
                <a:latin typeface="Times New Roman" panose="02020603050405020304" pitchFamily="18" charset="0"/>
                <a:cs typeface="Times New Roman" panose="02020603050405020304" pitchFamily="18" charset="0"/>
              </a:rPr>
              <a:t>FULFILLMENT OF THE 1</a:t>
            </a:r>
            <a:r>
              <a:rPr lang="en-US" altLang="en-US" sz="1200" b="0" baseline="30000" dirty="0">
                <a:solidFill>
                  <a:srgbClr val="FFFF00"/>
                </a:solidFill>
                <a:latin typeface="Times New Roman" panose="02020603050405020304" pitchFamily="18" charset="0"/>
                <a:cs typeface="Times New Roman" panose="02020603050405020304" pitchFamily="18" charset="0"/>
              </a:rPr>
              <a:t>ST</a:t>
            </a:r>
            <a:r>
              <a:rPr lang="en-US" altLang="en-US" sz="1200" b="0" dirty="0">
                <a:solidFill>
                  <a:srgbClr val="FFFF00"/>
                </a:solidFill>
                <a:latin typeface="Times New Roman" panose="02020603050405020304" pitchFamily="18" charset="0"/>
                <a:cs typeface="Times New Roman" panose="02020603050405020304" pitchFamily="18" charset="0"/>
              </a:rPr>
              <a:t> PROPHECY</a:t>
            </a:r>
            <a:endParaRPr lang="en-US" altLang="en-US" b="0"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u="none" dirty="0">
                <a:solidFill>
                  <a:srgbClr val="FFFF00"/>
                </a:solidFill>
                <a:latin typeface="Times New Roman" panose="02020603050405020304" pitchFamily="18" charset="0"/>
                <a:cs typeface="Times New Roman" panose="02020603050405020304" pitchFamily="18" charset="0"/>
              </a:rPr>
              <a:t>    2. Nebuchadnezzar </a:t>
            </a:r>
            <a:r>
              <a:rPr lang="en-US" altLang="en-US" sz="1200" b="1" u="none" dirty="0">
                <a:solidFill>
                  <a:srgbClr val="FFFF00"/>
                </a:solidFill>
                <a:latin typeface="Times New Roman" panose="02020603050405020304" pitchFamily="18" charset="0"/>
                <a:cs typeface="Times New Roman" panose="02020603050405020304" pitchFamily="18" charset="0"/>
              </a:rPr>
              <a:t>II </a:t>
            </a:r>
            <a:r>
              <a:rPr lang="en-US" altLang="en-US" sz="1200" dirty="0">
                <a:solidFill>
                  <a:srgbClr val="FFFF00"/>
                </a:solidFill>
                <a:latin typeface="Times New Roman" panose="02020603050405020304" pitchFamily="18" charset="0"/>
                <a:cs typeface="Times New Roman" panose="02020603050405020304" pitchFamily="18" charset="0"/>
              </a:rPr>
              <a:t>laid siege to Tyre for a period of </a:t>
            </a:r>
            <a:r>
              <a:rPr lang="en-US" altLang="en-US" sz="1200" b="1" dirty="0">
                <a:solidFill>
                  <a:srgbClr val="FFFF00"/>
                </a:solidFill>
                <a:latin typeface="Times New Roman" panose="02020603050405020304" pitchFamily="18" charset="0"/>
                <a:cs typeface="Times New Roman" panose="02020603050405020304" pitchFamily="18" charset="0"/>
              </a:rPr>
              <a:t>13</a:t>
            </a:r>
            <a:r>
              <a:rPr lang="en-US" altLang="en-US" sz="1200" dirty="0">
                <a:solidFill>
                  <a:srgbClr val="FFFF00"/>
                </a:solidFill>
                <a:latin typeface="Times New Roman" panose="02020603050405020304" pitchFamily="18" charset="0"/>
                <a:cs typeface="Times New Roman" panose="02020603050405020304" pitchFamily="18" charset="0"/>
              </a:rPr>
              <a:t> years, beginning in </a:t>
            </a:r>
            <a:r>
              <a:rPr lang="en-US" altLang="en-US" sz="1200" b="1" dirty="0">
                <a:solidFill>
                  <a:srgbClr val="FFFF00"/>
                </a:solidFill>
                <a:latin typeface="Times New Roman" panose="02020603050405020304" pitchFamily="18" charset="0"/>
                <a:cs typeface="Times New Roman" panose="02020603050405020304" pitchFamily="18" charset="0"/>
              </a:rPr>
              <a:t>585-586 B.C.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3. However, during this time, the inhabitants transferred most of their valuables to the island city.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The king seized Tyre’s mainland territories, but returned to Babylon, finding himself unable to militarily subdue the island fortress (cf. </a:t>
            </a:r>
            <a:r>
              <a:rPr lang="en-US" altLang="en-US" sz="1200" b="1" dirty="0">
                <a:solidFill>
                  <a:srgbClr val="FFFF00"/>
                </a:solidFill>
                <a:latin typeface="Times New Roman" panose="02020603050405020304" pitchFamily="18" charset="0"/>
                <a:cs typeface="Times New Roman" panose="02020603050405020304" pitchFamily="18" charset="0"/>
              </a:rPr>
              <a:t>29:18</a:t>
            </a:r>
            <a:r>
              <a:rPr lang="en-US" altLang="en-US" sz="1200" dirty="0">
                <a:solidFill>
                  <a:srgbClr val="FFFF00"/>
                </a:solidFill>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ＭＳ Ｐゴシック" charset="-128"/>
                <a:cs typeface="ＭＳ Ｐゴシック" charset="-128"/>
              </a:rPr>
              <a:t>"Son of man, Nebuchadnezzar king of Babylon caused his army to labor strenuously against Tyre; every head was made bald, and every shoulder rubbed raw; yet neither he nor his army received wages from Tyre, for the labor which they expended on it.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Ezekiel 29:18</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200" dirty="0">
              <a:solidFill>
                <a:srgbClr val="FFFF00"/>
              </a:solidFill>
              <a:latin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Tyre, weakened by the longstanding conflict, soon recognized Babylonian authority, which effectively put an end to the city’s autonomy and any aspirations for </a:t>
            </a:r>
            <a:r>
              <a:rPr lang="en-US" altLang="en-US" sz="1200" b="1" dirty="0">
                <a:solidFill>
                  <a:srgbClr val="FFFF00"/>
                </a:solidFill>
                <a:latin typeface="Times New Roman" panose="02020603050405020304" pitchFamily="18" charset="0"/>
                <a:cs typeface="Times New Roman" panose="02020603050405020304" pitchFamily="18" charset="0"/>
              </a:rPr>
              <a:t>A Greater Phoenicia</a:t>
            </a:r>
            <a:r>
              <a:rPr lang="en-US" altLang="en-US" sz="1200" dirty="0">
                <a:solidFill>
                  <a:srgbClr val="FFFF00"/>
                </a:solidFill>
                <a:latin typeface="Times New Roman" panose="02020603050405020304" pitchFamily="18" charset="0"/>
                <a:cs typeface="Times New Roman" panose="02020603050405020304" pitchFamily="18" charset="0"/>
              </a:rPr>
              <a:t>.</a:t>
            </a:r>
            <a:r>
              <a:rPr lang="en-US" altLang="en-US" sz="1200" dirty="0">
                <a:solidFill>
                  <a:srgbClr val="FFFFFF"/>
                </a:solidFill>
                <a:latin typeface="Times New Roman" panose="02020603050405020304" pitchFamily="18" charset="0"/>
                <a:cs typeface="Times New Roman" panose="02020603050405020304" pitchFamily="18" charset="0"/>
              </a:rPr>
              <a: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BECA8E81-E922-4B68-B49F-566B7E049E61}" type="slidenum">
              <a:rPr lang="en-US" altLang="en-US"/>
              <a:pPr/>
              <a:t>19</a:t>
            </a:fld>
            <a:endParaRPr lang="en-US" altLang="en-US"/>
          </a:p>
        </p:txBody>
      </p:sp>
    </p:spTree>
    <p:extLst>
      <p:ext uri="{BB962C8B-B14F-4D97-AF65-F5344CB8AC3E}">
        <p14:creationId xmlns:p14="http://schemas.microsoft.com/office/powerpoint/2010/main" val="143841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solidFill>
                  <a:srgbClr val="FFFF00"/>
                </a:solidFill>
                <a:latin typeface="Times New Roman" panose="02020603050405020304" pitchFamily="18" charset="0"/>
                <a:cs typeface="Times New Roman" panose="02020603050405020304" pitchFamily="18" charset="0"/>
              </a:rPr>
              <a:t>    1. PROPHECY ABOUT THE CITY OF TYRE</a:t>
            </a:r>
            <a:endPar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rPr>
              <a:t>    2. </a:t>
            </a:r>
            <a:r>
              <a:rPr lang="en-US" altLang="en-US" sz="1200" b="0" dirty="0">
                <a:solidFill>
                  <a:srgbClr val="FFFF00"/>
                </a:solidFill>
                <a:latin typeface="Times New Roman" panose="02020603050405020304" pitchFamily="18" charset="0"/>
                <a:cs typeface="Times New Roman" panose="02020603050405020304" pitchFamily="18" charset="0"/>
              </a:rPr>
              <a:t>FULFILLMENT OF THE 2</a:t>
            </a:r>
            <a:r>
              <a:rPr lang="en-US" altLang="en-US" sz="1200" b="0" baseline="30000" dirty="0">
                <a:solidFill>
                  <a:srgbClr val="FFFF00"/>
                </a:solidFill>
                <a:latin typeface="Times New Roman" panose="02020603050405020304" pitchFamily="18" charset="0"/>
                <a:cs typeface="Times New Roman" panose="02020603050405020304" pitchFamily="18" charset="0"/>
              </a:rPr>
              <a:t>nd</a:t>
            </a:r>
            <a:r>
              <a:rPr lang="en-US" altLang="en-US" sz="1200" b="0" dirty="0">
                <a:solidFill>
                  <a:srgbClr val="FFFF00"/>
                </a:solidFill>
                <a:latin typeface="Times New Roman" panose="02020603050405020304" pitchFamily="18" charset="0"/>
                <a:cs typeface="Times New Roman" panose="02020603050405020304" pitchFamily="18" charset="0"/>
              </a:rPr>
              <a:t>  PROPHECY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3. Following the Babylonian period, Tyre remained in subjection to Persia from </a:t>
            </a:r>
            <a:r>
              <a:rPr lang="en-US" altLang="en-US" sz="1200" b="1" dirty="0">
                <a:solidFill>
                  <a:srgbClr val="FFFF00"/>
                </a:solidFill>
                <a:latin typeface="Times New Roman" panose="02020603050405020304" pitchFamily="18" charset="0"/>
                <a:cs typeface="Times New Roman" panose="02020603050405020304" pitchFamily="18" charset="0"/>
              </a:rPr>
              <a:t>538-332 B.C.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Alexander the Great besieged and captured the port in </a:t>
            </a:r>
            <a:r>
              <a:rPr lang="en-US" altLang="en-US" sz="1200" b="1" dirty="0">
                <a:solidFill>
                  <a:srgbClr val="FFFF00"/>
                </a:solidFill>
                <a:latin typeface="Times New Roman" panose="02020603050405020304" pitchFamily="18" charset="0"/>
                <a:cs typeface="Times New Roman" panose="02020603050405020304" pitchFamily="18" charset="0"/>
              </a:rPr>
              <a:t>332 B.C</a:t>
            </a:r>
            <a:r>
              <a:rPr lang="en-US" altLang="en-US" sz="1200" dirty="0">
                <a:solidFill>
                  <a:srgbClr val="FFFF00"/>
                </a:solidFill>
                <a:latin typeface="Times New Roman" panose="02020603050405020304" pitchFamily="18" charset="0"/>
                <a:cs typeface="Times New Roman" panose="02020603050405020304" pitchFamily="18" charset="0"/>
              </a:rPr>
              <a:t>., and ultimately, Ptolemies, Seleucids, Romans, and Muslim Arabs all had their turn at rule.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After passing briefly into the hands of the Crusaders, the city was completely destroyed by a group known as the Mamluks (former Muslim soldier-slaves) in </a:t>
            </a:r>
            <a:r>
              <a:rPr lang="en-US" altLang="en-US" sz="1200" b="1" dirty="0">
                <a:solidFill>
                  <a:srgbClr val="FFFF00"/>
                </a:solidFill>
                <a:latin typeface="Times New Roman" panose="02020603050405020304" pitchFamily="18" charset="0"/>
                <a:cs typeface="Times New Roman" panose="02020603050405020304" pitchFamily="18" charset="0"/>
              </a:rPr>
              <a:t>A.D. 1291.</a:t>
            </a:r>
            <a:endPar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endParaRPr>
          </a:p>
          <a:p>
            <a:r>
              <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rPr>
              <a:t>    6.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586 </a:t>
            </a:r>
            <a:r>
              <a:rPr lang="en-US" altLang="en-US" b="1" dirty="0" err="1">
                <a:latin typeface="Times New Roman" panose="02020603050405020304" pitchFamily="18" charset="0"/>
                <a:ea typeface="ＭＳ Ｐゴシック" panose="020B0600070205080204" pitchFamily="34" charset="-128"/>
                <a:cs typeface="Times New Roman" panose="02020603050405020304" pitchFamily="18" charset="0"/>
              </a:rPr>
              <a:t>bc</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 to 332bc = 254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years the city withstood occupation and a total of 1877 years before it’s destruction in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1291 AD.</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76AFDF68-B1AB-4401-9DDA-69A62E0E0E2A}" type="slidenum">
              <a:rPr lang="en-US" altLang="en-US"/>
              <a:pPr/>
              <a:t>20</a:t>
            </a:fld>
            <a:endParaRPr lang="en-US" altLang="en-US"/>
          </a:p>
        </p:txBody>
      </p:sp>
    </p:spTree>
    <p:extLst>
      <p:ext uri="{BB962C8B-B14F-4D97-AF65-F5344CB8AC3E}">
        <p14:creationId xmlns:p14="http://schemas.microsoft.com/office/powerpoint/2010/main" val="338688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01FDE91-92B4-4586-93A3-AC27B44FA7F2}" type="slidenum">
              <a:rPr lang="en-US" altLang="en-US">
                <a:solidFill>
                  <a:srgbClr val="1F497D"/>
                </a:solidFill>
                <a:latin typeface="Times New Roman" panose="02020603050405020304" pitchFamily="18" charset="0"/>
              </a:rPr>
              <a:pPr/>
              <a:t>3</a:t>
            </a:fld>
            <a:endParaRPr lang="en-US" altLang="en-US">
              <a:solidFill>
                <a:srgbClr val="1F497D"/>
              </a:solidFill>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1" lang="en-US" sz="1200" b="0" kern="1200" dirty="0">
                <a:solidFill>
                  <a:prstClr val="white"/>
                </a:solidFill>
                <a:effectLst/>
                <a:latin typeface="Times New Roman" panose="02020603050405020304" pitchFamily="18" charset="0"/>
                <a:ea typeface="ＭＳ Ｐゴシック" charset="-128"/>
                <a:cs typeface="Times New Roman" panose="02020603050405020304" pitchFamily="18" charset="0"/>
              </a:rPr>
              <a:t>Under the topic of medicine, we discussed proof of the Biblical inspiration by looking at the: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1" lang="en-US" sz="1200" b="0" kern="1200" dirty="0">
                <a:solidFill>
                  <a:prstClr val="white"/>
                </a:solidFill>
                <a:effectLst/>
                <a:latin typeface="Times New Roman" panose="02020603050405020304" pitchFamily="18" charset="0"/>
                <a:ea typeface="ＭＳ Ｐゴシック" charset="-128"/>
                <a:cs typeface="Times New Roman" panose="02020603050405020304" pitchFamily="18" charset="0"/>
              </a:rPr>
              <a:t>    1. Available Prothrombin in the blood stream of babies, this is an extremely important factor in preventing the child from bleeding to death following circumcision. </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1" lang="en-US" sz="1200" b="0" kern="1200" dirty="0">
                <a:solidFill>
                  <a:prstClr val="white"/>
                </a:solidFill>
                <a:effectLst/>
                <a:latin typeface="Times New Roman" panose="02020603050405020304" pitchFamily="18" charset="0"/>
                <a:ea typeface="ＭＳ Ｐゴシック" charset="-128"/>
                <a:cs typeface="Times New Roman" panose="02020603050405020304" pitchFamily="18" charset="0"/>
              </a:rPr>
              <a:t>&gt;&gt;&gt;&gt;&gt;&gt;&gt;&gt;&gt;&gt;&gt;</a:t>
            </a:r>
          </a:p>
          <a:p>
            <a:pPr eaLnBrk="1" hangingPunct="1"/>
            <a:r>
              <a:rPr lang="en-US" altLang="en-US" dirty="0">
                <a:latin typeface="Times New Roman" panose="02020603050405020304" pitchFamily="18" charset="0"/>
                <a:ea typeface="ＭＳ Ｐゴシック" panose="020B0600070205080204" pitchFamily="34" charset="-128"/>
              </a:rPr>
              <a:t>    2. Day one is only about 95%, </a:t>
            </a:r>
          </a:p>
          <a:p>
            <a:pPr eaLnBrk="1" hangingPunct="1"/>
            <a:r>
              <a:rPr lang="en-US" altLang="en-US" dirty="0">
                <a:latin typeface="Times New Roman" panose="02020603050405020304" pitchFamily="18" charset="0"/>
                <a:ea typeface="ＭＳ Ｐゴシック" panose="020B0600070205080204" pitchFamily="34" charset="-128"/>
              </a:rPr>
              <a:t>&gt;&gt;&gt;&gt;&gt;&gt;&gt;&gt;&gt;&gt;&gt;</a:t>
            </a:r>
          </a:p>
          <a:p>
            <a:pPr eaLnBrk="1" hangingPunct="1"/>
            <a:r>
              <a:rPr lang="en-US" altLang="en-US" dirty="0">
                <a:latin typeface="Times New Roman" panose="02020603050405020304" pitchFamily="18" charset="0"/>
                <a:ea typeface="ＭＳ Ｐゴシック" panose="020B0600070205080204" pitchFamily="34" charset="-128"/>
              </a:rPr>
              <a:t>    3. But on the eighth day it is 110% </a:t>
            </a:r>
          </a:p>
          <a:p>
            <a:pPr eaLnBrk="1" hangingPunct="1"/>
            <a:r>
              <a:rPr lang="en-US" altLang="en-US" dirty="0">
                <a:latin typeface="Times New Roman" panose="02020603050405020304" pitchFamily="18" charset="0"/>
                <a:ea typeface="ＭＳ Ｐゴシック" panose="020B0600070205080204" pitchFamily="34" charset="-128"/>
              </a:rPr>
              <a:t>&gt;&gt;&gt;&gt;&gt;&gt;&gt;&gt;&gt;&gt;&gt;</a:t>
            </a:r>
          </a:p>
          <a:p>
            <a:pPr eaLnBrk="1" hangingPunct="1"/>
            <a:r>
              <a:rPr lang="en-US" altLang="en-US" dirty="0">
                <a:latin typeface="Times New Roman" panose="02020603050405020304" pitchFamily="18" charset="0"/>
                <a:ea typeface="ＭＳ Ｐゴシック" panose="020B0600070205080204" pitchFamily="34" charset="-128"/>
              </a:rPr>
              <a:t>    4. A good Bible study would have revealed this to the atheist and the Doctors because God revealed it to mankind during their days of ignorance on the subject..</a:t>
            </a:r>
          </a:p>
        </p:txBody>
      </p:sp>
    </p:spTree>
    <p:extLst>
      <p:ext uri="{BB962C8B-B14F-4D97-AF65-F5344CB8AC3E}">
        <p14:creationId xmlns:p14="http://schemas.microsoft.com/office/powerpoint/2010/main" val="20787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FFFF00"/>
                </a:solidFill>
                <a:latin typeface="Times New Roman" panose="02020603050405020304" pitchFamily="18" charset="0"/>
                <a:cs typeface="Times New Roman" panose="02020603050405020304" pitchFamily="18" charset="0"/>
              </a:rPr>
              <a:t>    1. PROPHECY ABOUT THE CITY OF TYRE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2. The city was to be flattened, like the top of a rock (</a:t>
            </a:r>
            <a:r>
              <a:rPr lang="en-US" altLang="en-US" sz="1200" b="1" dirty="0">
                <a:solidFill>
                  <a:srgbClr val="FFFF00"/>
                </a:solidFill>
                <a:latin typeface="Times New Roman" panose="02020603050405020304" pitchFamily="18" charset="0"/>
                <a:cs typeface="Times New Roman" panose="02020603050405020304" pitchFamily="18" charset="0"/>
              </a:rPr>
              <a:t>vss. 4,14</a:t>
            </a:r>
            <a:r>
              <a:rPr lang="en-US" altLang="en-US" sz="1200" dirty="0">
                <a:solidFill>
                  <a:srgbClr val="FFFF00"/>
                </a:solidFill>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ＭＳ Ｐゴシック" charset="-128"/>
                <a:cs typeface="ＭＳ Ｐゴシック" charset="-128"/>
              </a:rPr>
              <a:t>And they shall destroy the walls of Tyre and break down her towers; I will also scrape her dust from her, and make her like the top of a rock.</a:t>
            </a:r>
            <a:r>
              <a:rPr lang="en-US" sz="1200" b="0" i="0" u="none" strike="noStrike" kern="1200" baseline="0" dirty="0">
                <a:solidFill>
                  <a:schemeClr val="tx1"/>
                </a:solidFill>
                <a:latin typeface="+mn-lt"/>
                <a:ea typeface="ＭＳ Ｐゴシック" charset="-128"/>
                <a:cs typeface="ＭＳ Ｐゴシック" charset="-128"/>
              </a:rPr>
              <a:t> (</a:t>
            </a:r>
            <a:r>
              <a:rPr lang="en-US" sz="1200" b="1" i="0" u="none" strike="noStrike" kern="1200" baseline="0" dirty="0">
                <a:solidFill>
                  <a:schemeClr val="tx1"/>
                </a:solidFill>
                <a:latin typeface="+mn-lt"/>
                <a:ea typeface="ＭＳ Ｐゴシック" charset="-128"/>
                <a:cs typeface="ＭＳ Ｐゴシック" charset="-128"/>
              </a:rPr>
              <a:t>Ezekiel 26:4</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200" dirty="0">
              <a:solidFill>
                <a:srgbClr val="FFFF00"/>
              </a:solidFill>
              <a:latin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FFFF00"/>
                </a:solidFill>
                <a:latin typeface="Times New Roman" panose="02020603050405020304" pitchFamily="18" charset="0"/>
                <a:cs typeface="Times New Roman" panose="02020603050405020304" pitchFamily="18" charset="0"/>
              </a:rPr>
              <a:t>    3. FULFILLMENT OF THE 3</a:t>
            </a:r>
            <a:r>
              <a:rPr lang="en-US" altLang="en-US" sz="1200" b="0" baseline="30000" dirty="0">
                <a:solidFill>
                  <a:srgbClr val="FFFF00"/>
                </a:solidFill>
                <a:latin typeface="Times New Roman" panose="02020603050405020304" pitchFamily="18" charset="0"/>
                <a:cs typeface="Times New Roman" panose="02020603050405020304" pitchFamily="18" charset="0"/>
              </a:rPr>
              <a:t>rd</a:t>
            </a:r>
            <a:r>
              <a:rPr lang="en-US" altLang="en-US" sz="1200" b="0" dirty="0">
                <a:solidFill>
                  <a:srgbClr val="FFFF00"/>
                </a:solidFill>
                <a:latin typeface="Times New Roman" panose="02020603050405020304" pitchFamily="18" charset="0"/>
                <a:cs typeface="Times New Roman" panose="02020603050405020304" pitchFamily="18" charset="0"/>
              </a:rPr>
              <a:t> PROPHECY</a:t>
            </a:r>
            <a:endParaRPr lang="en-US" altLang="en-US" sz="1200" dirty="0">
              <a:solidFill>
                <a:srgbClr val="FFFF00"/>
              </a:solidFill>
              <a:latin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Like Nebuchadnezzar before him, Alexander the Great was stymied by Tyre’s natural moat.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The brilliant general was not so quick to give up, however.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6. He used the building materials of the mainland city to build a causeway to the island, which allowed his troops to enter and conquer the city.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7. His complete conquest of Tyre took only seven months.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3646DCC-3F51-4592-BD4D-F06B94E10DC2}" type="slidenum">
              <a:rPr lang="en-US" altLang="en-US"/>
              <a:pPr/>
              <a:t>21</a:t>
            </a:fld>
            <a:endParaRPr lang="en-US" altLang="en-US"/>
          </a:p>
        </p:txBody>
      </p:sp>
    </p:spTree>
    <p:extLst>
      <p:ext uri="{BB962C8B-B14F-4D97-AF65-F5344CB8AC3E}">
        <p14:creationId xmlns:p14="http://schemas.microsoft.com/office/powerpoint/2010/main" val="34629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1. </a:t>
            </a:r>
            <a:r>
              <a:rPr lang="en-US" altLang="en-US" sz="1200" b="1" dirty="0">
                <a:solidFill>
                  <a:srgbClr val="FFFF00"/>
                </a:solidFill>
                <a:latin typeface="Helvetica" panose="020B0604020202020204" pitchFamily="34" charset="0"/>
              </a:rPr>
              <a:t>PROPHECY ABOUT THE CITY OF TYRE</a:t>
            </a:r>
            <a:endParaRPr lang="en-US" altLang="en-US" dirty="0">
              <a:ea typeface="ＭＳ Ｐゴシック" panose="020B0600070205080204" pitchFamily="34" charset="-128"/>
            </a:endParaRPr>
          </a:p>
          <a:p>
            <a:r>
              <a:rPr lang="en-US" altLang="en-US" i="1" dirty="0">
                <a:ea typeface="ＭＳ Ｐゴシック" panose="020B0600070205080204" pitchFamily="34" charset="-128"/>
              </a:rPr>
              <a:t>I will make you like the top of a rock; you shall be a place for spreading nets, and you shall never be rebuilt, for I the LORD have spoken,' says the Lord GOD.  </a:t>
            </a:r>
            <a:r>
              <a:rPr lang="en-US" altLang="en-US" b="1" dirty="0">
                <a:ea typeface="ＭＳ Ｐゴシック" panose="020B0600070205080204" pitchFamily="34" charset="-128"/>
              </a:rPr>
              <a:t>(Ezekiel 26:14)</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2 It would become a spot for the spreading of nets (</a:t>
            </a:r>
            <a:r>
              <a:rPr lang="en-US" altLang="en-US" sz="1200" b="1" dirty="0">
                <a:solidFill>
                  <a:srgbClr val="FFFF00"/>
                </a:solidFill>
                <a:latin typeface="Times New Roman" panose="02020603050405020304" pitchFamily="18" charset="0"/>
                <a:cs typeface="Times New Roman" panose="02020603050405020304" pitchFamily="18" charset="0"/>
              </a:rPr>
              <a:t>vss. 5,14</a:t>
            </a:r>
            <a:r>
              <a:rPr lang="en-US" altLang="en-US" sz="1200" dirty="0">
                <a:solidFill>
                  <a:srgbClr val="FFFF00"/>
                </a:solidFill>
                <a:latin typeface="Times New Roman" panose="02020603050405020304" pitchFamily="18" charset="0"/>
                <a:cs typeface="Times New Roman" panose="02020603050405020304" pitchFamily="18" charset="0"/>
              </a:rPr>
              <a:t>). </a:t>
            </a:r>
            <a:endParaRPr lang="en-US" altLang="en-US" dirty="0">
              <a:ea typeface="ＭＳ Ｐゴシック" panose="020B0600070205080204" pitchFamily="34" charset="-128"/>
            </a:endParaRPr>
          </a:p>
          <a:p>
            <a:r>
              <a:rPr lang="en-US" altLang="en-US" i="0" dirty="0">
                <a:ea typeface="ＭＳ Ｐゴシック" panose="020B0600070205080204" pitchFamily="34" charset="-128"/>
              </a:rPr>
              <a:t>    3. Where Tyre use to be is now a fishing ground. </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27D39453-6428-4632-9E7D-BC23423B8309}" type="slidenum">
              <a:rPr lang="en-US" altLang="en-US"/>
              <a:pPr/>
              <a:t>22</a:t>
            </a:fld>
            <a:endParaRPr lang="en-US" altLang="en-US"/>
          </a:p>
        </p:txBody>
      </p:sp>
    </p:spTree>
    <p:extLst>
      <p:ext uri="{BB962C8B-B14F-4D97-AF65-F5344CB8AC3E}">
        <p14:creationId xmlns:p14="http://schemas.microsoft.com/office/powerpoint/2010/main" val="3775773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solidFill>
                  <a:srgbClr val="FFFF00"/>
                </a:solidFill>
                <a:latin typeface="Times New Roman" panose="02020603050405020304" pitchFamily="18" charset="0"/>
                <a:cs typeface="Times New Roman" panose="02020603050405020304" pitchFamily="18" charset="0"/>
              </a:rPr>
              <a:t>    1. PROPHECY ABOUT THE CITY OF TYRE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2. Its stones and timbers were to be laid in the sea (</a:t>
            </a:r>
            <a:r>
              <a:rPr lang="en-US" altLang="en-US" sz="1200" b="1" dirty="0">
                <a:solidFill>
                  <a:srgbClr val="FFFF00"/>
                </a:solidFill>
                <a:latin typeface="Times New Roman" panose="02020603050405020304" pitchFamily="18" charset="0"/>
                <a:cs typeface="Times New Roman" panose="02020603050405020304" pitchFamily="18" charset="0"/>
              </a:rPr>
              <a:t>vs. 12</a:t>
            </a:r>
            <a:r>
              <a:rPr lang="en-US" altLang="en-US" sz="1200" dirty="0">
                <a:solidFill>
                  <a:srgbClr val="FFFF00"/>
                </a:solidFill>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ＭＳ Ｐゴシック" charset="-128"/>
                <a:cs typeface="ＭＳ Ｐゴシック" charset="-128"/>
              </a:rPr>
              <a:t>They will plunder your riches and pillage your merchandise; they will break down your walls and destroy your pleasant houses; they will lay your stones, your timber, and your soil in the midst of the water.</a:t>
            </a:r>
            <a:r>
              <a:rPr lang="en-US" sz="1200" b="0" i="0" u="none" strike="noStrike" kern="1200" baseline="0" dirty="0">
                <a:solidFill>
                  <a:schemeClr val="tx1"/>
                </a:solidFill>
                <a:latin typeface="+mn-lt"/>
                <a:ea typeface="ＭＳ Ｐゴシック" charset="-128"/>
                <a:cs typeface="ＭＳ Ｐゴシック" charset="-128"/>
              </a:rPr>
              <a:t> (</a:t>
            </a:r>
            <a:r>
              <a:rPr lang="en-US" sz="1200" b="1" i="0" u="none" strike="noStrike" kern="1200" baseline="0" dirty="0">
                <a:solidFill>
                  <a:schemeClr val="tx1"/>
                </a:solidFill>
                <a:latin typeface="+mn-lt"/>
                <a:ea typeface="ＭＳ Ｐゴシック" charset="-128"/>
                <a:cs typeface="ＭＳ Ｐゴシック" charset="-128"/>
              </a:rPr>
              <a:t>Ezekiel 26:12</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200" dirty="0">
              <a:solidFill>
                <a:srgbClr val="FFFF00"/>
              </a:solidFill>
              <a:latin typeface="Times New Roman" panose="02020603050405020304" pitchFamily="18"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FFFF00"/>
                </a:solidFill>
                <a:latin typeface="Times New Roman" panose="02020603050405020304" pitchFamily="18" charset="0"/>
                <a:cs typeface="Times New Roman" panose="02020603050405020304" pitchFamily="18" charset="0"/>
              </a:rPr>
              <a:t>    3. FULFILLMENT OF THE 5</a:t>
            </a:r>
            <a:r>
              <a:rPr lang="en-US" altLang="en-US" sz="1200" b="0" baseline="30000" dirty="0">
                <a:solidFill>
                  <a:srgbClr val="FFFF00"/>
                </a:solidFill>
                <a:latin typeface="Times New Roman" panose="02020603050405020304" pitchFamily="18" charset="0"/>
                <a:cs typeface="Times New Roman" panose="02020603050405020304" pitchFamily="18" charset="0"/>
              </a:rPr>
              <a:t>th</a:t>
            </a:r>
            <a:r>
              <a:rPr lang="en-US" altLang="en-US" sz="1200" b="0" dirty="0">
                <a:solidFill>
                  <a:srgbClr val="FFFF00"/>
                </a:solidFill>
                <a:latin typeface="Times New Roman" panose="02020603050405020304" pitchFamily="18" charset="0"/>
                <a:cs typeface="Times New Roman" panose="02020603050405020304" pitchFamily="18" charset="0"/>
              </a:rPr>
              <a:t> PROPHECY</a:t>
            </a:r>
            <a:endParaRPr lang="en-US" altLang="en-U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As noted earlier, the building of the causeway came from the remains of the mainland city.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Sands carried by currents have built up a spit (or “tombolo”) around the causeway, producing a permanent connection between the island and the mainland. </a:t>
            </a:r>
          </a:p>
          <a:p>
            <a:endParaRPr lang="en-US" altLang="en-US" dirty="0">
              <a:ea typeface="ＭＳ Ｐゴシック" panose="020B0600070205080204" pitchFamily="34" charset="-128"/>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A8E286A9-B62F-44D9-8501-5C240A3E4380}" type="slidenum">
              <a:rPr lang="en-US" altLang="en-US"/>
              <a:pPr/>
              <a:t>23</a:t>
            </a:fld>
            <a:endParaRPr lang="en-US" altLang="en-US"/>
          </a:p>
        </p:txBody>
      </p:sp>
    </p:spTree>
    <p:extLst>
      <p:ext uri="{BB962C8B-B14F-4D97-AF65-F5344CB8AC3E}">
        <p14:creationId xmlns:p14="http://schemas.microsoft.com/office/powerpoint/2010/main" val="406086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FFFF00"/>
                </a:solidFill>
                <a:latin typeface="Times New Roman" panose="02020603050405020304" pitchFamily="18" charset="0"/>
                <a:cs typeface="Times New Roman" panose="02020603050405020304" pitchFamily="18" charset="0"/>
              </a:rPr>
              <a:t>    1. PROPHECY ABOUT THE CITY OF TYRE</a:t>
            </a:r>
            <a:r>
              <a:rPr lang="en-US" altLang="en-US" sz="1200" b="0" dirty="0">
                <a:solidFill>
                  <a:srgbClr val="FFFF00"/>
                </a:solidFill>
                <a:latin typeface="Helvetica" panose="020B0604020202020204" pitchFamily="34" charset="0"/>
              </a:rPr>
              <a:t/>
            </a:r>
            <a:br>
              <a:rPr lang="en-US" altLang="en-US" sz="1200" b="0" dirty="0">
                <a:solidFill>
                  <a:srgbClr val="FFFF00"/>
                </a:solidFill>
                <a:latin typeface="Helvetica" panose="020B0604020202020204" pitchFamily="34" charset="0"/>
              </a:rPr>
            </a:br>
            <a:r>
              <a:rPr lang="en-US" altLang="en-US" sz="1200" b="0" dirty="0">
                <a:solidFill>
                  <a:srgbClr val="FFFF00"/>
                </a:solidFill>
                <a:latin typeface="Helvetica" panose="020B0604020202020204" pitchFamily="34" charset="0"/>
              </a:rPr>
              <a:t>    2. </a:t>
            </a:r>
            <a:r>
              <a:rPr lang="en-US" altLang="en-US" sz="1200" b="0" dirty="0">
                <a:solidFill>
                  <a:srgbClr val="FFFF00"/>
                </a:solidFill>
                <a:latin typeface="Times New Roman" panose="02020603050405020304" pitchFamily="18" charset="0"/>
                <a:cs typeface="Times New Roman" panose="02020603050405020304" pitchFamily="18" charset="0"/>
              </a:rPr>
              <a:t>Other cities were to fear greatly at the fall of Tyre (</a:t>
            </a:r>
            <a:r>
              <a:rPr lang="en-US" altLang="en-US" sz="1200" b="1" dirty="0">
                <a:solidFill>
                  <a:srgbClr val="FFFF00"/>
                </a:solidFill>
                <a:latin typeface="Times New Roman" panose="02020603050405020304" pitchFamily="18" charset="0"/>
                <a:cs typeface="Times New Roman" panose="02020603050405020304" pitchFamily="18" charset="0"/>
              </a:rPr>
              <a:t>vss. 15-18</a:t>
            </a:r>
            <a:r>
              <a:rPr lang="en-US" altLang="en-US" sz="1200" b="0" dirty="0">
                <a:solidFill>
                  <a:srgbClr val="FFFF00"/>
                </a:solidFill>
                <a:latin typeface="Times New Roman" panose="02020603050405020304" pitchFamily="18" charset="0"/>
                <a:cs typeface="Times New Roman" panose="02020603050405020304" pitchFamily="18" charset="0"/>
              </a:rPr>
              <a:t>). </a:t>
            </a:r>
          </a:p>
          <a:p>
            <a:pPr rtl="0"/>
            <a:r>
              <a:rPr lang="en-US" sz="1200" b="0" i="1" u="none" strike="noStrike" kern="1200" baseline="0" dirty="0">
                <a:solidFill>
                  <a:schemeClr val="tx1"/>
                </a:solidFill>
                <a:latin typeface="+mn-lt"/>
                <a:ea typeface="ＭＳ Ｐゴシック" charset="-128"/>
                <a:cs typeface="ＭＳ Ｐゴシック" charset="-128"/>
              </a:rPr>
              <a:t>Now the coastlands tremble on the day of your fall; Yes, the coastlands by the sea are troubled at your departure." '</a:t>
            </a:r>
            <a:r>
              <a:rPr lang="en-US" sz="1200" b="0" i="0" u="none" strike="noStrike" kern="1200" baseline="0" dirty="0">
                <a:solidFill>
                  <a:schemeClr val="tx1"/>
                </a:solidFill>
                <a:latin typeface="+mn-lt"/>
                <a:ea typeface="ＭＳ Ｐゴシック" charset="-128"/>
                <a:cs typeface="ＭＳ Ｐゴシック" charset="-128"/>
              </a:rPr>
              <a:t> (</a:t>
            </a:r>
            <a:r>
              <a:rPr lang="en-US" sz="1200" b="1" i="0" u="none" strike="noStrike" kern="1200" baseline="0" dirty="0">
                <a:solidFill>
                  <a:schemeClr val="tx1"/>
                </a:solidFill>
                <a:latin typeface="+mn-lt"/>
                <a:ea typeface="ＭＳ Ｐゴシック" charset="-128"/>
                <a:cs typeface="ＭＳ Ｐゴシック" charset="-128"/>
              </a:rPr>
              <a:t>Ezekiel 26:18</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200" b="0" dirty="0">
              <a:solidFill>
                <a:srgbClr val="FFFF00"/>
              </a:solidFill>
              <a:latin typeface="Times New Roman" panose="02020603050405020304" pitchFamily="18" charset="0"/>
              <a:cs typeface="Times New Roman" panose="02020603050405020304" pitchFamily="18" charset="0"/>
            </a:endParaRPr>
          </a:p>
          <a:p>
            <a:r>
              <a:rPr lang="en-US" altLang="en-US" sz="1200" b="0" dirty="0">
                <a:solidFill>
                  <a:srgbClr val="FFFF00"/>
                </a:solidFill>
                <a:latin typeface="Times New Roman" panose="02020603050405020304" pitchFamily="18" charset="0"/>
                <a:cs typeface="Times New Roman" panose="02020603050405020304" pitchFamily="18" charset="0"/>
              </a:rPr>
              <a:t>    3. FULFILLMENT OF THE 6</a:t>
            </a:r>
            <a:r>
              <a:rPr lang="en-US" altLang="en-US" sz="1200" b="0" baseline="30000" dirty="0">
                <a:solidFill>
                  <a:srgbClr val="FFFF00"/>
                </a:solidFill>
                <a:latin typeface="Times New Roman" panose="02020603050405020304" pitchFamily="18" charset="0"/>
                <a:cs typeface="Times New Roman" panose="02020603050405020304" pitchFamily="18" charset="0"/>
              </a:rPr>
              <a:t>th</a:t>
            </a:r>
            <a:r>
              <a:rPr lang="en-US" altLang="en-US" sz="1200" b="0" dirty="0">
                <a:solidFill>
                  <a:srgbClr val="FFFF00"/>
                </a:solidFill>
                <a:latin typeface="Times New Roman" panose="02020603050405020304" pitchFamily="18" charset="0"/>
                <a:cs typeface="Times New Roman" panose="02020603050405020304" pitchFamily="18" charset="0"/>
              </a:rPr>
              <a:t> PROPHECY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History records that a number of fortified cities in the area around Tyre capitulated to Alexander after they saw the relative ease with which he captured the island city. </a:t>
            </a:r>
          </a:p>
          <a:p>
            <a:endParaRPr lang="en-US" altLang="en-US" dirty="0">
              <a:ea typeface="ＭＳ Ｐゴシック" panose="020B0600070205080204" pitchFamily="34" charset="-128"/>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E5E63565-9F1C-4342-B0FF-7805E8984A9B}" type="slidenum">
              <a:rPr lang="en-US" altLang="en-US"/>
              <a:pPr/>
              <a:t>24</a:t>
            </a:fld>
            <a:endParaRPr lang="en-US" altLang="en-US"/>
          </a:p>
        </p:txBody>
      </p:sp>
    </p:spTree>
    <p:extLst>
      <p:ext uri="{BB962C8B-B14F-4D97-AF65-F5344CB8AC3E}">
        <p14:creationId xmlns:p14="http://schemas.microsoft.com/office/powerpoint/2010/main" val="42043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solidFill>
                  <a:srgbClr val="FFFF00"/>
                </a:solidFill>
                <a:latin typeface="Helvetica" panose="020B0604020202020204" pitchFamily="34" charset="0"/>
              </a:rPr>
              <a:t>    1. </a:t>
            </a:r>
            <a:r>
              <a:rPr lang="en-US" altLang="en-US" sz="1200" b="0" dirty="0">
                <a:solidFill>
                  <a:srgbClr val="FFFF00"/>
                </a:solidFill>
                <a:latin typeface="Times New Roman" panose="02020603050405020304" pitchFamily="18" charset="0"/>
                <a:cs typeface="Times New Roman" panose="02020603050405020304" pitchFamily="18" charset="0"/>
              </a:rPr>
              <a:t>PROPHECY ABOUT THE CITY OF TYRE</a:t>
            </a:r>
          </a:p>
          <a:p>
            <a:r>
              <a:rPr lang="en-US" altLang="en-US" sz="1200" b="0" dirty="0">
                <a:solidFill>
                  <a:srgbClr val="FFFF00"/>
                </a:solidFill>
                <a:latin typeface="Times New Roman" panose="02020603050405020304" pitchFamily="18" charset="0"/>
                <a:cs typeface="Times New Roman" panose="02020603050405020304" pitchFamily="18" charset="0"/>
              </a:rPr>
              <a:t>    2. The city would not be rebuilt nor inhabited (</a:t>
            </a:r>
            <a:r>
              <a:rPr lang="en-US" altLang="en-US" sz="1200" b="1" dirty="0">
                <a:solidFill>
                  <a:srgbClr val="FFFF00"/>
                </a:solidFill>
                <a:latin typeface="Times New Roman" panose="02020603050405020304" pitchFamily="18" charset="0"/>
                <a:cs typeface="Times New Roman" panose="02020603050405020304" pitchFamily="18" charset="0"/>
              </a:rPr>
              <a:t>vss. 20-21)</a:t>
            </a:r>
          </a:p>
          <a:p>
            <a:pPr rtl="0"/>
            <a:r>
              <a:rPr lang="en-US" sz="1200" b="0" i="1" u="none" strike="noStrike" kern="1200" baseline="0" dirty="0">
                <a:solidFill>
                  <a:schemeClr val="tx1"/>
                </a:solidFill>
                <a:latin typeface="+mn-lt"/>
                <a:ea typeface="ＭＳ Ｐゴシック" charset="-128"/>
                <a:cs typeface="ＭＳ Ｐゴシック" charset="-128"/>
              </a:rPr>
              <a:t>I will make you a terror, and you shall be no more; though you are sought for, you will never be found again,' says the Lord GOD."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Ezekiel 26:21</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200" b="0" dirty="0">
              <a:solidFill>
                <a:srgbClr val="FFFF00"/>
              </a:solidFill>
              <a:latin typeface="Times New Roman" panose="02020603050405020304" pitchFamily="18" charset="0"/>
              <a:cs typeface="Times New Roman" panose="02020603050405020304" pitchFamily="18" charset="0"/>
            </a:endParaRPr>
          </a:p>
          <a:p>
            <a:r>
              <a:rPr lang="en-US" altLang="en-US" sz="1200" b="0" dirty="0">
                <a:solidFill>
                  <a:srgbClr val="FFFF00"/>
                </a:solidFill>
                <a:latin typeface="Times New Roman" panose="02020603050405020304" pitchFamily="18" charset="0"/>
                <a:cs typeface="Times New Roman" panose="02020603050405020304" pitchFamily="18" charset="0"/>
              </a:rPr>
              <a:t>    3. FULFILLMENT OF THE 7</a:t>
            </a:r>
            <a:r>
              <a:rPr lang="en-US" altLang="en-US" sz="1200" b="0" baseline="30000" dirty="0">
                <a:solidFill>
                  <a:srgbClr val="FFFF00"/>
                </a:solidFill>
                <a:latin typeface="Times New Roman" panose="02020603050405020304" pitchFamily="18" charset="0"/>
                <a:cs typeface="Times New Roman" panose="02020603050405020304" pitchFamily="18" charset="0"/>
              </a:rPr>
              <a:t>th</a:t>
            </a:r>
            <a:r>
              <a:rPr lang="en-US" altLang="en-US" sz="1200" b="0" dirty="0">
                <a:solidFill>
                  <a:srgbClr val="FFFF00"/>
                </a:solidFill>
                <a:latin typeface="Times New Roman" panose="02020603050405020304" pitchFamily="18" charset="0"/>
                <a:cs typeface="Times New Roman" panose="02020603050405020304" pitchFamily="18" charset="0"/>
              </a:rPr>
              <a:t> PROPHECY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4. Alexander </a:t>
            </a:r>
            <a:r>
              <a:rPr lang="en-US" altLang="en-US" sz="1200" b="1" dirty="0">
                <a:solidFill>
                  <a:srgbClr val="FFFF00"/>
                </a:solidFill>
                <a:latin typeface="Times New Roman" panose="02020603050405020304" pitchFamily="18" charset="0"/>
                <a:cs typeface="Times New Roman" panose="02020603050405020304" pitchFamily="18" charset="0"/>
              </a:rPr>
              <a:t>sold </a:t>
            </a:r>
            <a:r>
              <a:rPr lang="en-US" altLang="en-US" sz="1200" dirty="0">
                <a:solidFill>
                  <a:srgbClr val="FFFF00"/>
                </a:solidFill>
                <a:latin typeface="Times New Roman" panose="02020603050405020304" pitchFamily="18" charset="0"/>
                <a:cs typeface="Times New Roman" panose="02020603050405020304" pitchFamily="18" charset="0"/>
              </a:rPr>
              <a:t>practically all of Tyre’s inhabitants </a:t>
            </a:r>
            <a:r>
              <a:rPr lang="en-US" altLang="en-US" sz="1200" b="1" dirty="0">
                <a:solidFill>
                  <a:srgbClr val="FFFF00"/>
                </a:solidFill>
                <a:latin typeface="Times New Roman" panose="02020603050405020304" pitchFamily="18" charset="0"/>
                <a:cs typeface="Times New Roman" panose="02020603050405020304" pitchFamily="18" charset="0"/>
              </a:rPr>
              <a:t>into slavery</a:t>
            </a:r>
            <a:r>
              <a:rPr lang="en-US" altLang="en-US" sz="1200" dirty="0">
                <a:solidFill>
                  <a:srgbClr val="FFFF00"/>
                </a:solidFill>
                <a:latin typeface="Times New Roman" panose="02020603050405020304" pitchFamily="18" charset="0"/>
                <a:cs typeface="Times New Roman" panose="02020603050405020304" pitchFamily="18" charset="0"/>
              </a:rPr>
              <a:t>, and the city forever lost its importance on the world stage.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5. It now remains underwater.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6. Although a new Tyre has been built, the original city has not been rebuilt or inhabited.</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019A00F-CC0A-4FCB-8D80-DDBC8C801701}" type="slidenum">
              <a:rPr lang="en-US" altLang="en-US"/>
              <a:pPr/>
              <a:t>25</a:t>
            </a:fld>
            <a:endParaRPr lang="en-US" altLang="en-US"/>
          </a:p>
        </p:txBody>
      </p:sp>
    </p:spTree>
    <p:extLst>
      <p:ext uri="{BB962C8B-B14F-4D97-AF65-F5344CB8AC3E}">
        <p14:creationId xmlns:p14="http://schemas.microsoft.com/office/powerpoint/2010/main" val="411835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ＭＳ Ｐゴシック" charset="-128"/>
                <a:cs typeface="ＭＳ Ｐゴシック" charset="-128"/>
              </a:rPr>
              <a:t>Invitation:</a:t>
            </a:r>
            <a:endParaRPr lang="en-US" sz="1200" kern="1200" dirty="0">
              <a:solidFill>
                <a:schemeClr val="tx1"/>
              </a:solidFill>
              <a:effectLst/>
              <a:latin typeface="+mn-lt"/>
              <a:ea typeface="ＭＳ Ｐゴシック" charset="-128"/>
              <a:cs typeface="ＭＳ Ｐゴシック" charset="-128"/>
            </a:endParaRPr>
          </a:p>
          <a:p>
            <a:r>
              <a:rPr lang="en-US" sz="1200" i="1" kern="1200" dirty="0">
                <a:solidFill>
                  <a:schemeClr val="tx1"/>
                </a:solidFill>
                <a:effectLst/>
                <a:latin typeface="+mn-lt"/>
                <a:ea typeface="ＭＳ Ｐゴシック" charset="-128"/>
                <a:cs typeface="ＭＳ Ｐゴシック" charset="-128"/>
              </a:rPr>
              <a:t> </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1. Hearing and faith, </a:t>
            </a:r>
            <a:r>
              <a:rPr lang="en-US" sz="1200" b="1" kern="1200" dirty="0">
                <a:solidFill>
                  <a:schemeClr val="tx1"/>
                </a:solidFill>
                <a:effectLst/>
                <a:latin typeface="+mn-lt"/>
                <a:ea typeface="ＭＳ Ｐゴシック" charset="-128"/>
                <a:cs typeface="ＭＳ Ｐゴシック" charset="-128"/>
              </a:rPr>
              <a:t>Rom. 10:17; Mark 16:16 </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&gt;&gt;&gt;&gt;&gt;&gt;&gt;&gt;&gt;&gt;&gt;</a:t>
            </a:r>
          </a:p>
          <a:p>
            <a:r>
              <a:rPr lang="en-US" sz="1200" kern="1200" dirty="0">
                <a:solidFill>
                  <a:schemeClr val="tx1"/>
                </a:solidFill>
                <a:effectLst/>
                <a:latin typeface="+mn-lt"/>
                <a:ea typeface="ＭＳ Ｐゴシック" charset="-128"/>
                <a:cs typeface="ＭＳ Ｐゴシック" charset="-128"/>
              </a:rPr>
              <a:t>2. Repentance, </a:t>
            </a:r>
            <a:r>
              <a:rPr lang="en-US" sz="1200" b="1" kern="1200" dirty="0">
                <a:solidFill>
                  <a:schemeClr val="tx1"/>
                </a:solidFill>
                <a:effectLst/>
                <a:latin typeface="+mn-lt"/>
                <a:ea typeface="ＭＳ Ｐゴシック" charset="-128"/>
                <a:cs typeface="ＭＳ Ｐゴシック" charset="-128"/>
              </a:rPr>
              <a:t>Acts 2:38 </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&gt;&gt;&gt;&gt;&gt;&gt;&gt;&gt;&gt;&gt;&gt;</a:t>
            </a:r>
          </a:p>
          <a:p>
            <a:r>
              <a:rPr lang="en-US" sz="1200" kern="1200" dirty="0">
                <a:solidFill>
                  <a:schemeClr val="tx1"/>
                </a:solidFill>
                <a:effectLst/>
                <a:latin typeface="+mn-lt"/>
                <a:ea typeface="ＭＳ Ｐゴシック" charset="-128"/>
                <a:cs typeface="ＭＳ Ｐゴシック" charset="-128"/>
              </a:rPr>
              <a:t>3. Professing Christ, </a:t>
            </a:r>
            <a:r>
              <a:rPr lang="en-US" sz="1200" b="1" kern="1200" dirty="0">
                <a:solidFill>
                  <a:schemeClr val="tx1"/>
                </a:solidFill>
                <a:effectLst/>
                <a:latin typeface="+mn-lt"/>
                <a:ea typeface="ＭＳ Ｐゴシック" charset="-128"/>
                <a:cs typeface="ＭＳ Ｐゴシック" charset="-128"/>
              </a:rPr>
              <a:t>Rom. 10:9-10 </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&gt;&gt;&gt;&gt;&gt;&gt;&gt;&gt;&gt;&gt;&gt;</a:t>
            </a:r>
          </a:p>
          <a:p>
            <a:r>
              <a:rPr lang="en-US" sz="1200" kern="1200" dirty="0">
                <a:solidFill>
                  <a:schemeClr val="tx1"/>
                </a:solidFill>
                <a:effectLst/>
                <a:latin typeface="+mn-lt"/>
                <a:ea typeface="ＭＳ Ｐゴシック" charset="-128"/>
                <a:cs typeface="ＭＳ Ｐゴシック" charset="-128"/>
              </a:rPr>
              <a:t>4. Immersion in water, </a:t>
            </a:r>
            <a:r>
              <a:rPr lang="en-US" sz="1200" b="1" kern="1200" dirty="0">
                <a:solidFill>
                  <a:schemeClr val="tx1"/>
                </a:solidFill>
                <a:effectLst/>
                <a:latin typeface="+mn-lt"/>
                <a:ea typeface="ＭＳ Ｐゴシック" charset="-128"/>
                <a:cs typeface="ＭＳ Ｐゴシック" charset="-128"/>
              </a:rPr>
              <a:t>Rom. 6:3-5; Acts 22:16 </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&gt;&gt;&gt;&gt;&gt;&gt;&gt;&gt;&gt;&gt;&gt;</a:t>
            </a:r>
          </a:p>
          <a:p>
            <a:r>
              <a:rPr lang="en-US" sz="1200" kern="1200" dirty="0">
                <a:solidFill>
                  <a:schemeClr val="tx1"/>
                </a:solidFill>
                <a:effectLst/>
                <a:latin typeface="+mn-lt"/>
                <a:ea typeface="ＭＳ Ｐゴシック" charset="-128"/>
                <a:cs typeface="ＭＳ Ｐゴシック" charset="-128"/>
              </a:rPr>
              <a:t>5. Faithfulness, </a:t>
            </a:r>
            <a:r>
              <a:rPr lang="en-US" sz="1200" b="1" kern="1200" dirty="0">
                <a:solidFill>
                  <a:schemeClr val="tx1"/>
                </a:solidFill>
                <a:effectLst/>
                <a:latin typeface="+mn-lt"/>
                <a:ea typeface="ＭＳ Ｐゴシック" charset="-128"/>
                <a:cs typeface="ＭＳ Ｐゴシック" charset="-128"/>
              </a:rPr>
              <a:t>Rev. 2:10</a:t>
            </a:r>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&gt;&gt;&gt;&gt;&gt;&gt;&gt;&gt;&gt;&gt;&gt; </a:t>
            </a:r>
          </a:p>
          <a:p>
            <a:r>
              <a:rPr lang="en-US" sz="1200" kern="1200" dirty="0">
                <a:solidFill>
                  <a:schemeClr val="tx1"/>
                </a:solidFill>
                <a:effectLst/>
                <a:latin typeface="+mn-lt"/>
                <a:ea typeface="ＭＳ Ｐゴシック" charset="-128"/>
                <a:cs typeface="ＭＳ Ｐゴシック" charset="-128"/>
              </a:rPr>
              <a:t>    6. Prayerful penitence for the erring child of God, </a:t>
            </a:r>
            <a:r>
              <a:rPr lang="en-US" sz="1200" b="1" kern="1200" dirty="0">
                <a:solidFill>
                  <a:schemeClr val="tx1"/>
                </a:solidFill>
                <a:effectLst/>
                <a:latin typeface="+mn-lt"/>
                <a:ea typeface="ＭＳ Ｐゴシック" charset="-128"/>
                <a:cs typeface="ＭＳ Ｐゴシック" charset="-128"/>
              </a:rPr>
              <a:t>Acts 8:22</a:t>
            </a:r>
            <a:r>
              <a:rPr lang="en-US" sz="1200" kern="1200" dirty="0">
                <a:solidFill>
                  <a:schemeClr val="tx1"/>
                </a:solidFill>
                <a:effectLst/>
                <a:latin typeface="+mn-lt"/>
                <a:ea typeface="ＭＳ Ｐゴシック" charset="-128"/>
                <a:cs typeface="ＭＳ Ｐゴシック" charset="-128"/>
              </a:rPr>
              <a:t> </a:t>
            </a:r>
            <a:r>
              <a:rPr lang="en-US" sz="1200" i="1" kern="1200" dirty="0">
                <a:solidFill>
                  <a:schemeClr val="tx1"/>
                </a:solidFill>
                <a:effectLst/>
                <a:latin typeface="+mn-lt"/>
                <a:ea typeface="ＭＳ Ｐゴシック" charset="-128"/>
                <a:cs typeface="ＭＳ Ｐゴシック" charset="-128"/>
              </a:rPr>
              <a:t> </a:t>
            </a:r>
            <a:endParaRPr lang="en-US" sz="1200" kern="1200" dirty="0">
              <a:solidFill>
                <a:schemeClr val="tx1"/>
              </a:solidFill>
              <a:effectLst/>
              <a:latin typeface="+mn-lt"/>
              <a:ea typeface="ＭＳ Ｐゴシック" charset="-128"/>
              <a:cs typeface="ＭＳ Ｐゴシック" charset="-128"/>
            </a:endParaRPr>
          </a:p>
          <a:p>
            <a:r>
              <a:rPr lang="en-US" sz="1200" i="1" kern="1200" dirty="0">
                <a:solidFill>
                  <a:schemeClr val="tx1"/>
                </a:solidFill>
                <a:effectLst/>
                <a:latin typeface="+mn-lt"/>
                <a:ea typeface="ＭＳ Ｐゴシック" charset="-128"/>
                <a:cs typeface="ＭＳ Ｐゴシック" charset="-128"/>
              </a:rPr>
              <a:t>Repent therefore of this your wickedness, and pray God if perhaps the thought of your heart may be forgiven you</a:t>
            </a:r>
            <a:r>
              <a:rPr lang="en-US" sz="1200" kern="1200" dirty="0">
                <a:solidFill>
                  <a:schemeClr val="tx1"/>
                </a:solidFill>
                <a:effectLst/>
                <a:latin typeface="+mn-lt"/>
                <a:ea typeface="ＭＳ Ｐゴシック" charset="-128"/>
                <a:cs typeface="ＭＳ Ｐゴシック" charset="-128"/>
              </a:rPr>
              <a:t>.  </a:t>
            </a:r>
            <a:r>
              <a:rPr lang="en-US" sz="1200" b="1" kern="1200" dirty="0">
                <a:solidFill>
                  <a:schemeClr val="tx1"/>
                </a:solidFill>
                <a:effectLst/>
                <a:latin typeface="+mn-lt"/>
                <a:ea typeface="ＭＳ Ｐゴシック" charset="-128"/>
                <a:cs typeface="ＭＳ Ｐゴシック" charset="-128"/>
              </a:rPr>
              <a:t>(Acts 8:22)</a:t>
            </a: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26</a:t>
            </a:fld>
            <a:endParaRPr lang="en-US" altLang="en-US"/>
          </a:p>
        </p:txBody>
      </p:sp>
    </p:spTree>
    <p:extLst>
      <p:ext uri="{BB962C8B-B14F-4D97-AF65-F5344CB8AC3E}">
        <p14:creationId xmlns:p14="http://schemas.microsoft.com/office/powerpoint/2010/main" val="459903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28</a:t>
            </a:fld>
            <a:endParaRPr lang="en-US" altLang="en-US"/>
          </a:p>
        </p:txBody>
      </p:sp>
    </p:spTree>
    <p:extLst>
      <p:ext uri="{BB962C8B-B14F-4D97-AF65-F5344CB8AC3E}">
        <p14:creationId xmlns:p14="http://schemas.microsoft.com/office/powerpoint/2010/main" val="960006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0" dirty="0">
                <a:solidFill>
                  <a:srgbClr val="FF0000"/>
                </a:solidFill>
                <a:effectLst>
                  <a:outerShdw blurRad="38100" dist="38100" dir="2700000" algn="tl">
                    <a:srgbClr val="C0C0C0"/>
                  </a:outerShdw>
                </a:effectLst>
                <a:latin typeface="Times New Roman" charset="0"/>
              </a:rPr>
              <a:t>    1. Has God’s Word Been Lost In Transmission?</a:t>
            </a:r>
          </a:p>
          <a:p>
            <a:pPr eaLnBrk="1" hangingPunct="1">
              <a:defRPr/>
            </a:pPr>
            <a:r>
              <a:rPr lang="en-US" sz="1200" b="0" dirty="0">
                <a:solidFill>
                  <a:srgbClr val="FF0000"/>
                </a:solidFill>
                <a:effectLst>
                  <a:outerShdw blurRad="38100" dist="38100" dir="2700000" algn="tl">
                    <a:srgbClr val="C0C0C0"/>
                  </a:outerShdw>
                </a:effectLst>
                <a:latin typeface="Times New Roman" charset="0"/>
              </a:rPr>
              <a:t>    2. That is a good and valid question and in light of what the Koran teaches, it must be answered in the affirmative. </a:t>
            </a:r>
          </a:p>
          <a:p>
            <a:pPr eaLnBrk="1" hangingPunct="1">
              <a:defRPr/>
            </a:pPr>
            <a:r>
              <a:rPr lang="en-US" sz="1200" b="0" dirty="0">
                <a:solidFill>
                  <a:srgbClr val="FF0000"/>
                </a:solidFill>
                <a:effectLst>
                  <a:outerShdw blurRad="38100" dist="38100" dir="2700000" algn="tl">
                    <a:srgbClr val="C0C0C0"/>
                  </a:outerShdw>
                </a:effectLst>
                <a:latin typeface="Times New Roman" charset="0"/>
              </a:rPr>
              <a:t>    3. The inspired scripture tells us that we have had everything delivered to us and that we have all scripture pertaining to life and Godliness. </a:t>
            </a:r>
            <a:endParaRPr lang="en-US" sz="1200" b="0" dirty="0">
              <a:solidFill>
                <a:srgbClr val="FF0000"/>
              </a:solidFill>
              <a:latin typeface="Times New Roman" charset="0"/>
            </a:endParaRP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29</a:t>
            </a:fld>
            <a:endParaRPr lang="en-US" altLang="en-US"/>
          </a:p>
        </p:txBody>
      </p:sp>
    </p:spTree>
    <p:extLst>
      <p:ext uri="{BB962C8B-B14F-4D97-AF65-F5344CB8AC3E}">
        <p14:creationId xmlns:p14="http://schemas.microsoft.com/office/powerpoint/2010/main" val="755178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Corbel" panose="020B0503020204020204" pitchFamily="34" charset="0"/>
              </a:rPr>
              <a:t>    1. It may come as a surprise to you, </a:t>
            </a:r>
            <a:r>
              <a:rPr lang="en-US" altLang="en-US" sz="1200" b="1" dirty="0">
                <a:solidFill>
                  <a:srgbClr val="FFFFFF"/>
                </a:solidFill>
                <a:latin typeface="Corbel" panose="020B0503020204020204" pitchFamily="34" charset="0"/>
              </a:rPr>
              <a:t>your Bible is old</a:t>
            </a:r>
            <a:r>
              <a:rPr lang="en-US" altLang="en-US" sz="1200" dirty="0">
                <a:solidFill>
                  <a:srgbClr val="FFFFFF"/>
                </a:solidFill>
                <a:latin typeface="Corbel" panose="020B0503020204020204" pitchFamily="34" charset="0"/>
              </a:rPr>
              <a:t>, but it is not the oldest book in the world.</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30</a:t>
            </a:fld>
            <a:endParaRPr lang="en-US" altLang="en-US"/>
          </a:p>
        </p:txBody>
      </p:sp>
    </p:spTree>
    <p:extLst>
      <p:ext uri="{BB962C8B-B14F-4D97-AF65-F5344CB8AC3E}">
        <p14:creationId xmlns:p14="http://schemas.microsoft.com/office/powerpoint/2010/main" val="252766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    1. Writing was well-established long before the beginning of the Hebrew nation.</a:t>
            </a:r>
          </a:p>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&gt;&gt;&gt;&gt;&gt;&gt;&gt;&gt;&gt;&gt;&gt;&gt;&gt;&gt;&gt;&gt;&gt;&gt;&gt;</a:t>
            </a:r>
          </a:p>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    2. In fact, inscriptions found in ancient Babylon date back to as early as </a:t>
            </a:r>
            <a:r>
              <a:rPr lang="en-US" altLang="en-US" sz="1200" b="1" dirty="0">
                <a:solidFill>
                  <a:srgbClr val="FFFFFF"/>
                </a:solidFill>
                <a:latin typeface="Times New Roman" panose="02020603050405020304" pitchFamily="18" charset="0"/>
                <a:cs typeface="Times New Roman" panose="02020603050405020304" pitchFamily="18" charset="0"/>
              </a:rPr>
              <a:t>3750 BC</a:t>
            </a:r>
            <a:r>
              <a:rPr lang="en-US" altLang="en-US" sz="1200" dirty="0">
                <a:solidFill>
                  <a:srgbClr val="FFFFFF"/>
                </a:solidFill>
                <a:latin typeface="Times New Roman" panose="02020603050405020304" pitchFamily="18" charset="0"/>
                <a:cs typeface="Times New Roman" panose="02020603050405020304" pitchFamily="18" charset="0"/>
              </a:rPr>
              <a:t>.</a:t>
            </a:r>
          </a:p>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&gt;&gt;&gt;&gt;&gt;&gt;&gt;&gt;&gt;&gt;&gt;&gt;&gt;&gt;&gt;&gt;&gt;&gt;&gt;</a:t>
            </a:r>
          </a:p>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    3. The importance of this should not be overlooked. </a:t>
            </a:r>
          </a:p>
          <a:p>
            <a:pPr algn="l" eaLnBrk="1" hangingPunct="1"/>
            <a:r>
              <a:rPr lang="en-US" altLang="en-US" sz="1200" dirty="0">
                <a:solidFill>
                  <a:srgbClr val="FFFFFF"/>
                </a:solidFill>
                <a:latin typeface="Times New Roman" panose="02020603050405020304" pitchFamily="18" charset="0"/>
                <a:cs typeface="Times New Roman" panose="02020603050405020304" pitchFamily="18" charset="0"/>
              </a:rPr>
              <a:t>    4. Skeptics like to claim writing was not around when Moses lived in </a:t>
            </a:r>
            <a:r>
              <a:rPr lang="en-US" altLang="en-US" sz="1200" b="1" dirty="0">
                <a:solidFill>
                  <a:srgbClr val="FFFFFF"/>
                </a:solidFill>
                <a:latin typeface="Times New Roman" panose="02020603050405020304" pitchFamily="18" charset="0"/>
                <a:cs typeface="Times New Roman" panose="02020603050405020304" pitchFamily="18" charset="0"/>
              </a:rPr>
              <a:t>1500 B.C</a:t>
            </a:r>
            <a:r>
              <a:rPr lang="en-US" altLang="en-US" sz="1200" dirty="0">
                <a:solidFill>
                  <a:srgbClr val="FFFFFF"/>
                </a:solidFill>
                <a:latin typeface="Times New Roman" panose="02020603050405020304" pitchFamily="18" charset="0"/>
                <a:cs typeface="Times New Roman" panose="02020603050405020304" pitchFamily="18" charset="0"/>
              </a:rPr>
              <a:t>.</a:t>
            </a:r>
          </a:p>
          <a:p>
            <a:r>
              <a:rPr lang="en-US" dirty="0"/>
              <a:t>    5. Not to embarrass them, but that would be </a:t>
            </a:r>
            <a:r>
              <a:rPr lang="en-US" b="1" dirty="0"/>
              <a:t>1250 years </a:t>
            </a:r>
            <a:r>
              <a:rPr lang="en-US" dirty="0"/>
              <a:t>before Moses lived.</a:t>
            </a:r>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31</a:t>
            </a:fld>
            <a:endParaRPr lang="en-US" altLang="en-US"/>
          </a:p>
        </p:txBody>
      </p:sp>
    </p:spTree>
    <p:extLst>
      <p:ext uri="{BB962C8B-B14F-4D97-AF65-F5344CB8AC3E}">
        <p14:creationId xmlns:p14="http://schemas.microsoft.com/office/powerpoint/2010/main" val="251630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ea typeface="ＭＳ Ｐゴシック" panose="020B0600070205080204" pitchFamily="34" charset="-128"/>
              </a:rPr>
              <a:t>Inspiration from the view of astronomy shows us the progress in counting stars, that God had already told us, was innumerable. </a:t>
            </a:r>
          </a:p>
          <a:p>
            <a:pPr>
              <a:defRPr/>
            </a:pPr>
            <a:r>
              <a:rPr lang="en-US" altLang="en-US" dirty="0">
                <a:ea typeface="ＭＳ Ｐゴシック" panose="020B0600070205080204" pitchFamily="34" charset="-128"/>
              </a:rPr>
              <a:t>    1. </a:t>
            </a:r>
            <a:r>
              <a:rPr lang="en-US" sz="1200" b="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Scientists kept counting only about a 1000 stars until they invented the telescope</a:t>
            </a:r>
            <a:r>
              <a:rPr lang="en-US" altLang="en-US" dirty="0">
                <a:ea typeface="ＭＳ Ｐゴシック" panose="020B0600070205080204" pitchFamily="34" charset="-128"/>
              </a:rPr>
              <a:t>    </a:t>
            </a:r>
          </a:p>
          <a:p>
            <a:r>
              <a:rPr lang="en-US" altLang="en-US" i="1" dirty="0">
                <a:ea typeface="ＭＳ Ｐゴシック" panose="020B0600070205080204" pitchFamily="34" charset="-128"/>
              </a:rPr>
              <a:t>As the host of heaven cannot be numbered, nor the sand of the sea measured, so will I multiply the descendants of David My servant and the Levites who minister to Me.' "  </a:t>
            </a:r>
            <a:r>
              <a:rPr lang="en-US" altLang="en-US" b="1" dirty="0">
                <a:ea typeface="ＭＳ Ｐゴシック" panose="020B0600070205080204" pitchFamily="34" charset="-128"/>
              </a:rPr>
              <a:t>(Jeremiah 33:22)</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a:t>
            </a:r>
          </a:p>
          <a:p>
            <a:r>
              <a:rPr lang="en-US" altLang="en-US" i="1" dirty="0">
                <a:ea typeface="ＭＳ Ｐゴシック" panose="020B0600070205080204" pitchFamily="34" charset="-128"/>
              </a:rPr>
              <a:t>Then He brought him outside and said, "Look now toward heaven, and count the stars if you are able to number them." And He said to him, "So shall your descendants be." </a:t>
            </a:r>
            <a:r>
              <a:rPr lang="en-US" altLang="en-US" b="1" dirty="0">
                <a:ea typeface="ＭＳ Ｐゴシック" panose="020B0600070205080204" pitchFamily="34" charset="-128"/>
              </a:rPr>
              <a:t>(Genesis 15:5)</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21B5C8F7-CC52-459E-85D0-511E288491D0}" type="slidenum">
              <a:rPr lang="en-US" altLang="en-US"/>
              <a:pPr/>
              <a:t>4</a:t>
            </a:fld>
            <a:endParaRPr lang="en-US" altLang="en-US"/>
          </a:p>
        </p:txBody>
      </p:sp>
    </p:spTree>
    <p:extLst>
      <p:ext uri="{BB962C8B-B14F-4D97-AF65-F5344CB8AC3E}">
        <p14:creationId xmlns:p14="http://schemas.microsoft.com/office/powerpoint/2010/main" val="878834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eaLnBrk="1" hangingPunct="1"/>
            <a:r>
              <a:rPr lang="en-US" dirty="0"/>
              <a:t>    1. </a:t>
            </a:r>
            <a:r>
              <a:rPr lang="en-US" altLang="en-US" sz="1200" dirty="0">
                <a:solidFill>
                  <a:srgbClr val="FFFFFF"/>
                </a:solidFill>
                <a:latin typeface="Arial" panose="020B0604020202020204" pitchFamily="34" charset="0"/>
              </a:rPr>
              <a:t>Ancient people used many kinds of material for writing purposes—the Bible actually makes mention  of a number of these materials:</a:t>
            </a:r>
          </a:p>
          <a:p>
            <a:pPr algn="l" eaLnBrk="1" hangingPunct="1"/>
            <a:r>
              <a:rPr lang="en-US" altLang="en-US" sz="1200" dirty="0">
                <a:solidFill>
                  <a:srgbClr val="FFFFFF"/>
                </a:solidFill>
                <a:latin typeface="Arial" panose="020B0604020202020204" pitchFamily="34" charset="0"/>
              </a:rPr>
              <a:t>&gt;&gt;&gt;&gt;&gt;&gt;&gt;&gt;&gt;&gt;&gt;&gt;&gt;&gt;&gt;&gt;&gt;&gt;&gt;&gt;</a:t>
            </a:r>
          </a:p>
          <a:p>
            <a:pPr eaLnBrk="1" hangingPunct="1"/>
            <a:r>
              <a:rPr lang="en-US" altLang="en-US" sz="1100" dirty="0">
                <a:solidFill>
                  <a:srgbClr val="FFFFFF"/>
                </a:solidFill>
                <a:latin typeface="Arial" panose="020B0604020202020204" pitchFamily="34" charset="0"/>
              </a:rPr>
              <a:t>        a. Stone</a:t>
            </a:r>
          </a:p>
          <a:p>
            <a:pPr rtl="0"/>
            <a:r>
              <a:rPr lang="en-US" sz="1200" b="0" i="1" u="none" strike="noStrike" kern="1200" baseline="0" dirty="0">
                <a:solidFill>
                  <a:schemeClr val="tx1"/>
                </a:solidFill>
                <a:latin typeface="+mn-lt"/>
                <a:ea typeface="ＭＳ Ｐゴシック" charset="-128"/>
                <a:cs typeface="ＭＳ Ｐゴシック" charset="-128"/>
              </a:rPr>
              <a:t>And when He had made an end of speaking with him on Mount Sinai, He gave Moses two tablets of the Testimony, tablets of stone, written with the finger of God.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Exodus 31:18</a:t>
            </a:r>
            <a:r>
              <a:rPr lang="en-US" sz="1200" b="0" i="0" u="none" strike="noStrike" kern="1200" baseline="0" dirty="0">
                <a:solidFill>
                  <a:schemeClr val="tx1"/>
                </a:solidFill>
                <a:latin typeface="+mn-lt"/>
                <a:ea typeface="ＭＳ Ｐゴシック" charset="-128"/>
                <a:cs typeface="ＭＳ Ｐゴシック" charset="-128"/>
              </a:rPr>
              <a:t>)</a:t>
            </a:r>
          </a:p>
          <a:p>
            <a:pPr rtl="0"/>
            <a:r>
              <a:rPr lang="en-US" sz="1200" b="0" i="0" u="none" strike="noStrike" kern="1200" baseline="0" dirty="0">
                <a:solidFill>
                  <a:schemeClr val="tx1"/>
                </a:solidFill>
                <a:latin typeface="+mn-lt"/>
                <a:ea typeface="ＭＳ Ｐゴシック" charset="-128"/>
                <a:cs typeface="ＭＳ Ｐゴシック" charset="-128"/>
              </a:rPr>
              <a:t>&gt;&gt;&gt;&gt;&gt;&gt;&gt;&gt;&gt;&gt;&gt;&gt;&gt;&gt;&gt;&gt;&gt;&gt;&gt;&gt;</a:t>
            </a:r>
            <a:endParaRPr lang="en-US" altLang="en-US" sz="1100" dirty="0">
              <a:solidFill>
                <a:srgbClr val="FFFFFF"/>
              </a:solidFill>
              <a:latin typeface="Arial" panose="020B0604020202020204" pitchFamily="34" charset="0"/>
            </a:endParaRPr>
          </a:p>
          <a:p>
            <a:pPr eaLnBrk="1" hangingPunct="1"/>
            <a:r>
              <a:rPr lang="en-US" altLang="en-US" sz="1100" dirty="0">
                <a:solidFill>
                  <a:srgbClr val="FFFFFF"/>
                </a:solidFill>
                <a:latin typeface="Arial" panose="020B0604020202020204" pitchFamily="34" charset="0"/>
              </a:rPr>
              <a:t>        b. Clay</a:t>
            </a:r>
          </a:p>
          <a:p>
            <a:pPr rtl="0"/>
            <a:r>
              <a:rPr lang="en-US" sz="1200" b="0" i="1" u="none" strike="noStrike" kern="1200" baseline="0" dirty="0">
                <a:solidFill>
                  <a:schemeClr val="tx1"/>
                </a:solidFill>
                <a:latin typeface="+mn-lt"/>
                <a:ea typeface="ＭＳ Ｐゴシック" charset="-128"/>
                <a:cs typeface="ＭＳ Ｐゴシック" charset="-128"/>
              </a:rPr>
              <a:t>"You also, son of man, take a clay tablet and lay it before you, and portray on it a city, Jerusalem.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Ezekiel 4:1</a:t>
            </a:r>
            <a:r>
              <a:rPr lang="en-US" sz="1200" b="0" i="0" u="none" strike="noStrike" kern="1200" baseline="0" dirty="0">
                <a:solidFill>
                  <a:schemeClr val="tx1"/>
                </a:solidFill>
                <a:latin typeface="+mn-lt"/>
                <a:ea typeface="ＭＳ Ｐゴシック" charset="-128"/>
                <a:cs typeface="ＭＳ Ｐゴシック" charset="-128"/>
              </a:rPr>
              <a:t>)</a:t>
            </a:r>
          </a:p>
          <a:p>
            <a:pPr rtl="0"/>
            <a:r>
              <a:rPr lang="en-US" altLang="en-US" sz="1200" b="0" i="0" u="none" strike="noStrike" kern="1200" baseline="0" dirty="0">
                <a:solidFill>
                  <a:schemeClr val="tx1"/>
                </a:solidFill>
                <a:latin typeface="+mn-lt"/>
                <a:ea typeface="ＭＳ Ｐゴシック" charset="-128"/>
              </a:rPr>
              <a:t>&gt;&gt;&gt;&gt;&gt;&gt;&gt;&gt;&gt;&gt;&gt;&gt;&gt;&gt;&gt;&gt;&gt;&gt;&gt;&gt;</a:t>
            </a:r>
            <a:endParaRPr lang="en-US" altLang="en-US" sz="1100" dirty="0">
              <a:solidFill>
                <a:srgbClr val="FFFFFF"/>
              </a:solidFill>
              <a:latin typeface="Arial" panose="020B0604020202020204" pitchFamily="34" charset="0"/>
            </a:endParaRPr>
          </a:p>
          <a:p>
            <a:pPr eaLnBrk="1" hangingPunct="1"/>
            <a:r>
              <a:rPr lang="en-US" altLang="en-US" sz="1100" dirty="0">
                <a:solidFill>
                  <a:srgbClr val="FFFFFF"/>
                </a:solidFill>
                <a:latin typeface="Arial" panose="020B0604020202020204" pitchFamily="34" charset="0"/>
              </a:rPr>
              <a:t>        c. Leather – </a:t>
            </a:r>
            <a:r>
              <a:rPr lang="en-US" altLang="en-US" sz="1100" b="1" dirty="0">
                <a:solidFill>
                  <a:srgbClr val="FFFFFF"/>
                </a:solidFill>
                <a:latin typeface="Arial" panose="020B0604020202020204" pitchFamily="34" charset="0"/>
              </a:rPr>
              <a:t>Jer 36:23</a:t>
            </a:r>
          </a:p>
          <a:p>
            <a:pPr eaLnBrk="1" hangingPunct="1"/>
            <a:r>
              <a:rPr lang="en-US" altLang="en-US" sz="1100" dirty="0">
                <a:solidFill>
                  <a:srgbClr val="FFFFFF"/>
                </a:solidFill>
                <a:latin typeface="Arial" panose="020B0604020202020204" pitchFamily="34" charset="0"/>
              </a:rPr>
              <a:t>&gt;&gt;&gt;&gt;&gt;&gt;&gt;&gt;&gt;&gt;&gt;&gt;&gt;&gt;&gt;&gt;&gt;&gt;&gt;</a:t>
            </a:r>
          </a:p>
          <a:p>
            <a:pPr eaLnBrk="1" hangingPunct="1"/>
            <a:r>
              <a:rPr lang="en-US" altLang="en-US" sz="1100" dirty="0">
                <a:solidFill>
                  <a:srgbClr val="FFFFFF"/>
                </a:solidFill>
                <a:latin typeface="Arial" panose="020B0604020202020204" pitchFamily="34" charset="0"/>
              </a:rPr>
              <a:t>        d. Papyrus</a:t>
            </a:r>
          </a:p>
          <a:p>
            <a:pPr rtl="0"/>
            <a:r>
              <a:rPr lang="en-US" sz="1200" b="0" i="1" u="none" strike="noStrike" kern="1200" baseline="0" dirty="0">
                <a:solidFill>
                  <a:schemeClr val="tx1"/>
                </a:solidFill>
                <a:latin typeface="+mn-lt"/>
                <a:ea typeface="ＭＳ Ｐゴシック" charset="-128"/>
                <a:cs typeface="ＭＳ Ｐゴシック" charset="-128"/>
              </a:rPr>
              <a:t>"Can the papyrus grow up without a marsh? Can the reeds flourish without water?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Job 8:11</a:t>
            </a:r>
            <a:r>
              <a:rPr lang="en-US" sz="1200" b="0" i="0" u="none" strike="noStrike" kern="1200" baseline="0" dirty="0">
                <a:solidFill>
                  <a:schemeClr val="tx1"/>
                </a:solidFill>
                <a:latin typeface="+mn-lt"/>
                <a:ea typeface="ＭＳ Ｐゴシック" charset="-128"/>
                <a:cs typeface="ＭＳ Ｐゴシック" charset="-128"/>
              </a:rPr>
              <a:t>)</a:t>
            </a:r>
          </a:p>
          <a:p>
            <a:pPr rtl="0"/>
            <a:r>
              <a:rPr lang="en-US" altLang="en-US" sz="1200" b="0" i="0" u="none" strike="noStrike" kern="1200" baseline="0" dirty="0">
                <a:solidFill>
                  <a:schemeClr val="tx1"/>
                </a:solidFill>
                <a:latin typeface="+mn-lt"/>
                <a:ea typeface="ＭＳ Ｐゴシック" charset="-128"/>
              </a:rPr>
              <a:t>&gt;&gt;&gt;&gt;&gt;&gt;&gt;&gt;&gt;&gt;&gt;&gt;&gt;&gt;</a:t>
            </a:r>
            <a:endParaRPr lang="en-US" altLang="en-US" sz="1100" dirty="0">
              <a:solidFill>
                <a:srgbClr val="FFFFFF"/>
              </a:solidFill>
              <a:latin typeface="Arial" panose="020B0604020202020204" pitchFamily="34" charset="0"/>
            </a:endParaRPr>
          </a:p>
          <a:p>
            <a:pPr eaLnBrk="1" hangingPunct="1"/>
            <a:r>
              <a:rPr lang="en-US" altLang="en-US" sz="1100" dirty="0">
                <a:solidFill>
                  <a:srgbClr val="FFFFFF"/>
                </a:solidFill>
                <a:latin typeface="Arial" panose="020B0604020202020204" pitchFamily="34" charset="0"/>
              </a:rPr>
              <a:t>        e. Vellum or Parchment</a:t>
            </a:r>
          </a:p>
          <a:p>
            <a:pPr rtl="0"/>
            <a:r>
              <a:rPr lang="en-US" sz="1200" b="0" i="1" u="none" strike="noStrike" kern="1200" baseline="0" dirty="0">
                <a:solidFill>
                  <a:schemeClr val="tx1"/>
                </a:solidFill>
                <a:latin typeface="+mn-lt"/>
                <a:ea typeface="ＭＳ Ｐゴシック" charset="-128"/>
                <a:cs typeface="ＭＳ Ｐゴシック" charset="-128"/>
              </a:rPr>
              <a:t>Bring the cloak that I left with Carpus at Troas when you come—and the books, especially the parchments.</a:t>
            </a:r>
            <a:r>
              <a:rPr lang="en-US" sz="1200" b="0" i="0" u="none" strike="noStrike" kern="1200" baseline="0" dirty="0">
                <a:solidFill>
                  <a:schemeClr val="tx1"/>
                </a:solidFill>
                <a:latin typeface="+mn-lt"/>
                <a:ea typeface="ＭＳ Ｐゴシック" charset="-128"/>
                <a:cs typeface="ＭＳ Ｐゴシック" charset="-128"/>
              </a:rPr>
              <a:t> (</a:t>
            </a:r>
            <a:r>
              <a:rPr lang="en-US" sz="1200" b="1" i="0" u="none" strike="noStrike" kern="1200" baseline="0" dirty="0">
                <a:solidFill>
                  <a:schemeClr val="tx1"/>
                </a:solidFill>
                <a:latin typeface="+mn-lt"/>
                <a:ea typeface="ＭＳ Ｐゴシック" charset="-128"/>
                <a:cs typeface="ＭＳ Ｐゴシック" charset="-128"/>
              </a:rPr>
              <a:t>2 Timothy 4:13</a:t>
            </a:r>
            <a:r>
              <a:rPr lang="en-US" sz="1200" b="0" i="0" u="none" strike="noStrike" kern="1200" baseline="0" dirty="0">
                <a:solidFill>
                  <a:schemeClr val="tx1"/>
                </a:solidFill>
                <a:latin typeface="+mn-lt"/>
                <a:ea typeface="ＭＳ Ｐゴシック" charset="-128"/>
                <a:cs typeface="ＭＳ Ｐゴシック" charset="-128"/>
              </a:rPr>
              <a:t>)</a:t>
            </a:r>
            <a:endParaRPr lang="en-US" altLang="en-US" sz="1100" dirty="0">
              <a:solidFill>
                <a:srgbClr val="FFFFFF"/>
              </a:solidFill>
              <a:latin typeface="Arial" panose="020B0604020202020204" pitchFamily="34" charset="0"/>
            </a:endParaRPr>
          </a:p>
          <a:p>
            <a:pPr eaLnBrk="1" hangingPunct="1"/>
            <a:r>
              <a:rPr lang="en-US" altLang="en-US" sz="1100" dirty="0">
                <a:solidFill>
                  <a:srgbClr val="FFFFFF"/>
                </a:solidFill>
                <a:latin typeface="Arial" panose="020B0604020202020204" pitchFamily="34" charset="0"/>
              </a:rPr>
              <a:t>&gt;&gt;&gt;&gt;&gt;&gt;&gt;&gt;&gt;&gt;&gt;&gt;&gt;&gt;</a:t>
            </a:r>
          </a:p>
          <a:p>
            <a:pPr eaLnBrk="1" hangingPunct="1"/>
            <a:r>
              <a:rPr lang="en-US" altLang="en-US" sz="1100" dirty="0">
                <a:solidFill>
                  <a:srgbClr val="FFFFFF"/>
                </a:solidFill>
                <a:latin typeface="Arial" panose="020B0604020202020204" pitchFamily="34" charset="0"/>
              </a:rPr>
              <a:t>        f. Flesh</a:t>
            </a:r>
          </a:p>
          <a:p>
            <a:pPr rtl="0"/>
            <a:r>
              <a:rPr lang="en-US" sz="1200" b="0" i="1" u="none" strike="noStrike" kern="1200" baseline="0" dirty="0">
                <a:solidFill>
                  <a:schemeClr val="tx1"/>
                </a:solidFill>
                <a:latin typeface="+mn-lt"/>
                <a:ea typeface="ＭＳ Ｐゴシック" charset="-128"/>
                <a:cs typeface="ＭＳ Ｐゴシック" charset="-128"/>
              </a:rPr>
              <a:t>clearly you are an epistle of Christ, ministered by us, written </a:t>
            </a:r>
            <a:r>
              <a:rPr lang="en-US" sz="1200" b="1" i="1" u="none" strike="noStrike" kern="1200" baseline="0" dirty="0">
                <a:solidFill>
                  <a:schemeClr val="tx1"/>
                </a:solidFill>
                <a:latin typeface="+mn-lt"/>
                <a:ea typeface="ＭＳ Ｐゴシック" charset="-128"/>
                <a:cs typeface="ＭＳ Ｐゴシック" charset="-128"/>
              </a:rPr>
              <a:t>not with ink </a:t>
            </a:r>
            <a:r>
              <a:rPr lang="en-US" sz="1200" b="0" i="1" u="none" strike="noStrike" kern="1200" baseline="0" dirty="0">
                <a:solidFill>
                  <a:schemeClr val="tx1"/>
                </a:solidFill>
                <a:latin typeface="+mn-lt"/>
                <a:ea typeface="ＭＳ Ｐゴシック" charset="-128"/>
                <a:cs typeface="ＭＳ Ｐゴシック" charset="-128"/>
              </a:rPr>
              <a:t>but by the Spirit of the living God, not on tablets of stone but on </a:t>
            </a:r>
            <a:r>
              <a:rPr lang="en-US" sz="1200" b="1" i="1" u="none" strike="noStrike" kern="1200" baseline="0" dirty="0">
                <a:solidFill>
                  <a:schemeClr val="tx1"/>
                </a:solidFill>
                <a:latin typeface="+mn-lt"/>
                <a:ea typeface="ＭＳ Ｐゴシック" charset="-128"/>
                <a:cs typeface="ＭＳ Ｐゴシック" charset="-128"/>
              </a:rPr>
              <a:t>tablets of flesh</a:t>
            </a:r>
            <a:r>
              <a:rPr lang="en-US" sz="1200" b="0" i="1" u="none" strike="noStrike" kern="1200" baseline="0" dirty="0">
                <a:solidFill>
                  <a:schemeClr val="tx1"/>
                </a:solidFill>
                <a:latin typeface="+mn-lt"/>
                <a:ea typeface="ＭＳ Ｐゴシック" charset="-128"/>
                <a:cs typeface="ＭＳ Ｐゴシック" charset="-128"/>
              </a:rPr>
              <a:t>, that is, of the heart. </a:t>
            </a:r>
            <a:r>
              <a:rPr lang="en-US" sz="1200" b="0" i="0" u="none" strike="noStrike" kern="1200" baseline="0" dirty="0">
                <a:solidFill>
                  <a:schemeClr val="tx1"/>
                </a:solidFill>
                <a:latin typeface="+mn-lt"/>
                <a:ea typeface="ＭＳ Ｐゴシック" charset="-128"/>
                <a:cs typeface="ＭＳ Ｐゴシック" charset="-128"/>
              </a:rPr>
              <a:t>(</a:t>
            </a:r>
            <a:r>
              <a:rPr lang="en-US" sz="1200" b="1" i="0" u="none" strike="noStrike" kern="1200" baseline="0" dirty="0">
                <a:solidFill>
                  <a:schemeClr val="tx1"/>
                </a:solidFill>
                <a:latin typeface="+mn-lt"/>
                <a:ea typeface="ＭＳ Ｐゴシック" charset="-128"/>
                <a:cs typeface="ＭＳ Ｐゴシック" charset="-128"/>
              </a:rPr>
              <a:t>2 Corinthians 3:3</a:t>
            </a:r>
            <a:r>
              <a:rPr lang="en-US" sz="1200" b="0" i="0" u="none" strike="noStrike" kern="1200" baseline="0" dirty="0">
                <a:solidFill>
                  <a:schemeClr val="tx1"/>
                </a:solidFill>
                <a:latin typeface="+mn-lt"/>
                <a:ea typeface="ＭＳ Ｐゴシック" charset="-128"/>
                <a:cs typeface="ＭＳ Ｐゴシック" charset="-128"/>
              </a:rPr>
              <a:t>)</a:t>
            </a:r>
          </a:p>
          <a:p>
            <a:pPr rtl="0"/>
            <a:endParaRPr lang="en-US" sz="1200" b="0" i="0" u="none" strike="noStrike" kern="1200" baseline="0" dirty="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32</a:t>
            </a:fld>
            <a:endParaRPr lang="en-US" altLang="en-US"/>
          </a:p>
        </p:txBody>
      </p:sp>
    </p:spTree>
    <p:extLst>
      <p:ext uri="{BB962C8B-B14F-4D97-AF65-F5344CB8AC3E}">
        <p14:creationId xmlns:p14="http://schemas.microsoft.com/office/powerpoint/2010/main" val="4278911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i="1" dirty="0">
                <a:ea typeface="ＭＳ Ｐゴシック" panose="020B0600070205080204" pitchFamily="34" charset="-128"/>
              </a:rPr>
              <a:t>    1. </a:t>
            </a:r>
            <a:r>
              <a:rPr lang="en-US" dirty="0">
                <a:solidFill>
                  <a:srgbClr val="000000"/>
                </a:solidFill>
                <a:effectLst>
                  <a:outerShdw blurRad="38100" dist="38100" dir="2700000" algn="tl">
                    <a:srgbClr val="000000">
                      <a:alpha val="43137"/>
                    </a:srgbClr>
                  </a:outerShdw>
                </a:effectLst>
                <a:latin typeface="Arial" charset="0"/>
                <a:cs typeface="Arial" charset="0"/>
              </a:rPr>
              <a:t>This is the substance upon which the earliest writing in the Bible is found.</a:t>
            </a:r>
          </a:p>
          <a:p>
            <a:pPr eaLnBrk="1" hangingPunct="1">
              <a:defRPr/>
            </a:pPr>
            <a:r>
              <a:rPr lang="en-US" dirty="0">
                <a:solidFill>
                  <a:srgbClr val="000000"/>
                </a:solidFill>
                <a:effectLst>
                  <a:outerShdw blurRad="38100" dist="38100" dir="2700000" algn="tl">
                    <a:srgbClr val="000000">
                      <a:alpha val="43137"/>
                    </a:srgbClr>
                  </a:outerShdw>
                </a:effectLst>
                <a:latin typeface="Arial" charset="0"/>
                <a:cs typeface="Arial" charset="0"/>
              </a:rPr>
              <a:t>    2. Biblical examples of writing on stone can be found in </a:t>
            </a:r>
            <a:r>
              <a:rPr lang="en-US" b="1" dirty="0">
                <a:solidFill>
                  <a:srgbClr val="000000"/>
                </a:solidFill>
                <a:effectLst>
                  <a:outerShdw blurRad="38100" dist="38100" dir="2700000" algn="tl">
                    <a:srgbClr val="000000">
                      <a:alpha val="43137"/>
                    </a:srgbClr>
                  </a:outerShdw>
                </a:effectLst>
                <a:latin typeface="Arial" charset="0"/>
                <a:cs typeface="Arial" charset="0"/>
              </a:rPr>
              <a:t>Exodus 31:18; 34:1,28; </a:t>
            </a:r>
            <a:r>
              <a:rPr lang="en-US" b="1" dirty="0">
                <a:solidFill>
                  <a:srgbClr val="FF0000"/>
                </a:solidFill>
                <a:effectLst>
                  <a:outerShdw blurRad="38100" dist="38100" dir="2700000" algn="tl">
                    <a:srgbClr val="000000">
                      <a:alpha val="43137"/>
                    </a:srgbClr>
                  </a:outerShdw>
                </a:effectLst>
                <a:latin typeface="Arial" charset="0"/>
                <a:cs typeface="Arial" charset="0"/>
              </a:rPr>
              <a:t>Deuteronomy 27:2-3</a:t>
            </a:r>
            <a:r>
              <a:rPr lang="en-US" b="1" dirty="0">
                <a:solidFill>
                  <a:srgbClr val="000000"/>
                </a:solidFill>
                <a:effectLst>
                  <a:outerShdw blurRad="38100" dist="38100" dir="2700000" algn="tl">
                    <a:srgbClr val="000000">
                      <a:alpha val="43137"/>
                    </a:srgbClr>
                  </a:outerShdw>
                </a:effectLst>
                <a:latin typeface="Arial" charset="0"/>
                <a:cs typeface="Arial" charset="0"/>
              </a:rPr>
              <a:t>; Josh. 8:30-32</a:t>
            </a:r>
            <a:endParaRPr lang="en-US" altLang="en-US" b="1" i="1" dirty="0">
              <a:ea typeface="ＭＳ Ｐゴシック" panose="020B0600070205080204" pitchFamily="34" charset="-128"/>
            </a:endParaRPr>
          </a:p>
          <a:p>
            <a:r>
              <a:rPr lang="en-US" altLang="en-US" i="1" dirty="0">
                <a:ea typeface="ＭＳ Ｐゴシック" panose="020B0600070205080204" pitchFamily="34" charset="-128"/>
              </a:rPr>
              <a:t>And it shall be, on the day when you cross over the Jordan to the land which the LORD your God is giving you, that you shall set up for yourselves large stones, and whitewash them with lime. You shall write on them all the words of this law, when you have crossed over, that you may enter the land which the LORD your God is giving you, 'a land flowing with milk and honey,' just as the LORD God of your fathers promised you. </a:t>
            </a:r>
            <a:r>
              <a:rPr lang="en-US" altLang="en-US" b="1" dirty="0">
                <a:ea typeface="ＭＳ Ｐゴシック" panose="020B0600070205080204" pitchFamily="34" charset="-128"/>
              </a:rPr>
              <a:t>(Deuteronomy 27:2-3)</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6F61397F-801A-4ACE-B8D8-79CE84DF268C}" type="slidenum">
              <a:rPr lang="en-US" altLang="en-US"/>
              <a:pPr/>
              <a:t>33</a:t>
            </a:fld>
            <a:endParaRPr lang="en-US" altLang="en-US"/>
          </a:p>
        </p:txBody>
      </p:sp>
    </p:spTree>
    <p:extLst>
      <p:ext uri="{BB962C8B-B14F-4D97-AF65-F5344CB8AC3E}">
        <p14:creationId xmlns:p14="http://schemas.microsoft.com/office/powerpoint/2010/main" val="3318747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1. </a:t>
            </a:r>
            <a:r>
              <a:rPr lang="en-US" altLang="en-US" sz="1200" dirty="0">
                <a:solidFill>
                  <a:srgbClr val="000000"/>
                </a:solidFill>
                <a:latin typeface="+mn-lt"/>
                <a:cs typeface="Arial" panose="020B0604020202020204" pitchFamily="34" charset="0"/>
              </a:rPr>
              <a:t>Clay was the predominate material for writing in Assyria and Babylonia</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2. </a:t>
            </a:r>
            <a:r>
              <a:rPr lang="en-US" altLang="en-US" sz="1200" dirty="0">
                <a:solidFill>
                  <a:srgbClr val="000000"/>
                </a:solidFill>
                <a:latin typeface="+mn-lt"/>
                <a:cs typeface="Arial" panose="020B0604020202020204" pitchFamily="34" charset="0"/>
              </a:rPr>
              <a:t>This type of preservation of writing is what is referred to in </a:t>
            </a:r>
            <a:r>
              <a:rPr lang="en-US" altLang="en-US" sz="1200" b="1" dirty="0">
                <a:solidFill>
                  <a:srgbClr val="000000"/>
                </a:solidFill>
                <a:latin typeface="+mn-lt"/>
                <a:cs typeface="Arial" panose="020B0604020202020204" pitchFamily="34" charset="0"/>
              </a:rPr>
              <a:t>Ezekiel 4:1</a:t>
            </a:r>
            <a:endParaRPr lang="en-US" altLang="en-US" sz="1200" b="1" dirty="0">
              <a:solidFill>
                <a:srgbClr val="000000"/>
              </a:solidFill>
              <a:latin typeface="+mn-lt"/>
              <a:ea typeface="ＭＳ Ｐゴシック"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a:t>
            </a:r>
            <a:r>
              <a:rPr lang="en-US" altLang="en-US" sz="1200" i="1" dirty="0">
                <a:solidFill>
                  <a:srgbClr val="000000"/>
                </a:solidFill>
                <a:latin typeface="+mn-lt"/>
                <a:cs typeface="Arial" panose="020B0604020202020204" pitchFamily="34" charset="0"/>
              </a:rPr>
              <a:t>“You also, son of man, take a clay tablet and lay it before you, and portray on it a city, Jerusalem.” </a:t>
            </a:r>
            <a:r>
              <a:rPr lang="en-US" altLang="en-US" sz="1200" b="1" dirty="0">
                <a:solidFill>
                  <a:srgbClr val="000000"/>
                </a:solidFill>
                <a:latin typeface="+mn-lt"/>
                <a:cs typeface="Arial" panose="020B0604020202020204" pitchFamily="34" charset="0"/>
              </a:rPr>
              <a:t>Ezekiel 4:1</a:t>
            </a:r>
            <a:endParaRPr lang="en-US" altLang="en-US" sz="1200" i="1" dirty="0">
              <a:solidFill>
                <a:srgbClr val="000000"/>
              </a:solidFill>
              <a:latin typeface="+mn-lt"/>
              <a:cs typeface="Arial" panose="020B0604020202020204" pitchFamily="34" charset="0"/>
            </a:endParaRPr>
          </a:p>
          <a:p>
            <a:endParaRPr lang="en-US" altLang="en-US" i="1"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F9FCBCC6-82A2-4F65-B758-AF56EC2BE0B9}" type="slidenum">
              <a:rPr lang="en-US" altLang="en-US"/>
              <a:pPr/>
              <a:t>34</a:t>
            </a:fld>
            <a:endParaRPr lang="en-US" altLang="en-US"/>
          </a:p>
        </p:txBody>
      </p:sp>
    </p:spTree>
    <p:extLst>
      <p:ext uri="{BB962C8B-B14F-4D97-AF65-F5344CB8AC3E}">
        <p14:creationId xmlns:p14="http://schemas.microsoft.com/office/powerpoint/2010/main" val="1075705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i="0" dirty="0">
                <a:ea typeface="ＭＳ Ｐゴシック" panose="020B0600070205080204" pitchFamily="34" charset="-128"/>
              </a:rPr>
              <a:t>    1. </a:t>
            </a:r>
            <a:r>
              <a:rPr lang="en-US" altLang="en-US" sz="1200" b="1" dirty="0">
                <a:solidFill>
                  <a:srgbClr val="000000"/>
                </a:solidFill>
                <a:latin typeface="Arial" panose="020B0604020202020204" pitchFamily="34" charset="0"/>
                <a:cs typeface="Arial" panose="020B0604020202020204" pitchFamily="34" charset="0"/>
              </a:rPr>
              <a:t>Leather: </a:t>
            </a:r>
            <a:r>
              <a:rPr lang="en-US" altLang="en-US" sz="1200" dirty="0">
                <a:solidFill>
                  <a:srgbClr val="000000"/>
                </a:solidFill>
                <a:latin typeface="Arial" panose="020B0604020202020204" pitchFamily="34" charset="0"/>
                <a:cs typeface="Arial" panose="020B0604020202020204" pitchFamily="34" charset="0"/>
              </a:rPr>
              <a:t>Though it is not mentioned specifically in the Bible, it was undoubtedly the material used for writing by the Hebrews.</a:t>
            </a:r>
            <a:endParaRPr lang="en-US" altLang="en-US" dirty="0">
              <a:solidFill>
                <a:srgbClr val="000000"/>
              </a:solidFill>
              <a:latin typeface="Times New Roman" panose="02020603050405020304" pitchFamily="18" charset="0"/>
              <a:cs typeface="Arial" panose="020B0604020202020204" pitchFamily="34" charset="0"/>
            </a:endParaRPr>
          </a:p>
          <a:p>
            <a:r>
              <a:rPr lang="en-US" altLang="en-US" i="1" dirty="0">
                <a:ea typeface="ＭＳ Ｐゴシック" panose="020B0600070205080204" pitchFamily="34" charset="-128"/>
              </a:rPr>
              <a:t>&gt;&gt;&gt;&gt;&gt;&gt;&gt;&gt;&gt;&gt;&gt;&gt;&gt;&gt;&gt;&gt;&gt;</a:t>
            </a:r>
          </a:p>
          <a:p>
            <a:r>
              <a:rPr lang="en-US" altLang="en-US" i="1" dirty="0">
                <a:ea typeface="ＭＳ Ｐゴシック" panose="020B0600070205080204" pitchFamily="34" charset="-128"/>
              </a:rPr>
              <a:t>And it happened, when </a:t>
            </a:r>
            <a:r>
              <a:rPr lang="en-US" altLang="en-US" i="1" dirty="0" err="1">
                <a:ea typeface="ＭＳ Ｐゴシック" panose="020B0600070205080204" pitchFamily="34" charset="-128"/>
              </a:rPr>
              <a:t>Jehudi</a:t>
            </a:r>
            <a:r>
              <a:rPr lang="en-US" altLang="en-US" i="1" dirty="0">
                <a:ea typeface="ＭＳ Ｐゴシック" panose="020B0600070205080204" pitchFamily="34" charset="-128"/>
              </a:rPr>
              <a:t> had read three or four columns, that the king cut it with the scribe's knife and cast it into the fire that was on the hearth, until all the scroll was consumed in the fire that was on the hearth. </a:t>
            </a:r>
            <a:r>
              <a:rPr lang="en-US" altLang="en-US" b="1" dirty="0">
                <a:ea typeface="ＭＳ Ｐゴシック" panose="020B0600070205080204" pitchFamily="34" charset="-128"/>
              </a:rPr>
              <a:t>(Jeremiah 36:23)</a:t>
            </a:r>
            <a:r>
              <a:rPr lang="en-US" altLang="en-US" dirty="0">
                <a:ea typeface="ＭＳ Ｐゴシック" panose="020B0600070205080204" pitchFamily="34" charset="-128"/>
              </a:rPr>
              <a:t> (King Jehoiakim)</a:t>
            </a:r>
            <a:endParaRPr lang="en-US" altLang="en-US" b="1" dirty="0">
              <a:ea typeface="ＭＳ Ｐゴシック" panose="020B0600070205080204" pitchFamily="34" charset="-128"/>
            </a:endParaRPr>
          </a:p>
          <a:p>
            <a:r>
              <a:rPr lang="en-US" altLang="en-US" dirty="0">
                <a:ea typeface="ＭＳ Ｐゴシック" panose="020B0600070205080204" pitchFamily="34" charset="-128"/>
              </a:rPr>
              <a:t>    2. We know of others who have used tearing or cutting of scriptures from the Bible because they did not agree with them.</a:t>
            </a:r>
          </a:p>
          <a:p>
            <a:r>
              <a:rPr lang="en-US" altLang="en-US" dirty="0">
                <a:ea typeface="ＭＳ Ｐゴシック" panose="020B0600070205080204" pitchFamily="34" charset="-128"/>
              </a:rPr>
              <a: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3. </a:t>
            </a:r>
            <a:r>
              <a:rPr lang="en-US" altLang="en-US" sz="1200" dirty="0">
                <a:solidFill>
                  <a:srgbClr val="000000"/>
                </a:solidFill>
                <a:latin typeface="Arial" panose="020B0604020202020204" pitchFamily="34" charset="0"/>
                <a:cs typeface="Arial" panose="020B0604020202020204" pitchFamily="34" charset="0"/>
              </a:rPr>
              <a:t>The Jewish Talmud, a code of traditional laws, explicitly called for the Scriptures to be copied on animal skins.</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0812618-75D8-466E-8A4B-123B94A79BA7}" type="slidenum">
              <a:rPr lang="en-US" altLang="en-US"/>
              <a:pPr/>
              <a:t>35</a:t>
            </a:fld>
            <a:endParaRPr lang="en-US" altLang="en-US"/>
          </a:p>
        </p:txBody>
      </p:sp>
    </p:spTree>
    <p:extLst>
      <p:ext uri="{BB962C8B-B14F-4D97-AF65-F5344CB8AC3E}">
        <p14:creationId xmlns:p14="http://schemas.microsoft.com/office/powerpoint/2010/main" val="1070538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1. </a:t>
            </a:r>
            <a:r>
              <a:rPr lang="en-US" altLang="en-US" sz="1200" dirty="0">
                <a:solidFill>
                  <a:srgbClr val="000000"/>
                </a:solidFill>
                <a:latin typeface="Arial" panose="020B0604020202020204" pitchFamily="34" charset="0"/>
                <a:cs typeface="Arial" panose="020B0604020202020204" pitchFamily="34" charset="0"/>
              </a:rPr>
              <a:t>Papyrus was the most widely used material for writing in the Grecian/Roman culture, though the Egyptians used it as far back as </a:t>
            </a:r>
            <a:r>
              <a:rPr lang="en-US" altLang="en-US" sz="1200" b="1" dirty="0">
                <a:solidFill>
                  <a:srgbClr val="000000"/>
                </a:solidFill>
                <a:latin typeface="Arial" panose="020B0604020202020204" pitchFamily="34" charset="0"/>
                <a:cs typeface="Arial" panose="020B0604020202020204" pitchFamily="34" charset="0"/>
              </a:rPr>
              <a:t>2,500 B.C</a:t>
            </a:r>
            <a:r>
              <a:rPr lang="en-US" altLang="en-US" sz="1200" dirty="0">
                <a:solidFill>
                  <a:srgbClr val="000000"/>
                </a:solidFill>
                <a:latin typeface="Arial" panose="020B0604020202020204" pitchFamily="34" charset="0"/>
                <a:cs typeface="Arial" panose="020B0604020202020204" pitchFamily="34"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latin typeface="Arial" panose="020B0604020202020204" pitchFamily="34" charset="0"/>
                <a:cs typeface="Arial" panose="020B0604020202020204" pitchFamily="34" charset="0"/>
              </a:rPr>
              <a:t>&gt;&gt;&gt;&gt;&gt;&gt;&gt;&gt;&gt;&gt;&gt;&gt;&gt;&gt;&gt;&gt;&gt;</a:t>
            </a:r>
          </a:p>
          <a:p>
            <a:pPr algn="l" eaLnBrk="1" hangingPunct="1"/>
            <a:r>
              <a:rPr lang="en-US" altLang="en-US" sz="1200" dirty="0">
                <a:solidFill>
                  <a:srgbClr val="000000"/>
                </a:solidFill>
                <a:latin typeface="Arial" panose="020B0604020202020204" pitchFamily="34" charset="0"/>
                <a:cs typeface="Arial" panose="020B0604020202020204" pitchFamily="34" charset="0"/>
              </a:rPr>
              <a:t>    2. Part of the New Testament on papyrus: </a:t>
            </a:r>
            <a:r>
              <a:rPr lang="en-US" altLang="en-US" sz="1200" b="1" dirty="0">
                <a:solidFill>
                  <a:srgbClr val="000000"/>
                </a:solidFill>
                <a:latin typeface="Arial" panose="020B0604020202020204" pitchFamily="34" charset="0"/>
                <a:cs typeface="Arial" panose="020B0604020202020204" pitchFamily="34" charset="0"/>
              </a:rPr>
              <a:t>Acts: 8:40-9:14; 9:16–27</a:t>
            </a:r>
          </a:p>
          <a:p>
            <a:pPr algn="l" eaLnBrk="1" hangingPunct="1"/>
            <a:r>
              <a:rPr lang="en-US" altLang="en-US" sz="1200" dirty="0">
                <a:solidFill>
                  <a:srgbClr val="000000"/>
                </a:solidFill>
                <a:latin typeface="Arial" panose="020B0604020202020204" pitchFamily="34" charset="0"/>
                <a:cs typeface="Arial" panose="020B0604020202020204" pitchFamily="34" charset="0"/>
              </a:rPr>
              <a:t>&gt;&gt;&gt;&gt;&gt;&gt;&gt;&gt;&gt;&gt;&gt;&gt;&gt;&gt;&gt;&gt;&gt;</a:t>
            </a:r>
          </a:p>
          <a:p>
            <a:pPr algn="l" eaLnBrk="1" hangingPunct="1"/>
            <a:r>
              <a:rPr lang="en-US" altLang="en-US" sz="1200" dirty="0">
                <a:solidFill>
                  <a:srgbClr val="000000"/>
                </a:solidFill>
                <a:latin typeface="Arial" panose="020B0604020202020204" pitchFamily="34" charset="0"/>
                <a:cs typeface="Arial" panose="020B0604020202020204" pitchFamily="34" charset="0"/>
              </a:rPr>
              <a:t>    3. Dated 9</a:t>
            </a:r>
            <a:r>
              <a:rPr lang="en-US" altLang="en-US" sz="1200" baseline="30000" dirty="0">
                <a:solidFill>
                  <a:srgbClr val="000000"/>
                </a:solidFill>
                <a:latin typeface="Arial" panose="020B0604020202020204" pitchFamily="34" charset="0"/>
                <a:cs typeface="Arial" panose="020B0604020202020204" pitchFamily="34" charset="0"/>
              </a:rPr>
              <a:t>th</a:t>
            </a:r>
            <a:r>
              <a:rPr lang="en-US" altLang="en-US" sz="1200" dirty="0">
                <a:solidFill>
                  <a:srgbClr val="000000"/>
                </a:solidFill>
                <a:latin typeface="Arial" panose="020B0604020202020204" pitchFamily="34" charset="0"/>
                <a:cs typeface="Arial" panose="020B0604020202020204" pitchFamily="34" charset="0"/>
              </a:rPr>
              <a:t> Century A.D. (from the </a:t>
            </a:r>
            <a:r>
              <a:rPr lang="en-US" altLang="en-US" sz="1200" dirty="0" err="1">
                <a:solidFill>
                  <a:srgbClr val="000000"/>
                </a:solidFill>
                <a:latin typeface="Arial" panose="020B0604020202020204" pitchFamily="34" charset="0"/>
                <a:cs typeface="Arial" panose="020B0604020202020204" pitchFamily="34" charset="0"/>
              </a:rPr>
              <a:t>Schoyen</a:t>
            </a:r>
            <a:r>
              <a:rPr lang="en-US" altLang="en-US" sz="1200" dirty="0">
                <a:solidFill>
                  <a:srgbClr val="000000"/>
                </a:solidFill>
                <a:latin typeface="Arial" panose="020B0604020202020204" pitchFamily="34" charset="0"/>
                <a:cs typeface="Arial" panose="020B0604020202020204" pitchFamily="34" charset="0"/>
              </a:rPr>
              <a:t> Collection)</a:t>
            </a:r>
          </a:p>
          <a:p>
            <a:endParaRPr lang="en-US" altLang="en-US" dirty="0">
              <a:ea typeface="ＭＳ Ｐゴシック" panose="020B0600070205080204" pitchFamily="34" charset="-128"/>
            </a:endParaRP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B3D5F18-781E-45F1-9851-162E150EC508}" type="slidenum">
              <a:rPr lang="en-US" altLang="en-US"/>
              <a:pPr/>
              <a:t>36</a:t>
            </a:fld>
            <a:endParaRPr lang="en-US" altLang="en-US"/>
          </a:p>
        </p:txBody>
      </p:sp>
    </p:spTree>
    <p:extLst>
      <p:ext uri="{BB962C8B-B14F-4D97-AF65-F5344CB8AC3E}">
        <p14:creationId xmlns:p14="http://schemas.microsoft.com/office/powerpoint/2010/main" val="4214388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ea typeface="ＭＳ Ｐゴシック" panose="020B0600070205080204" pitchFamily="34" charset="-128"/>
                <a:cs typeface="Arial" panose="020B0604020202020204" pitchFamily="34" charset="0"/>
              </a:rPr>
              <a:t>    1. Vellum or Parchment came into </a:t>
            </a:r>
            <a:r>
              <a:rPr lang="en-US" altLang="en-US" sz="1200" dirty="0">
                <a:latin typeface="+mn-lt"/>
                <a:ea typeface="ＭＳ Ｐゴシック" panose="020B0600070205080204" pitchFamily="34" charset="-128"/>
                <a:cs typeface="Arial" panose="020B0604020202020204" pitchFamily="34" charset="0"/>
              </a:rPr>
              <a:t>prominence as a writing material due to the desire to build a world-wide library.</a:t>
            </a:r>
          </a:p>
          <a:p>
            <a:r>
              <a:rPr lang="en-US" altLang="en-US" i="1" dirty="0">
                <a:ea typeface="ＭＳ Ｐゴシック" panose="020B0600070205080204" pitchFamily="34" charset="-128"/>
              </a:rPr>
              <a:t>Bring the cloak that I left with Carpus at Troas when you come--and the books, especially the parchments. </a:t>
            </a:r>
            <a:r>
              <a:rPr lang="en-US" altLang="en-US" b="1" dirty="0">
                <a:ea typeface="ＭＳ Ｐゴシック" panose="020B0600070205080204" pitchFamily="34" charset="-128"/>
              </a:rPr>
              <a:t>(2 Timothy 4:13)</a:t>
            </a:r>
            <a:endParaRPr lang="en-US" altLang="en-US" b="0" dirty="0">
              <a:ea typeface="ＭＳ Ｐゴシック" panose="020B0600070205080204" pitchFamily="34" charset="-128"/>
            </a:endParaRPr>
          </a:p>
          <a:p>
            <a:r>
              <a:rPr lang="en-US" altLang="en-US" b="0" dirty="0">
                <a:ea typeface="ＭＳ Ｐゴシック" panose="020B0600070205080204" pitchFamily="34" charset="-128"/>
              </a:rPr>
              <a:t>&gt;&gt;&gt;&gt;&gt;&gt;&gt;&gt;&gt;&gt;&gt;&gt;&gt;&gt;&gt;&gt;&gt;&gt;</a:t>
            </a:r>
            <a:endParaRPr lang="en-US" altLang="en-US" b="1"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latin typeface="Arial" panose="020B0604020202020204" pitchFamily="34" charset="0"/>
                <a:cs typeface="Arial" panose="020B0604020202020204" pitchFamily="34" charset="0"/>
              </a:rPr>
              <a:t>    2. No doubt, this was the material Paul requested Timothy to bring him in </a:t>
            </a:r>
            <a:r>
              <a:rPr lang="en-US" altLang="en-US" sz="1200" b="1" dirty="0">
                <a:solidFill>
                  <a:srgbClr val="000000"/>
                </a:solidFill>
                <a:latin typeface="Arial" panose="020B0604020202020204" pitchFamily="34" charset="0"/>
                <a:cs typeface="Arial" panose="020B0604020202020204" pitchFamily="34" charset="0"/>
              </a:rPr>
              <a:t>2 Timothy 4:13.</a:t>
            </a:r>
            <a:endParaRPr lang="en-US" altLang="en-US" sz="1200" b="0" dirty="0">
              <a:solidFill>
                <a:srgbClr val="000000"/>
              </a:solidFill>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000000"/>
                </a:solidFill>
                <a:latin typeface="Arial" panose="020B0604020202020204" pitchFamily="34" charset="0"/>
                <a:cs typeface="Arial" panose="020B0604020202020204" pitchFamily="34" charset="0"/>
              </a:rPr>
              <a:t>&gt;&gt;&gt;&gt;&gt;&gt;&gt;&gt;&gt;&gt;&gt;&gt;&gt;&gt;&gt;&gt;&gt;&gt;</a:t>
            </a:r>
            <a:endParaRPr lang="en-US" altLang="en-US" sz="1200" b="1" dirty="0">
              <a:solidFill>
                <a:srgbClr val="000000"/>
              </a:solidFill>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0" dirty="0">
                <a:ea typeface="ＭＳ Ｐゴシック" panose="020B0600070205080204" pitchFamily="34" charset="-128"/>
              </a:rPr>
              <a:t>    3. </a:t>
            </a:r>
            <a:r>
              <a:rPr lang="en-US" altLang="en-US" sz="1200" dirty="0">
                <a:solidFill>
                  <a:srgbClr val="000000"/>
                </a:solidFill>
                <a:latin typeface="Arial" panose="020B0604020202020204" pitchFamily="34" charset="0"/>
                <a:cs typeface="Arial" panose="020B0604020202020204" pitchFamily="34" charset="0"/>
              </a:rPr>
              <a:t>This material—made from the skins of animals, but </a:t>
            </a:r>
            <a:r>
              <a:rPr lang="en-US" altLang="en-US" sz="1200" b="1" dirty="0">
                <a:solidFill>
                  <a:srgbClr val="000000"/>
                </a:solidFill>
                <a:latin typeface="Arial" panose="020B0604020202020204" pitchFamily="34" charset="0"/>
                <a:cs typeface="Arial" panose="020B0604020202020204" pitchFamily="34" charset="0"/>
              </a:rPr>
              <a:t>not </a:t>
            </a:r>
            <a:r>
              <a:rPr lang="en-US" altLang="en-US" sz="1200" dirty="0">
                <a:solidFill>
                  <a:srgbClr val="000000"/>
                </a:solidFill>
                <a:latin typeface="Arial" panose="020B0604020202020204" pitchFamily="34" charset="0"/>
                <a:cs typeface="Arial" panose="020B0604020202020204" pitchFamily="34" charset="0"/>
              </a:rPr>
              <a:t>“tanned” into leather—became the material upon which copies of the New Testament were made for about 1000 years.</a:t>
            </a:r>
            <a:endParaRPr lang="en-US" altLang="en-US" b="1" dirty="0">
              <a:ea typeface="ＭＳ Ｐゴシック" panose="020B0600070205080204" pitchFamily="34" charset="-128"/>
            </a:endParaRPr>
          </a:p>
          <a:p>
            <a:r>
              <a:rPr lang="en-US" altLang="en-US" b="1" dirty="0">
                <a:ea typeface="ＭＳ Ｐゴシック" panose="020B0600070205080204" pitchFamily="34" charset="-128"/>
              </a:rPr>
              <a:t>&gt;&gt;&gt;&gt;&gt;&gt;&gt;&gt;&gt;&gt;&gt;&gt;&gt;&gt;&gt;&gt;&gt;&gt;&gt;&gt;&gt;&gt;</a:t>
            </a:r>
          </a:p>
          <a:p>
            <a:r>
              <a:rPr lang="en-US" altLang="en-US" b="1" dirty="0">
                <a:ea typeface="ＭＳ Ｐゴシック" panose="020B0600070205080204" pitchFamily="34" charset="-128"/>
              </a:rPr>
              <a:t>Vellum   VEL'LUM</a:t>
            </a:r>
            <a:r>
              <a:rPr lang="en-US" altLang="en-US" dirty="0">
                <a:ea typeface="ＭＳ Ｐゴシック" panose="020B0600070205080204" pitchFamily="34" charset="-128"/>
              </a:rPr>
              <a:t>, n. [L. </a:t>
            </a:r>
            <a:r>
              <a:rPr lang="en-US" altLang="en-US" dirty="0" err="1">
                <a:ea typeface="ＭＳ Ｐゴシック" panose="020B0600070205080204" pitchFamily="34" charset="-128"/>
              </a:rPr>
              <a:t>vello</a:t>
            </a:r>
            <a:r>
              <a:rPr lang="en-US" altLang="en-US" dirty="0">
                <a:ea typeface="ＭＳ Ｐゴシック" panose="020B0600070205080204" pitchFamily="34" charset="-128"/>
              </a:rPr>
              <a:t>.]  A finer kind of parchment or skin, rendered clear and or white for writing.</a:t>
            </a:r>
          </a:p>
          <a:p>
            <a:r>
              <a:rPr lang="en-US" altLang="en-US" b="1" dirty="0">
                <a:ea typeface="ＭＳ Ｐゴシック" panose="020B0600070205080204" pitchFamily="34" charset="-128"/>
              </a:rPr>
              <a:t>Parchment   P`ARCHMENT</a:t>
            </a:r>
            <a:r>
              <a:rPr lang="en-US" altLang="en-US" dirty="0">
                <a:ea typeface="ＭＳ Ｐゴシック" panose="020B0600070205080204" pitchFamily="34" charset="-128"/>
              </a:rPr>
              <a:t>, [L. </a:t>
            </a:r>
            <a:r>
              <a:rPr lang="en-US" altLang="en-US" dirty="0" err="1">
                <a:ea typeface="ＭＳ Ｐゴシック" panose="020B0600070205080204" pitchFamily="34" charset="-128"/>
              </a:rPr>
              <a:t>pergamena</a:t>
            </a:r>
            <a:r>
              <a:rPr lang="en-US" altLang="en-US" dirty="0">
                <a:ea typeface="ＭＳ Ｐゴシック" panose="020B0600070205080204" pitchFamily="34" charset="-128"/>
              </a:rPr>
              <a:t>; </a:t>
            </a:r>
            <a:r>
              <a:rPr lang="en-US" altLang="en-US" dirty="0" err="1">
                <a:ea typeface="ＭＳ Ｐゴシック" panose="020B0600070205080204" pitchFamily="34" charset="-128"/>
              </a:rPr>
              <a:t>purgo</a:t>
            </a:r>
            <a:r>
              <a:rPr lang="en-US" altLang="en-US" dirty="0">
                <a:ea typeface="ＭＳ Ｐゴシック" panose="020B0600070205080204" pitchFamily="34" charset="-128"/>
              </a:rPr>
              <a:t>] The skin of a sheep or goat dressed or prepared and rendered fit for writing on. </a:t>
            </a:r>
          </a:p>
          <a:p>
            <a:r>
              <a:rPr lang="en-US" altLang="en-US" dirty="0">
                <a:ea typeface="ＭＳ Ｐゴシック" panose="020B0600070205080204" pitchFamily="34" charset="-128"/>
              </a:rPr>
              <a:t>This is done by separating all the flesh and hair, rubbing the skin with pumice stone, and reducing its thickness with a sharp instrument. </a:t>
            </a:r>
          </a:p>
          <a:p>
            <a:r>
              <a:rPr lang="en-US" altLang="en-US" dirty="0">
                <a:ea typeface="ＭＳ Ｐゴシック" panose="020B0600070205080204" pitchFamily="34" charset="-128"/>
              </a:rPr>
              <a:t>Vellum is made of the skins of abortive or very young calves.</a:t>
            </a:r>
          </a:p>
          <a:p>
            <a:endParaRPr lang="en-US" altLang="en-US" dirty="0">
              <a:ea typeface="ＭＳ Ｐゴシック" panose="020B0600070205080204" pitchFamily="34" charset="-128"/>
            </a:endParaRPr>
          </a:p>
          <a:p>
            <a:endParaRPr lang="en-US" altLang="en-US" b="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4799DE3-DC8C-4E62-977B-ACC766F30C80}" type="slidenum">
              <a:rPr lang="en-US" altLang="en-US"/>
              <a:pPr/>
              <a:t>37</a:t>
            </a:fld>
            <a:endParaRPr lang="en-US" altLang="en-US"/>
          </a:p>
        </p:txBody>
      </p:sp>
    </p:spTree>
    <p:extLst>
      <p:ext uri="{BB962C8B-B14F-4D97-AF65-F5344CB8AC3E}">
        <p14:creationId xmlns:p14="http://schemas.microsoft.com/office/powerpoint/2010/main" val="1887625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dirty="0">
                <a:solidFill>
                  <a:srgbClr val="000000"/>
                </a:solidFill>
                <a:latin typeface="+mn-lt"/>
                <a:cs typeface="Arial" panose="020B0604020202020204" pitchFamily="34" charset="0"/>
              </a:rPr>
              <a:t>    1. The history of writing goes back hundreds of years before the days of Moses.</a:t>
            </a:r>
          </a:p>
          <a:p>
            <a:pPr>
              <a:buFontTx/>
              <a:buNone/>
            </a:pPr>
            <a:r>
              <a:rPr lang="en-US" altLang="en-US" sz="1200" dirty="0">
                <a:solidFill>
                  <a:srgbClr val="000000"/>
                </a:solidFill>
                <a:latin typeface="+mn-lt"/>
                <a:cs typeface="Arial" panose="020B0604020202020204" pitchFamily="34" charset="0"/>
              </a:rPr>
              <a:t>&gt;&gt;&gt;&gt;&gt;&gt;&gt;&gt;&gt;&gt;&gt;&gt;&gt;&gt;&gt;&gt;&gt;&gt;&gt;</a:t>
            </a:r>
          </a:p>
          <a:p>
            <a:pPr>
              <a:buFontTx/>
              <a:buNone/>
            </a:pPr>
            <a:r>
              <a:rPr lang="en-US" altLang="en-US" sz="1200" dirty="0">
                <a:solidFill>
                  <a:srgbClr val="000000"/>
                </a:solidFill>
                <a:latin typeface="+mn-lt"/>
                <a:cs typeface="Arial" panose="020B0604020202020204" pitchFamily="34" charset="0"/>
              </a:rPr>
              <a:t>    2. People wrote on almost all kinds of materials depending on their locale and situation in history.</a:t>
            </a:r>
          </a:p>
          <a:p>
            <a:pPr>
              <a:buFontTx/>
              <a:buNone/>
            </a:pPr>
            <a:r>
              <a:rPr lang="en-US" altLang="en-US" sz="1200" dirty="0">
                <a:solidFill>
                  <a:srgbClr val="000000"/>
                </a:solidFill>
                <a:latin typeface="+mn-lt"/>
                <a:cs typeface="Arial" panose="020B0604020202020204" pitchFamily="34" charset="0"/>
              </a:rPr>
              <a:t>&gt;&gt;&gt;&gt;&gt;&gt;&gt;&gt;&gt;&gt;&gt;&gt;&gt;&gt;&gt;&gt;&gt;&gt;&gt;</a:t>
            </a:r>
          </a:p>
          <a:p>
            <a:pPr>
              <a:buFontTx/>
              <a:buNone/>
            </a:pPr>
            <a:r>
              <a:rPr lang="en-US" altLang="en-US" sz="1200" dirty="0">
                <a:solidFill>
                  <a:srgbClr val="000000"/>
                </a:solidFill>
                <a:latin typeface="+mn-lt"/>
                <a:cs typeface="Arial" panose="020B0604020202020204" pitchFamily="34" charset="0"/>
              </a:rPr>
              <a:t>    3. For the O.T. the most important writing material was leather or skins, and sometimes on clay tablets.</a:t>
            </a:r>
          </a:p>
          <a:p>
            <a:pPr>
              <a:buFontTx/>
              <a:buNone/>
            </a:pPr>
            <a:r>
              <a:rPr lang="en-US" altLang="en-US" sz="1200" dirty="0">
                <a:solidFill>
                  <a:srgbClr val="000000"/>
                </a:solidFill>
                <a:latin typeface="+mn-lt"/>
                <a:cs typeface="Arial" panose="020B0604020202020204" pitchFamily="34" charset="0"/>
              </a:rPr>
              <a:t>&gt;&gt;&gt;&gt;&gt;&gt;&gt;&gt;&gt;&gt;&gt;&gt;&gt;&gt;&gt;&gt;&gt;&gt;&gt;</a:t>
            </a:r>
          </a:p>
          <a:p>
            <a:pPr>
              <a:buFontTx/>
              <a:buNone/>
            </a:pPr>
            <a:r>
              <a:rPr lang="en-US" altLang="en-US" sz="1200" dirty="0">
                <a:solidFill>
                  <a:srgbClr val="000000"/>
                </a:solidFill>
                <a:latin typeface="+mn-lt"/>
                <a:cs typeface="Arial" panose="020B0604020202020204" pitchFamily="34" charset="0"/>
              </a:rPr>
              <a:t>    4. When the N.T. was penned papyrus was generally used.</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38</a:t>
            </a:fld>
            <a:endParaRPr lang="en-US" altLang="en-US"/>
          </a:p>
        </p:txBody>
      </p:sp>
    </p:spTree>
    <p:extLst>
      <p:ext uri="{BB962C8B-B14F-4D97-AF65-F5344CB8AC3E}">
        <p14:creationId xmlns:p14="http://schemas.microsoft.com/office/powerpoint/2010/main" val="2122651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1. </a:t>
            </a:r>
            <a:r>
              <a:rPr lang="en-US" altLang="en-US" sz="1200" dirty="0">
                <a:solidFill>
                  <a:srgbClr val="FFFF00"/>
                </a:solidFill>
                <a:latin typeface="Arial" panose="020B0604020202020204" pitchFamily="34" charset="0"/>
              </a:rPr>
              <a:t>The Bible Surpasses all books written for mankind by mankind.</a:t>
            </a:r>
          </a:p>
          <a:p>
            <a:r>
              <a:rPr lang="en-US" altLang="en-US" sz="1200" dirty="0">
                <a:solidFill>
                  <a:srgbClr val="FFFF00"/>
                </a:solidFill>
                <a:latin typeface="Arial" panose="020B0604020202020204" pitchFamily="34" charset="0"/>
                <a:ea typeface="ＭＳ Ｐゴシック" panose="020B0600070205080204" pitchFamily="34" charset="-128"/>
              </a:rPr>
              <a:t>        a. </a:t>
            </a:r>
            <a:r>
              <a:rPr lang="en-US" altLang="en-US" dirty="0">
                <a:ea typeface="ＭＳ Ｐゴシック" panose="020B0600070205080204" pitchFamily="34" charset="-128"/>
              </a:rPr>
              <a:t>None of these come close to the truth contained in the Bible.</a:t>
            </a:r>
          </a:p>
          <a:p>
            <a:r>
              <a:rPr lang="en-US" altLang="en-US" dirty="0">
                <a:ea typeface="ＭＳ Ｐゴシック" panose="020B0600070205080204" pitchFamily="34" charset="-128"/>
              </a:rPr>
              <a: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2. </a:t>
            </a:r>
            <a:r>
              <a:rPr lang="en-US" altLang="en-US" sz="1200" dirty="0">
                <a:solidFill>
                  <a:srgbClr val="FFFFFF"/>
                </a:solidFill>
                <a:latin typeface="Arial" panose="020B0604020202020204" pitchFamily="34" charset="0"/>
              </a:rPr>
              <a:t>Hindu Vedas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Arial" panose="020B0604020202020204" pitchFamily="34" charset="0"/>
              </a:rPr>
              <a:t>    3. </a:t>
            </a:r>
            <a:r>
              <a:rPr lang="en-US" altLang="en-US" sz="1050" dirty="0">
                <a:solidFill>
                  <a:srgbClr val="FFFFFF"/>
                </a:solidFill>
                <a:latin typeface="Arial" panose="020B0604020202020204" pitchFamily="34" charset="0"/>
              </a:rPr>
              <a:t>Quran of Islam</a:t>
            </a:r>
            <a:endParaRPr lang="en-US" altLang="en-US" sz="900" dirty="0">
              <a:solidFill>
                <a:srgbClr val="FFFFFF"/>
              </a:solidFill>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050" dirty="0">
                <a:solidFill>
                  <a:srgbClr val="FFFFFF"/>
                </a:solidFill>
                <a:latin typeface="Arial" panose="020B0604020202020204" pitchFamily="34" charset="0"/>
              </a:rPr>
              <a:t>    4. Buddhist </a:t>
            </a:r>
            <a:r>
              <a:rPr lang="en-US" altLang="en-US" sz="1050" dirty="0" err="1">
                <a:solidFill>
                  <a:srgbClr val="FFFFFF"/>
                </a:solidFill>
                <a:latin typeface="Arial" panose="020B0604020202020204" pitchFamily="34" charset="0"/>
              </a:rPr>
              <a:t>Pitakas</a:t>
            </a:r>
            <a:endParaRPr lang="en-US" altLang="en-US" sz="900" dirty="0">
              <a:solidFill>
                <a:srgbClr val="FFFFFF"/>
              </a:solidFill>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050" dirty="0">
                <a:solidFill>
                  <a:srgbClr val="FFFFFF"/>
                </a:solidFill>
                <a:latin typeface="Arial" panose="020B0604020202020204" pitchFamily="34" charset="0"/>
              </a:rPr>
              <a:t>    5. Zoroastrian </a:t>
            </a:r>
            <a:r>
              <a:rPr lang="en-US" altLang="en-US" sz="1050" dirty="0" err="1">
                <a:solidFill>
                  <a:srgbClr val="FFFFFF"/>
                </a:solidFill>
                <a:latin typeface="Arial" panose="020B0604020202020204" pitchFamily="34" charset="0"/>
              </a:rPr>
              <a:t>Avesta</a:t>
            </a:r>
            <a:endParaRPr lang="en-US" altLang="en-US" sz="1050" dirty="0">
              <a:solidFill>
                <a:srgbClr val="FFFFFF"/>
              </a:solidFill>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050" dirty="0">
              <a:solidFill>
                <a:srgbClr val="FFFFFF"/>
              </a:solidFill>
              <a:latin typeface="Arial" panose="020B0604020202020204" pitchFamily="34" charset="0"/>
            </a:endParaRPr>
          </a:p>
          <a:p>
            <a:endParaRPr lang="en-US" altLang="en-US" dirty="0">
              <a:ea typeface="ＭＳ Ｐゴシック" panose="020B0600070205080204" pitchFamily="34" charset="-128"/>
            </a:endParaRPr>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538E676F-B57E-41A1-B3A6-8FC002CC540E}" type="slidenum">
              <a:rPr lang="en-US" altLang="en-US"/>
              <a:pPr/>
              <a:t>39</a:t>
            </a:fld>
            <a:endParaRPr lang="en-US" altLang="en-US"/>
          </a:p>
        </p:txBody>
      </p:sp>
    </p:spTree>
    <p:extLst>
      <p:ext uri="{BB962C8B-B14F-4D97-AF65-F5344CB8AC3E}">
        <p14:creationId xmlns:p14="http://schemas.microsoft.com/office/powerpoint/2010/main" val="1200770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sz="1200" b="0" dirty="0">
                <a:solidFill>
                  <a:srgbClr val="A50021"/>
                </a:solidFill>
                <a:latin typeface="Times New Roman" panose="02020603050405020304" pitchFamily="18" charset="0"/>
              </a:rPr>
              <a:t>    1. Can We Know We Have God’s Word?</a:t>
            </a:r>
          </a:p>
          <a:p>
            <a:pPr algn="l" eaLnBrk="1" hangingPunct="1"/>
            <a:r>
              <a:rPr lang="en-US" altLang="en-US" sz="1200" dirty="0">
                <a:solidFill>
                  <a:srgbClr val="000000"/>
                </a:solidFill>
                <a:latin typeface="Times New Roman" panose="02020603050405020304" pitchFamily="18" charset="0"/>
              </a:rPr>
              <a:t>&gt;&gt;&gt;&gt;&gt;&gt;&gt;&gt;&gt;&gt;&gt;&gt;&gt;&gt;&gt;&gt;&gt;&gt;&gt;&gt;&gt;</a:t>
            </a:r>
          </a:p>
          <a:p>
            <a:pPr algn="l" eaLnBrk="1" hangingPunct="1"/>
            <a:r>
              <a:rPr lang="en-US" altLang="en-US" sz="1200" dirty="0">
                <a:solidFill>
                  <a:srgbClr val="000000"/>
                </a:solidFill>
                <a:latin typeface="Times New Roman" panose="02020603050405020304" pitchFamily="18" charset="0"/>
              </a:rPr>
              <a:t>    2. We know how the original New Testament documents read, because we have three surviving classes of evidence by which to reconstruct the original New Testament.</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40</a:t>
            </a:fld>
            <a:endParaRPr lang="en-US" altLang="en-US"/>
          </a:p>
        </p:txBody>
      </p:sp>
    </p:spTree>
    <p:extLst>
      <p:ext uri="{BB962C8B-B14F-4D97-AF65-F5344CB8AC3E}">
        <p14:creationId xmlns:p14="http://schemas.microsoft.com/office/powerpoint/2010/main" val="1992435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    1. </a:t>
            </a:r>
            <a:r>
              <a:rPr lang="en-US" altLang="en-US" sz="1200" b="0" dirty="0">
                <a:solidFill>
                  <a:srgbClr val="A50021"/>
                </a:solidFill>
                <a:latin typeface="Times New Roman" panose="02020603050405020304" pitchFamily="18" charset="0"/>
              </a:rPr>
              <a:t>Can We Know We Have God’s Word?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    2. Yes, we have some </a:t>
            </a:r>
            <a:r>
              <a:rPr lang="en-US" altLang="en-US" sz="1200" b="0" kern="1200" dirty="0">
                <a:solidFill>
                  <a:srgbClr val="FFFF00"/>
                </a:solidFill>
                <a:latin typeface="+mn-lt"/>
                <a:ea typeface="ＭＳ Ｐゴシック" charset="-128"/>
                <a:cs typeface="ＭＳ Ｐゴシック" charset="-128"/>
              </a:rPr>
              <a:t>Original New Testament</a:t>
            </a:r>
            <a:r>
              <a:rPr lang="en-US" altLang="en-US" sz="1200" b="0" kern="1200" dirty="0">
                <a:solidFill>
                  <a:srgbClr val="000000"/>
                </a:solidFill>
                <a:latin typeface="+mn-lt"/>
                <a:ea typeface="ＭＳ Ｐゴシック" charset="-128"/>
                <a:cs typeface="ＭＳ Ｐゴシック" charset="-128"/>
              </a:rPr>
              <a:t> </a:t>
            </a:r>
            <a:r>
              <a:rPr lang="en-US" altLang="en-US" sz="1200" b="0" kern="1200" dirty="0">
                <a:solidFill>
                  <a:srgbClr val="FFFF00"/>
                </a:solidFill>
                <a:latin typeface="+mn-lt"/>
                <a:ea typeface="ＭＳ Ｐゴシック" charset="-128"/>
                <a:cs typeface="ＭＳ Ｐゴシック" charset="-128"/>
              </a:rPr>
              <a:t>Documents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kern="1200" dirty="0">
                <a:solidFill>
                  <a:srgbClr val="FFFF00"/>
                </a:solidFill>
                <a:latin typeface="+mn-lt"/>
                <a:ea typeface="ＭＳ Ｐゴシック" charset="-128"/>
                <a:cs typeface="ＭＳ Ｐゴシック" charset="-128"/>
              </a:rPr>
              <a: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kern="1200" dirty="0">
                <a:solidFill>
                  <a:srgbClr val="FFFF00"/>
                </a:solidFill>
                <a:latin typeface="+mn-lt"/>
                <a:ea typeface="ＭＳ Ｐゴシック" charset="-128"/>
                <a:cs typeface="ＭＳ Ｐゴシック" charset="-128"/>
              </a:rPr>
              <a:t>        a. </a:t>
            </a:r>
            <a:r>
              <a:rPr lang="en-US" altLang="en-US" sz="1200" b="0" kern="1200" dirty="0">
                <a:solidFill>
                  <a:srgbClr val="000000"/>
                </a:solidFill>
                <a:latin typeface="+mn-lt"/>
                <a:ea typeface="ＭＳ Ｐゴシック" charset="-128"/>
                <a:cs typeface="ＭＳ Ｐゴシック" charset="-128"/>
              </a:rPr>
              <a:t>Greek Manuscripts</a:t>
            </a:r>
            <a:endParaRPr lang="en-US" altLang="en-US" sz="1200" b="0" kern="1200" dirty="0">
              <a:solidFill>
                <a:srgbClr val="FFFF00"/>
              </a:solidFill>
              <a:latin typeface="+mn-lt"/>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kern="1200" dirty="0">
                <a:solidFill>
                  <a:srgbClr val="FFFF00"/>
                </a:solidFill>
                <a:latin typeface="+mn-lt"/>
                <a:ea typeface="ＭＳ Ｐゴシック" charset="-128"/>
                <a:cs typeface="ＭＳ Ｐゴシック" charset="-128"/>
              </a:rPr>
              <a:t>        b. </a:t>
            </a:r>
            <a:r>
              <a:rPr lang="en-US" altLang="en-US" sz="1200" b="0" kern="1200" dirty="0">
                <a:solidFill>
                  <a:srgbClr val="000000"/>
                </a:solidFill>
                <a:latin typeface="+mn-lt"/>
                <a:ea typeface="ＭＳ Ｐゴシック" charset="-128"/>
                <a:cs typeface="ＭＳ Ｐゴシック" charset="-128"/>
              </a:rPr>
              <a:t>Ancient Versions</a:t>
            </a:r>
            <a:endParaRPr lang="en-US" altLang="en-US" sz="1200" b="0" kern="1200" dirty="0">
              <a:solidFill>
                <a:srgbClr val="FFFF00"/>
              </a:solidFill>
              <a:latin typeface="+mn-lt"/>
              <a:ea typeface="ＭＳ Ｐゴシック" charset="-128"/>
              <a:cs typeface="ＭＳ Ｐゴシック"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kern="1200" dirty="0">
                <a:solidFill>
                  <a:srgbClr val="FFFF00"/>
                </a:solidFill>
                <a:latin typeface="+mn-lt"/>
                <a:ea typeface="ＭＳ Ｐゴシック" charset="-128"/>
                <a:cs typeface="ＭＳ Ｐゴシック" charset="-128"/>
              </a:rPr>
              <a:t>        c. </a:t>
            </a:r>
            <a:r>
              <a:rPr lang="en-US" altLang="en-US" sz="1200" b="0" kern="1200" dirty="0">
                <a:solidFill>
                  <a:srgbClr val="000000"/>
                </a:solidFill>
                <a:latin typeface="+mn-lt"/>
                <a:ea typeface="ＭＳ Ｐゴシック" charset="-128"/>
                <a:cs typeface="ＭＳ Ｐゴシック" charset="-128"/>
              </a:rPr>
              <a:t>Patristic Citations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b="0" kern="1200" dirty="0">
              <a:solidFill>
                <a:srgbClr val="000000"/>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41</a:t>
            </a:fld>
            <a:endParaRPr lang="en-US" altLang="en-US"/>
          </a:p>
        </p:txBody>
      </p:sp>
    </p:spTree>
    <p:extLst>
      <p:ext uri="{BB962C8B-B14F-4D97-AF65-F5344CB8AC3E}">
        <p14:creationId xmlns:p14="http://schemas.microsoft.com/office/powerpoint/2010/main" val="6652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BFDA4C3-6FFC-4FA9-9546-F183C1C54D2A}" type="slidenum">
              <a:rPr lang="en-US" altLang="en-US">
                <a:solidFill>
                  <a:srgbClr val="1F497D"/>
                </a:solidFill>
                <a:latin typeface="Times New Roman" panose="02020603050405020304" pitchFamily="18" charset="0"/>
              </a:rPr>
              <a:pPr/>
              <a:t>5</a:t>
            </a:fld>
            <a:endParaRPr lang="en-US" altLang="en-US">
              <a:solidFill>
                <a:srgbClr val="1F497D"/>
              </a:solidFill>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1. Ever wanted to wish upon a star? </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2. Well, you have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70,000</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million, million, million to choose from.</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3. That's the total number of stars in the known universe, according to a study by Australian astronomers.</a:t>
            </a:r>
          </a:p>
          <a:p>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4. It's also about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10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times as many stars as grains of sand on all the world's beaches and deserts according to some scientist and we know from the word of God that this is also innumerable. .</a:t>
            </a:r>
          </a:p>
          <a:p>
            <a:r>
              <a:rPr lang="en-US" altLang="en-US" b="0" dirty="0">
                <a:latin typeface="Times New Roman" panose="02020603050405020304" pitchFamily="18" charset="0"/>
                <a:ea typeface="ＭＳ Ｐゴシック" panose="020B0600070205080204" pitchFamily="34" charset="-128"/>
                <a:cs typeface="Times New Roman" panose="02020603050405020304" pitchFamily="18" charset="0"/>
              </a:rPr>
              <a:t>    5. Star survey reaches 70 sextillion   July 23, 2003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CNN -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TECH</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7 + 21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zeros) and still counting and verifying.</a:t>
            </a:r>
          </a:p>
          <a:p>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40172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What do you mean by Greek Manuscripts?</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42</a:t>
            </a:fld>
            <a:endParaRPr lang="en-US" altLang="en-US"/>
          </a:p>
        </p:txBody>
      </p:sp>
    </p:spTree>
    <p:extLst>
      <p:ext uri="{BB962C8B-B14F-4D97-AF65-F5344CB8AC3E}">
        <p14:creationId xmlns:p14="http://schemas.microsoft.com/office/powerpoint/2010/main" val="538542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fontAlgn="auto" hangingPunct="1">
              <a:spcBef>
                <a:spcPts val="0"/>
              </a:spcBef>
              <a:spcAft>
                <a:spcPts val="0"/>
              </a:spcAft>
              <a:defRPr/>
            </a:pPr>
            <a:r>
              <a:rPr lang="en-US" dirty="0"/>
              <a:t>    1. </a:t>
            </a:r>
            <a:r>
              <a:rPr lang="en-US" sz="1200" kern="1200" dirty="0">
                <a:solidFill>
                  <a:srgbClr val="000000"/>
                </a:solidFill>
                <a:latin typeface="Times New Roman"/>
                <a:ea typeface="ＭＳ Ｐゴシック" charset="-128"/>
                <a:cs typeface="ＭＳ Ｐゴシック" charset="-128"/>
              </a:rPr>
              <a:t>The current number of Greek manuscript copies containing all or part of the New Testament is </a:t>
            </a:r>
            <a:r>
              <a:rPr lang="en-US" sz="1200" b="1" kern="1200" dirty="0">
                <a:solidFill>
                  <a:srgbClr val="008000"/>
                </a:solidFill>
                <a:effectLst>
                  <a:outerShdw blurRad="38100" dist="38100" dir="2700000" algn="tl">
                    <a:srgbClr val="C0C0C0"/>
                  </a:outerShdw>
                </a:effectLst>
                <a:latin typeface="Times New Roman"/>
                <a:ea typeface="ＭＳ Ｐゴシック" charset="-128"/>
                <a:cs typeface="ＭＳ Ｐゴシック" charset="-128"/>
              </a:rPr>
              <a:t>5,735</a:t>
            </a:r>
            <a:r>
              <a:rPr lang="en-US" sz="1200" kern="1200" dirty="0">
                <a:solidFill>
                  <a:srgbClr val="000000"/>
                </a:solidFill>
                <a:latin typeface="Times New Roman"/>
                <a:ea typeface="ＭＳ Ｐゴシック" charset="-128"/>
                <a:cs typeface="ＭＳ Ｐゴシック" charset="-128"/>
              </a:rPr>
              <a:t>.</a:t>
            </a:r>
          </a:p>
          <a:p>
            <a:r>
              <a:rPr lang="en-US" dirty="0"/>
              <a:t>&gt;&gt;&gt;&gt;&gt;&gt;&gt;&gt;&gt;&gt;&gt;&gt;&gt;&gt;&gt;&gt;&gt;</a:t>
            </a:r>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43</a:t>
            </a:fld>
            <a:endParaRPr lang="en-US" altLang="en-US"/>
          </a:p>
        </p:txBody>
      </p:sp>
    </p:spTree>
    <p:extLst>
      <p:ext uri="{BB962C8B-B14F-4D97-AF65-F5344CB8AC3E}">
        <p14:creationId xmlns:p14="http://schemas.microsoft.com/office/powerpoint/2010/main" val="3766342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    1. Discovered by Constantine Tischendorf in </a:t>
            </a:r>
            <a:r>
              <a:rPr lang="en-US" sz="1200" b="1"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1859 </a:t>
            </a:r>
            <a:r>
              <a:rPr lang="en-US" sz="1200" b="0"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at a monastery at the base of Mt. Sinai. </a:t>
            </a:r>
            <a:r>
              <a:rPr lang="en-US" sz="1200" b="1"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4</a:t>
            </a:r>
            <a:r>
              <a:rPr lang="en-US" sz="1200" b="1" kern="1200" baseline="300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th</a:t>
            </a:r>
            <a:r>
              <a:rPr lang="en-US" sz="1200" b="1"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 </a:t>
            </a:r>
            <a:r>
              <a:rPr lang="en-US" sz="1200" b="0"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Century Uncial Parchment Virtually complete Old and New Testaments They are now Located in the British Museum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rgbClr val="000000"/>
                </a:solidFill>
                <a:effectLst>
                  <a:outerShdw blurRad="38100" dist="38100" dir="2700000" algn="tl">
                    <a:srgbClr val="DDDDDD"/>
                  </a:outerShdw>
                </a:effectLst>
                <a:latin typeface="Verdana" pitchFamily="-111" charset="0"/>
                <a:ea typeface="ＭＳ Ｐゴシック" charset="-128"/>
                <a:cs typeface="ＭＳ Ｐゴシック" charset="-128"/>
              </a:rPr>
              <a:t>       a. Codex Sinaiticus - </a:t>
            </a:r>
          </a:p>
          <a:p>
            <a:r>
              <a:rPr lang="en-US" altLang="en-US" dirty="0">
                <a:ea typeface="ＭＳ Ｐゴシック" panose="020B0600070205080204" pitchFamily="34" charset="-128"/>
              </a:rPr>
              <a:t>&gt;&gt;&gt;&gt;&gt;&gt;&gt;&gt;&gt;&gt;&gt;&gt;&gt;&gt;&gt;&gt;&gt;&gt;&gt;&gt;&gt;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    </a:t>
            </a:r>
            <a:r>
              <a:rPr lang="en-US" altLang="en-US" dirty="0" err="1">
                <a:ea typeface="ＭＳ Ｐゴシック" panose="020B0600070205080204" pitchFamily="34" charset="-128"/>
              </a:rPr>
              <a:t>Tis’</a:t>
            </a:r>
            <a:r>
              <a:rPr lang="en-US" altLang="en-US" dirty="0">
                <a:ea typeface="ＭＳ Ｐゴシック" panose="020B0600070205080204" pitchFamily="34" charset="-128"/>
              </a:rPr>
              <a:t> </a:t>
            </a:r>
            <a:r>
              <a:rPr lang="en-US" altLang="en-US" dirty="0" err="1">
                <a:ea typeface="ＭＳ Ｐゴシック" panose="020B0600070205080204" pitchFamily="34" charset="-128"/>
              </a:rPr>
              <a:t>chen</a:t>
            </a:r>
            <a:r>
              <a:rPr lang="en-US" altLang="en-US" dirty="0">
                <a:ea typeface="ＭＳ Ｐゴシック" panose="020B0600070205080204" pitchFamily="34" charset="-128"/>
              </a:rPr>
              <a:t>’ </a:t>
            </a:r>
            <a:r>
              <a:rPr lang="en-US" altLang="en-US" dirty="0" err="1">
                <a:ea typeface="ＭＳ Ｐゴシック" panose="020B0600070205080204" pitchFamily="34" charset="-128"/>
              </a:rPr>
              <a:t>dorf</a:t>
            </a:r>
            <a:r>
              <a:rPr lang="en-US" altLang="en-US" dirty="0">
                <a:ea typeface="ＭＳ Ｐゴシック" panose="020B0600070205080204" pitchFamily="34" charset="-128"/>
              </a:rPr>
              <a:t>’   </a:t>
            </a:r>
          </a:p>
          <a:p>
            <a:r>
              <a:rPr lang="en-US" altLang="en-US" dirty="0">
                <a:ea typeface="ＭＳ Ｐゴシック" panose="020B0600070205080204" pitchFamily="34" charset="-128"/>
              </a:rPr>
              <a:t>   {Un’ </a:t>
            </a:r>
            <a:r>
              <a:rPr lang="en-US" altLang="en-US" dirty="0" err="1">
                <a:ea typeface="ＭＳ Ｐゴシック" panose="020B0600070205080204" pitchFamily="34" charset="-128"/>
              </a:rPr>
              <a:t>cial</a:t>
            </a:r>
            <a:r>
              <a:rPr lang="en-US" altLang="en-US" dirty="0">
                <a:ea typeface="ＭＳ Ｐゴシック" panose="020B0600070205080204" pitchFamily="34" charset="-128"/>
              </a:rPr>
              <a:t>’  means text in large letters}</a:t>
            </a: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A62AFA3-980A-4231-B395-3EF54F026D9D}" type="slidenum">
              <a:rPr lang="en-US" altLang="en-US"/>
              <a:pPr/>
              <a:t>44</a:t>
            </a:fld>
            <a:endParaRPr lang="en-US" altLang="en-US"/>
          </a:p>
        </p:txBody>
      </p:sp>
    </p:spTree>
    <p:extLst>
      <p:ext uri="{BB962C8B-B14F-4D97-AF65-F5344CB8AC3E}">
        <p14:creationId xmlns:p14="http://schemas.microsoft.com/office/powerpoint/2010/main" val="132977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 </a:t>
            </a:r>
            <a:r>
              <a:rPr lang="en-US" dirty="0"/>
              <a:t>HOW DOES THE NEW TESTAMENT MEASURE UP TO OTHER ANCIENT BOOKS?</a:t>
            </a:r>
          </a:p>
          <a:p>
            <a:r>
              <a:rPr lang="en-US" dirty="0"/>
              <a:t>&gt;&gt;&gt;&gt;&gt;&gt;&gt;&gt;&gt;&gt;&gt;&gt;&gt;&gt;&gt;&gt;&gt;&gt;&gt;&gt;&gt;&gt;&gt;&gt;&gt;</a:t>
            </a:r>
          </a:p>
          <a:p>
            <a:pPr rtl="0" eaLnBrk="1" fontAlgn="base" latinLnBrk="0" hangingPunct="1"/>
            <a:r>
              <a:rPr lang="en-US" b="0" i="0" dirty="0"/>
              <a:t>    2. </a:t>
            </a:r>
            <a:r>
              <a:rPr lang="en-US" sz="1200" b="0" i="0" u="none" strike="noStrike" kern="1200" baseline="0" dirty="0">
                <a:solidFill>
                  <a:schemeClr val="tx1"/>
                </a:solidFill>
                <a:effectLst>
                  <a:outerShdw blurRad="38100" dist="38100" dir="2700000" algn="tl" rotWithShape="0">
                    <a:srgbClr val="000000"/>
                  </a:outerShdw>
                </a:effectLst>
                <a:latin typeface="+mn-lt"/>
                <a:ea typeface="ＭＳ Ｐゴシック" charset="-128"/>
                <a:cs typeface="ＭＳ Ｐゴシック" charset="-128"/>
              </a:rPr>
              <a:t>Homer’s </a:t>
            </a:r>
            <a:r>
              <a:rPr lang="en-US" sz="1200" b="0" i="0" u="none" strike="noStrike" kern="1200" baseline="0" dirty="0" err="1">
                <a:solidFill>
                  <a:schemeClr val="tx1"/>
                </a:solidFill>
                <a:effectLst>
                  <a:outerShdw blurRad="38100" dist="38100" dir="2700000" algn="tl" rotWithShape="0">
                    <a:srgbClr val="000000"/>
                  </a:outerShdw>
                </a:effectLst>
                <a:latin typeface="+mn-lt"/>
                <a:ea typeface="ＭＳ Ｐゴシック" charset="-128"/>
                <a:cs typeface="ＭＳ Ｐゴシック" charset="-128"/>
              </a:rPr>
              <a:t>Illiad</a:t>
            </a:r>
            <a:r>
              <a:rPr lang="en-US" sz="1200" b="0" i="0" u="none" strike="noStrike" kern="1200" baseline="0" dirty="0">
                <a:solidFill>
                  <a:schemeClr val="tx1"/>
                </a:solidFill>
                <a:effectLst>
                  <a:outerShdw blurRad="38100" dist="38100" dir="2700000" algn="tl" rotWithShape="0">
                    <a:srgbClr val="000000"/>
                  </a:outerShdw>
                </a:effectLst>
                <a:latin typeface="+mn-lt"/>
                <a:ea typeface="ＭＳ Ｐゴシック" charset="-128"/>
                <a:cs typeface="ＭＳ Ｐゴシック" charset="-128"/>
              </a:rPr>
              <a:t> - </a:t>
            </a:r>
            <a:r>
              <a:rPr lang="en-US" sz="1200" b="1" i="0" u="none" strike="noStrike" kern="1200" baseline="0" dirty="0">
                <a:solidFill>
                  <a:schemeClr val="tx1"/>
                </a:solidFill>
                <a:effectLst>
                  <a:outerShdw blurRad="38100" dist="38100" dir="2700000" algn="tl" rotWithShape="0">
                    <a:srgbClr val="000000"/>
                  </a:outerShdw>
                </a:effectLst>
                <a:latin typeface="+mn-lt"/>
                <a:ea typeface="ＭＳ Ｐゴシック" charset="-128"/>
                <a:cs typeface="ＭＳ Ｐゴシック" charset="-128"/>
              </a:rPr>
              <a:t>643</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outerShdw blurRad="38100" dist="38100" dir="2700000" algn="tl" rotWithShape="0">
                    <a:srgbClr val="000000"/>
                  </a:outerShdw>
                </a:effectLst>
                <a:latin typeface="+mn-lt"/>
                <a:ea typeface="ＭＳ Ｐゴシック" charset="-128"/>
              </a:rPr>
              <a:t>    3. </a:t>
            </a:r>
            <a:r>
              <a:rPr kumimoji="0" lang="en-US" sz="1200" b="0" i="0" u="none" strike="noStrike" kern="1200" cap="none" normalizeH="0" baseline="0" dirty="0">
                <a:ln>
                  <a:noFill/>
                </a:ln>
                <a:solidFill>
                  <a:schemeClr val="bg1"/>
                </a:solidFill>
                <a:effectLst>
                  <a:outerShdw blurRad="38100" dist="38100" dir="2700000" algn="tl">
                    <a:srgbClr val="000000">
                      <a:alpha val="43137"/>
                    </a:srgbClr>
                  </a:outerShdw>
                </a:effectLst>
                <a:latin typeface="+mn-lt"/>
                <a:ea typeface="ＭＳ Ｐゴシック" charset="-128"/>
                <a:cs typeface="ＭＳ Ｐゴシック" charset="-128"/>
              </a:rPr>
              <a:t>History of Herodotus - </a:t>
            </a:r>
            <a:r>
              <a:rPr kumimoji="0" lang="en-US" sz="1200" b="1" i="0" u="none" strike="noStrike" kern="1200" cap="none" normalizeH="0" baseline="0" dirty="0">
                <a:ln>
                  <a:noFill/>
                </a:ln>
                <a:solidFill>
                  <a:schemeClr val="bg1"/>
                </a:solidFill>
                <a:effectLst>
                  <a:outerShdw blurRad="38100" dist="38100" dir="2700000" algn="tl">
                    <a:srgbClr val="000000">
                      <a:alpha val="43137"/>
                    </a:srgbClr>
                  </a:outerShdw>
                </a:effectLst>
                <a:latin typeface="+mn-lt"/>
                <a:ea typeface="ＭＳ Ｐゴシック" charset="-128"/>
                <a:cs typeface="ＭＳ Ｐゴシック" charset="-128"/>
              </a:rPr>
              <a:t>8</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0" i="0" dirty="0"/>
              <a:t>    4. </a:t>
            </a:r>
            <a:r>
              <a:rPr kumimoji="0" lang="en-US" sz="1200" b="0" i="0" u="none" strike="noStrike" kern="1200" cap="none" normalizeH="0" baseline="0" dirty="0">
                <a:ln>
                  <a:noFill/>
                </a:ln>
                <a:solidFill>
                  <a:schemeClr val="bg1"/>
                </a:solidFill>
                <a:effectLst>
                  <a:outerShdw blurRad="38100" dist="38100" dir="2700000" algn="tl">
                    <a:srgbClr val="000000"/>
                  </a:outerShdw>
                </a:effectLst>
                <a:latin typeface="+mn-lt"/>
                <a:ea typeface="ＭＳ Ｐゴシック" charset="-128"/>
                <a:cs typeface="ＭＳ Ｐゴシック" charset="-128"/>
              </a:rPr>
              <a:t>Josephus’ Jewish Wars - </a:t>
            </a:r>
            <a:r>
              <a:rPr kumimoji="0" lang="en-US" sz="1200" b="1" i="0" u="none" strike="noStrike" kern="1200" cap="none" normalizeH="0" baseline="0" dirty="0">
                <a:ln>
                  <a:noFill/>
                </a:ln>
                <a:solidFill>
                  <a:schemeClr val="bg1"/>
                </a:solidFill>
                <a:effectLst>
                  <a:outerShdw blurRad="38100" dist="38100" dir="2700000" algn="tl">
                    <a:srgbClr val="000000"/>
                  </a:outerShdw>
                </a:effectLst>
                <a:latin typeface="+mn-lt"/>
                <a:ea typeface="ＭＳ Ｐゴシック" charset="-128"/>
                <a:cs typeface="ＭＳ Ｐゴシック" charset="-128"/>
              </a:rPr>
              <a:t>9</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0" i="0" dirty="0"/>
              <a:t>    5. </a:t>
            </a:r>
            <a:r>
              <a:rPr kumimoji="0" lang="en-US" sz="1200" b="0"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cs typeface="ＭＳ Ｐゴシック" charset="-128"/>
              </a:rPr>
              <a:t>Histories of Tacitus - </a:t>
            </a:r>
            <a:r>
              <a:rPr kumimoji="0" lang="en-US" sz="1200" b="1"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ＭＳ Ｐゴシック" charset="-128"/>
                <a:cs typeface="ＭＳ Ｐゴシック" charset="-128"/>
              </a:rPr>
              <a:t>2</a:t>
            </a:r>
          </a:p>
          <a:p>
            <a:pPr rtl="0" eaLnBrk="1" fontAlgn="base" latinLnBrk="0" hangingPunct="1"/>
            <a:r>
              <a:rPr lang="en-US" b="0" i="0" dirty="0"/>
              <a:t>    6. </a:t>
            </a:r>
            <a:r>
              <a:rPr lang="en-US" sz="1200" b="0" i="0" u="none" strike="noStrike" kern="1200" baseline="0" dirty="0">
                <a:solidFill>
                  <a:schemeClr val="tx1"/>
                </a:solidFill>
                <a:effectLst/>
                <a:latin typeface="+mn-lt"/>
                <a:ea typeface="ＭＳ Ｐゴシック" charset="-128"/>
                <a:cs typeface="ＭＳ Ｐゴシック" charset="-128"/>
              </a:rPr>
              <a:t>New Testament – </a:t>
            </a:r>
            <a:r>
              <a:rPr lang="en-US" sz="1200" b="1" i="0" u="none" strike="noStrike" kern="1200" baseline="0" dirty="0">
                <a:solidFill>
                  <a:schemeClr val="tx1"/>
                </a:solidFill>
                <a:effectLst/>
                <a:latin typeface="+mn-lt"/>
                <a:ea typeface="ＭＳ Ｐゴシック" charset="-128"/>
                <a:cs typeface="ＭＳ Ｐゴシック" charset="-128"/>
              </a:rPr>
              <a:t>5,735</a:t>
            </a:r>
            <a:endParaRPr lang="en-US" sz="1200" b="1" i="0" u="none" strike="noStrike" kern="1200" dirty="0">
              <a:solidFill>
                <a:schemeClr val="tx1"/>
              </a:solidFill>
              <a:effectLst/>
              <a:latin typeface="+mn-lt"/>
              <a:ea typeface="ＭＳ Ｐゴシック" charset="-128"/>
              <a:cs typeface="ＭＳ Ｐゴシック" charset="-128"/>
            </a:endParaRPr>
          </a:p>
          <a:p>
            <a:pPr rtl="0" eaLnBrk="1" fontAlgn="base" latinLnBrk="0" hangingPunct="1"/>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45</a:t>
            </a:fld>
            <a:endParaRPr lang="en-US" altLang="en-US"/>
          </a:p>
        </p:txBody>
      </p:sp>
    </p:spTree>
    <p:extLst>
      <p:ext uri="{BB962C8B-B14F-4D97-AF65-F5344CB8AC3E}">
        <p14:creationId xmlns:p14="http://schemas.microsoft.com/office/powerpoint/2010/main" val="2285040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What do you mean by Ancient Manuscripts?</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46</a:t>
            </a:fld>
            <a:endParaRPr lang="en-US" altLang="en-US"/>
          </a:p>
        </p:txBody>
      </p:sp>
    </p:spTree>
    <p:extLst>
      <p:ext uri="{BB962C8B-B14F-4D97-AF65-F5344CB8AC3E}">
        <p14:creationId xmlns:p14="http://schemas.microsoft.com/office/powerpoint/2010/main" val="84758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Time </a:t>
            </a:r>
            <a:r>
              <a:rPr lang="en-US" b="1" dirty="0"/>
              <a:t>does take </a:t>
            </a:r>
            <a:r>
              <a:rPr lang="en-US" dirty="0"/>
              <a:t>a toll on any manmade books, even the Divine Scriptures is ignored.</a:t>
            </a:r>
          </a:p>
          <a:p>
            <a:r>
              <a:rPr lang="en-US" dirty="0"/>
              <a:t>&gt;&gt;&gt;&gt;&gt;&gt;&gt;&gt;&gt;&gt;&gt;&gt;&gt;</a:t>
            </a:r>
          </a:p>
          <a:p>
            <a:r>
              <a:rPr lang="en-US" dirty="0"/>
              <a:t>    2. Here is an example of Scripture from John, </a:t>
            </a:r>
            <a:r>
              <a:rPr lang="en-US" b="1" dirty="0"/>
              <a:t>P</a:t>
            </a:r>
            <a:r>
              <a:rPr lang="en-US" b="1" baseline="30000" dirty="0"/>
              <a:t>52, </a:t>
            </a:r>
            <a:r>
              <a:rPr lang="en-US" b="0" baseline="0" dirty="0"/>
              <a:t>from A.D, 125</a:t>
            </a:r>
          </a:p>
          <a:p>
            <a:r>
              <a:rPr lang="en-US" dirty="0"/>
              <a:t>&gt;&gt;&gt;&gt;&gt;&gt;&gt;&gt;&gt;&gt;&gt;&gt;&gt;</a:t>
            </a:r>
          </a:p>
          <a:p>
            <a:r>
              <a:rPr lang="en-US" dirty="0"/>
              <a:t>    3. Another ancient Scripture found in </a:t>
            </a:r>
            <a:r>
              <a:rPr lang="en-US" b="1" dirty="0"/>
              <a:t>Egypt in 1952 </a:t>
            </a:r>
            <a:r>
              <a:rPr lang="en-US" dirty="0"/>
              <a:t>is the </a:t>
            </a:r>
            <a:r>
              <a:rPr lang="en-US" dirty="0" err="1"/>
              <a:t>Pyparus</a:t>
            </a:r>
            <a:r>
              <a:rPr lang="en-US" dirty="0"/>
              <a:t> </a:t>
            </a:r>
            <a:r>
              <a:rPr lang="en-US" dirty="0" err="1"/>
              <a:t>Bodmer</a:t>
            </a:r>
            <a:r>
              <a:rPr lang="en-US" dirty="0"/>
              <a:t> II, another copy of the Gospel of John scribed from 150 to 200 A.D.</a:t>
            </a:r>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47</a:t>
            </a:fld>
            <a:endParaRPr lang="en-US" altLang="en-US"/>
          </a:p>
        </p:txBody>
      </p:sp>
    </p:spTree>
    <p:extLst>
      <p:ext uri="{BB962C8B-B14F-4D97-AF65-F5344CB8AC3E}">
        <p14:creationId xmlns:p14="http://schemas.microsoft.com/office/powerpoint/2010/main" val="3995819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1. </a:t>
            </a:r>
            <a:r>
              <a:rPr lang="en-US" sz="1200" b="0" kern="1200" dirty="0">
                <a:solidFill>
                  <a:srgbClr val="000000"/>
                </a:solidFill>
                <a:effectLst>
                  <a:outerShdw blurRad="38100" dist="38100" dir="2700000" algn="tl">
                    <a:srgbClr val="C0C0C0"/>
                  </a:outerShdw>
                </a:effectLst>
                <a:latin typeface="Times New Roman"/>
                <a:ea typeface="ＭＳ Ｐゴシック" charset="-128"/>
                <a:cs typeface="ＭＳ Ｐゴシック" charset="-128"/>
              </a:rPr>
              <a:t>Perhaps the earliest N.T. fragment that we have was written about </a:t>
            </a:r>
            <a:r>
              <a:rPr lang="en-US" sz="1200" b="1" kern="1200" dirty="0">
                <a:solidFill>
                  <a:srgbClr val="000000"/>
                </a:solidFill>
                <a:effectLst>
                  <a:outerShdw blurRad="38100" dist="38100" dir="2700000" algn="tl">
                    <a:srgbClr val="C0C0C0"/>
                  </a:outerShdw>
                </a:effectLst>
                <a:latin typeface="Times New Roman"/>
                <a:ea typeface="ＭＳ Ｐゴシック" charset="-128"/>
                <a:cs typeface="ＭＳ Ｐゴシック" charset="-128"/>
              </a:rPr>
              <a:t>30 years </a:t>
            </a:r>
            <a:r>
              <a:rPr lang="en-US" sz="1200" b="0" kern="1200" dirty="0">
                <a:solidFill>
                  <a:srgbClr val="000000"/>
                </a:solidFill>
                <a:effectLst>
                  <a:outerShdw blurRad="38100" dist="38100" dir="2700000" algn="tl">
                    <a:srgbClr val="C0C0C0"/>
                  </a:outerShdw>
                </a:effectLst>
                <a:latin typeface="Times New Roman"/>
                <a:ea typeface="ＭＳ Ｐゴシック" charset="-128"/>
                <a:cs typeface="ＭＳ Ｐゴシック" charset="-128"/>
              </a:rPr>
              <a:t>before the Apostle John died.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rgbClr val="000000"/>
                </a:solidFill>
                <a:effectLst>
                  <a:outerShdw blurRad="38100" dist="38100" dir="2700000" algn="tl">
                    <a:srgbClr val="C0C0C0"/>
                  </a:outerShdw>
                </a:effectLst>
                <a:latin typeface="Times New Roman"/>
                <a:ea typeface="ＭＳ Ｐゴシック" charset="-128"/>
                <a:cs typeface="ＭＳ Ｐゴシック" charset="-128"/>
              </a:rPr>
              <a:t>    2. It was found at Qumran and written in </a:t>
            </a:r>
            <a:r>
              <a:rPr lang="en-US" sz="1200" b="1" kern="1200" dirty="0">
                <a:solidFill>
                  <a:srgbClr val="000000"/>
                </a:solidFill>
                <a:effectLst>
                  <a:outerShdw blurRad="38100" dist="38100" dir="2700000" algn="tl">
                    <a:srgbClr val="C0C0C0"/>
                  </a:outerShdw>
                </a:effectLst>
                <a:latin typeface="Times New Roman"/>
                <a:ea typeface="ＭＳ Ｐゴシック" charset="-128"/>
                <a:cs typeface="ＭＳ Ｐゴシック" charset="-128"/>
              </a:rPr>
              <a:t>68 A.D.</a:t>
            </a:r>
          </a:p>
          <a:p>
            <a:r>
              <a:rPr lang="en-US" altLang="en-US" dirty="0">
                <a:ea typeface="ＭＳ Ｐゴシック" panose="020B0600070205080204" pitchFamily="34" charset="-128"/>
              </a:rPr>
              <a:t> </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1743FACA-ADC2-4249-BBE9-0A9B02E62C53}" type="slidenum">
              <a:rPr lang="en-US" altLang="en-US"/>
              <a:pPr/>
              <a:t>48</a:t>
            </a:fld>
            <a:endParaRPr lang="en-US" altLang="en-US"/>
          </a:p>
        </p:txBody>
      </p:sp>
    </p:spTree>
    <p:extLst>
      <p:ext uri="{BB962C8B-B14F-4D97-AF65-F5344CB8AC3E}">
        <p14:creationId xmlns:p14="http://schemas.microsoft.com/office/powerpoint/2010/main" val="325575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000000"/>
                </a:solidFill>
                <a:latin typeface="Times New Roman" panose="02020603050405020304" pitchFamily="18" charset="0"/>
              </a:rPr>
              <a:t>    1. On this papyrus fragment from Egypt, it is a scrap identified as </a:t>
            </a:r>
            <a:r>
              <a:rPr lang="en-US" altLang="en-US" sz="1200" b="1" dirty="0">
                <a:solidFill>
                  <a:srgbClr val="000000"/>
                </a:solidFill>
                <a:latin typeface="Times New Roman" panose="02020603050405020304" pitchFamily="18" charset="0"/>
              </a:rPr>
              <a:t>P</a:t>
            </a:r>
            <a:r>
              <a:rPr lang="en-US" altLang="en-US" sz="1200" b="1" baseline="30000" dirty="0">
                <a:solidFill>
                  <a:srgbClr val="000000"/>
                </a:solidFill>
                <a:latin typeface="Times New Roman" panose="02020603050405020304" pitchFamily="18" charset="0"/>
              </a:rPr>
              <a:t>52</a:t>
            </a:r>
            <a:r>
              <a:rPr lang="en-US" altLang="en-US" sz="1200" b="1" dirty="0">
                <a:solidFill>
                  <a:srgbClr val="000000"/>
                </a:solidFill>
                <a:latin typeface="Times New Roman" panose="02020603050405020304" pitchFamily="18" charset="0"/>
              </a:rPr>
              <a:t> </a:t>
            </a:r>
          </a:p>
          <a:p>
            <a:pPr algn="l" eaLnBrk="1" fontAlgn="auto" hangingPunct="1">
              <a:spcBef>
                <a:spcPts val="0"/>
              </a:spcBef>
              <a:spcAft>
                <a:spcPts val="0"/>
              </a:spcAft>
              <a:defRPr/>
            </a:pPr>
            <a:r>
              <a:rPr lang="en-US" dirty="0"/>
              <a:t>    2. It c</a:t>
            </a:r>
            <a:r>
              <a:rPr lang="en-US" sz="1200" kern="1200" dirty="0">
                <a:solidFill>
                  <a:srgbClr val="660033"/>
                </a:solidFill>
                <a:effectLst>
                  <a:outerShdw blurRad="38100" dist="38100" dir="2700000" algn="tl">
                    <a:srgbClr val="C0C0C0"/>
                  </a:outerShdw>
                </a:effectLst>
                <a:latin typeface="Times New Roman"/>
                <a:ea typeface="ＭＳ Ｐゴシック" charset="-128"/>
                <a:cs typeface="ＭＳ Ｐゴシック" charset="-128"/>
              </a:rPr>
              <a:t>ontains portions of </a:t>
            </a:r>
            <a:r>
              <a:rPr lang="en-US" sz="1200" b="1" kern="1200" dirty="0">
                <a:solidFill>
                  <a:srgbClr val="660033"/>
                </a:solidFill>
                <a:effectLst>
                  <a:outerShdw blurRad="38100" dist="38100" dir="2700000" algn="tl">
                    <a:srgbClr val="C0C0C0"/>
                  </a:outerShdw>
                </a:effectLst>
                <a:latin typeface="Times New Roman"/>
                <a:ea typeface="ＭＳ Ｐゴシック" charset="-128"/>
                <a:cs typeface="ＭＳ Ｐゴシック" charset="-128"/>
              </a:rPr>
              <a:t>John 18:31-33,37-38</a:t>
            </a:r>
            <a:r>
              <a:rPr lang="en-US" sz="1200" b="0" kern="1200" dirty="0">
                <a:solidFill>
                  <a:srgbClr val="660033"/>
                </a:solidFill>
                <a:effectLst/>
                <a:latin typeface="Times New Roman"/>
                <a:ea typeface="ＭＳ Ｐゴシック" charset="-128"/>
                <a:cs typeface="ＭＳ Ｐゴシック" charset="-128"/>
              </a:rPr>
              <a:t> – The trial of Jesus before Pilate, and you rightly say I am a King.</a:t>
            </a:r>
            <a:endParaRPr lang="en-US" sz="1200" b="1" kern="1200" dirty="0">
              <a:solidFill>
                <a:srgbClr val="660033"/>
              </a:solidFill>
              <a:effectLst>
                <a:outerShdw blurRad="38100" dist="38100" dir="2700000" algn="tl">
                  <a:srgbClr val="C0C0C0"/>
                </a:outerShdw>
              </a:effectLst>
              <a:latin typeface="Times New Roman"/>
              <a:ea typeface="ＭＳ Ｐゴシック" charset="-128"/>
              <a:cs typeface="ＭＳ Ｐゴシック" charset="-128"/>
            </a:endParaRPr>
          </a:p>
          <a:p>
            <a:r>
              <a:rPr lang="en-US" dirty="0"/>
              <a:t>    3. Scribed about </a:t>
            </a:r>
            <a:r>
              <a:rPr lang="en-US" b="1" dirty="0"/>
              <a:t>A.D. 80 – 130</a:t>
            </a:r>
            <a:r>
              <a:rPr lang="en-US" dirty="0"/>
              <a:t>, another </a:t>
            </a:r>
            <a:r>
              <a:rPr lang="en-US" dirty="0" err="1"/>
              <a:t>possiblw</a:t>
            </a:r>
            <a:r>
              <a:rPr lang="en-US" dirty="0"/>
              <a:t> written in the lifetime of the Apostle John </a:t>
            </a:r>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49</a:t>
            </a:fld>
            <a:endParaRPr lang="en-US" altLang="en-US"/>
          </a:p>
        </p:txBody>
      </p:sp>
    </p:spTree>
    <p:extLst>
      <p:ext uri="{BB962C8B-B14F-4D97-AF65-F5344CB8AC3E}">
        <p14:creationId xmlns:p14="http://schemas.microsoft.com/office/powerpoint/2010/main" val="1484303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00"/>
                </a:solidFill>
                <a:latin typeface="Times New Roman" panose="02020603050405020304" pitchFamily="18" charset="0"/>
                <a:cs typeface="Times New Roman" panose="02020603050405020304" pitchFamily="18" charset="0"/>
              </a:rPr>
              <a:t>    1. A portion of one of the most valuable papyri (</a:t>
            </a:r>
            <a:r>
              <a:rPr lang="en-US" altLang="en-US" sz="1200" b="1" dirty="0">
                <a:solidFill>
                  <a:srgbClr val="FFFF00"/>
                </a:solidFill>
                <a:latin typeface="Times New Roman" panose="02020603050405020304" pitchFamily="18" charset="0"/>
                <a:cs typeface="Times New Roman" panose="02020603050405020304" pitchFamily="18" charset="0"/>
              </a:rPr>
              <a:t>p</a:t>
            </a:r>
            <a:r>
              <a:rPr lang="en-US" altLang="en-US" sz="1200" b="1" baseline="30000" dirty="0">
                <a:solidFill>
                  <a:srgbClr val="FFFF00"/>
                </a:solidFill>
                <a:latin typeface="Times New Roman" panose="02020603050405020304" pitchFamily="18" charset="0"/>
                <a:cs typeface="Times New Roman" panose="02020603050405020304" pitchFamily="18" charset="0"/>
              </a:rPr>
              <a:t>46</a:t>
            </a:r>
            <a:r>
              <a:rPr lang="en-US" altLang="en-US" sz="1200" dirty="0">
                <a:solidFill>
                  <a:srgbClr val="FFFF00"/>
                </a:solidFill>
                <a:latin typeface="Times New Roman" panose="02020603050405020304" pitchFamily="18" charset="0"/>
                <a:cs typeface="Times New Roman" panose="02020603050405020304" pitchFamily="18" charset="0"/>
              </a:rPr>
              <a:t>)— a substantially complete collection of Paul’s letters— dated around </a:t>
            </a:r>
            <a:r>
              <a:rPr lang="en-US" altLang="en-US" sz="1200" b="1" dirty="0">
                <a:solidFill>
                  <a:srgbClr val="FFFF00"/>
                </a:solidFill>
                <a:latin typeface="Times New Roman" panose="02020603050405020304" pitchFamily="18" charset="0"/>
                <a:cs typeface="Times New Roman" panose="02020603050405020304" pitchFamily="18" charset="0"/>
              </a:rPr>
              <a:t>A.D. 250.</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solidFill>
                  <a:srgbClr val="FFFFFF"/>
                </a:solidFill>
                <a:latin typeface="Times New Roman" panose="02020603050405020304" pitchFamily="18" charset="0"/>
              </a:rPr>
              <a:t>    2. The first page of the book of Hebrews</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50</a:t>
            </a:fld>
            <a:endParaRPr lang="en-US" altLang="en-US"/>
          </a:p>
        </p:txBody>
      </p:sp>
    </p:spTree>
    <p:extLst>
      <p:ext uri="{BB962C8B-B14F-4D97-AF65-F5344CB8AC3E}">
        <p14:creationId xmlns:p14="http://schemas.microsoft.com/office/powerpoint/2010/main" val="1437904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ea typeface="ＭＳ Ｐゴシック" panose="020B0600070205080204" pitchFamily="34" charset="-128"/>
              </a:rPr>
              <a:t>    1. </a:t>
            </a:r>
            <a:r>
              <a:rPr lang="en-US" altLang="en-US" b="1" dirty="0">
                <a:ea typeface="ＭＳ Ｐゴシック" panose="020B0600070205080204" pitchFamily="34" charset="-128"/>
              </a:rPr>
              <a:t>PATRIS'TIC - </a:t>
            </a:r>
            <a:r>
              <a:rPr lang="en-US" altLang="en-US" dirty="0">
                <a:ea typeface="ＭＳ Ｐゴシック" panose="020B0600070205080204" pitchFamily="34" charset="-128"/>
              </a:rPr>
              <a:t>Pertaining to the ancient fathers of the Christian church.</a:t>
            </a:r>
          </a:p>
          <a:p>
            <a:endParaRPr lang="en-US" altLang="en-US" dirty="0">
              <a:ea typeface="ＭＳ Ｐゴシック" panose="020B0600070205080204" pitchFamily="34" charset="-128"/>
            </a:endParaRP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42C21A8A-136C-450D-B804-0B56806935B0}" type="slidenum">
              <a:rPr lang="en-US" altLang="en-US"/>
              <a:pPr/>
              <a:t>51</a:t>
            </a:fld>
            <a:endParaRPr lang="en-US" altLang="en-US"/>
          </a:p>
        </p:txBody>
      </p:sp>
    </p:spTree>
    <p:extLst>
      <p:ext uri="{BB962C8B-B14F-4D97-AF65-F5344CB8AC3E}">
        <p14:creationId xmlns:p14="http://schemas.microsoft.com/office/powerpoint/2010/main" val="1094844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A51DAAD-E992-4FED-8CF5-4A04BE3543BA}" type="slidenum">
              <a:rPr lang="en-US" altLang="en-US">
                <a:solidFill>
                  <a:srgbClr val="1F497D"/>
                </a:solidFill>
                <a:latin typeface="Times New Roman" panose="02020603050405020304" pitchFamily="18" charset="0"/>
              </a:rPr>
              <a:pPr/>
              <a:t>6</a:t>
            </a:fld>
            <a:endParaRPr lang="en-US" altLang="en-US">
              <a:solidFill>
                <a:srgbClr val="1F497D"/>
              </a:solidFill>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r>
              <a:rPr lang="en-US" altLang="en-US" sz="2400" dirty="0">
                <a:latin typeface="Arial" panose="020B0604020202020204" pitchFamily="34" charset="0"/>
                <a:ea typeface="ＭＳ Ｐゴシック" panose="020B0600070205080204" pitchFamily="34" charset="-128"/>
              </a:rPr>
              <a:t>How can this counting be done?</a:t>
            </a:r>
          </a:p>
          <a:p>
            <a:pPr eaLnBrk="1" hangingPunct="1"/>
            <a:r>
              <a:rPr lang="en-US" altLang="en-US" sz="2400" dirty="0">
                <a:latin typeface="Arial" panose="020B0604020202020204" pitchFamily="34" charset="0"/>
                <a:ea typeface="ＭＳ Ｐゴシック" panose="020B0600070205080204" pitchFamily="34" charset="-128"/>
              </a:rPr>
              <a:t>    1. The area chosen for counting the stars was totally black, with no visible light,  according to ground based telescope operators.</a:t>
            </a:r>
          </a:p>
          <a:p>
            <a:pPr eaLnBrk="1" hangingPunct="1"/>
            <a:r>
              <a:rPr lang="en-US" altLang="en-US" sz="2400" dirty="0">
                <a:latin typeface="Arial" panose="020B0604020202020204" pitchFamily="34" charset="0"/>
                <a:ea typeface="ＭＳ Ｐゴシック" panose="020B0600070205080204" pitchFamily="34" charset="-128"/>
              </a:rPr>
              <a:t>    2. The area covered by the focus of the telescope was an area about 1/30</a:t>
            </a:r>
            <a:r>
              <a:rPr lang="en-US" altLang="en-US" sz="2800" baseline="30000" dirty="0">
                <a:latin typeface="Arial" panose="020B0604020202020204" pitchFamily="34" charset="0"/>
                <a:ea typeface="ＭＳ Ｐゴシック" panose="020B0600070205080204" pitchFamily="34" charset="-128"/>
              </a:rPr>
              <a:t>th</a:t>
            </a:r>
            <a:r>
              <a:rPr lang="en-US" altLang="en-US" sz="2800" baseline="0" dirty="0">
                <a:latin typeface="Arial" panose="020B0604020202020204" pitchFamily="34" charset="0"/>
                <a:ea typeface="ＭＳ Ｐゴシック" panose="020B0600070205080204" pitchFamily="34" charset="-128"/>
              </a:rPr>
              <a:t> the size of a grain of sand held at arms length,</a:t>
            </a:r>
          </a:p>
          <a:p>
            <a:pPr eaLnBrk="1" hangingPunct="1"/>
            <a:r>
              <a:rPr lang="en-US" altLang="en-US" sz="2800" baseline="0" dirty="0">
                <a:latin typeface="Arial" panose="020B0604020202020204" pitchFamily="34" charset="0"/>
                <a:ea typeface="ＭＳ Ｐゴシック" panose="020B0600070205080204" pitchFamily="34" charset="-128"/>
              </a:rPr>
              <a:t>    3. The focus was maintained for ten straight days in order for even the faintest of stars to be photographed and counted.</a:t>
            </a:r>
          </a:p>
          <a:p>
            <a:pPr eaLnBrk="1" hangingPunct="1"/>
            <a:r>
              <a:rPr lang="en-US" altLang="en-US" sz="2800" baseline="0" dirty="0">
                <a:latin typeface="Arial" panose="020B0604020202020204" pitchFamily="34" charset="0"/>
                <a:ea typeface="ＭＳ Ｐゴシック" panose="020B0600070205080204" pitchFamily="34" charset="-128"/>
              </a:rPr>
              <a:t>    4. Through multiplication of the area covered by that not covered, a determination of the number of stars was determined for </a:t>
            </a:r>
            <a:r>
              <a:rPr lang="en-US" altLang="en-US" sz="2800" b="1" baseline="0" dirty="0">
                <a:latin typeface="Arial" panose="020B0604020202020204" pitchFamily="34" charset="0"/>
                <a:ea typeface="ＭＳ Ｐゴシック" panose="020B0600070205080204" pitchFamily="34" charset="-128"/>
              </a:rPr>
              <a:t>factual</a:t>
            </a:r>
            <a:r>
              <a:rPr lang="en-US" altLang="en-US" sz="2800" baseline="0" dirty="0">
                <a:latin typeface="Arial" panose="020B0604020202020204" pitchFamily="34" charset="0"/>
                <a:ea typeface="ＭＳ Ｐゴシック" panose="020B0600070205080204" pitchFamily="34" charset="-128"/>
              </a:rPr>
              <a:t> science.</a:t>
            </a:r>
            <a:endParaRPr lang="en-US" altLang="en-US" sz="2400" baseline="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15612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1. </a:t>
            </a:r>
            <a:r>
              <a:rPr lang="en-US" sz="1200" b="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WRITINGS FROM EARLY  </a:t>
            </a:r>
            <a:r>
              <a:rPr lang="en-US" sz="1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NON-INSPIRED</a:t>
            </a:r>
            <a:r>
              <a:rPr lang="en-US" sz="1200" b="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PREACHERS WHO RECOGNIZED CHRIST AS DIETY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solidFill>
                  <a:srgbClr val="FFFFFF"/>
                </a:solidFill>
                <a:effectLst>
                  <a:outerShdw blurRad="38100" dist="38100" dir="2700000" algn="tl">
                    <a:srgbClr val="000000">
                      <a:alpha val="43137"/>
                    </a:srgbClr>
                  </a:outerShdw>
                </a:effectLst>
                <a:latin typeface="Times New Roman" pitchFamily="18" charset="0"/>
                <a:ea typeface="ＭＳ Ｐゴシック" panose="020B0600070205080204" pitchFamily="34" charset="-128"/>
                <a:cs typeface="Times New Roman" pitchFamily="18" charset="0"/>
              </a:rPr>
              <a:t>    2. These were writers in the first 300 years of the Church’s birth.</a:t>
            </a:r>
            <a:endParaRPr lang="en-US" altLang="en-US" dirty="0">
              <a:ea typeface="ＭＳ Ｐゴシック" panose="020B0600070205080204" pitchFamily="34" charset="-128"/>
            </a:endParaRP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 Clement of Rome (c. A.D. 30-100)</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b. Ignatius (A.D. 70-110)</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c. Polycarp (A.D. 70-156)</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d. Justin Martyr (A.D. 100-165)</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e. Irenaeus (A.D. 130-202) </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f. Tertullian (A.D. 200),</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g. Origen (A.D. 225),</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h. Novatian (A.D. 235),</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a:t>
            </a:r>
            <a:r>
              <a:rPr lang="en-US" sz="1200" b="0" kern="1200" dirty="0" err="1">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i</a:t>
            </a: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Cyprian (A.D. 250), </a:t>
            </a:r>
          </a:p>
          <a:p>
            <a:pPr>
              <a:defRPr/>
            </a:pPr>
            <a:r>
              <a:rPr lang="en-US" sz="1200" b="0" kern="1200" dirty="0">
                <a:solidFill>
                  <a:srgbClr val="FFFFFF"/>
                </a:solidFill>
                <a:effectLst>
                  <a:outerShdw blurRad="38100" dist="38100" dir="2700000" algn="tl">
                    <a:srgbClr val="000000">
                      <a:alpha val="43137"/>
                    </a:srgbClr>
                  </a:outerShdw>
                </a:effectLst>
                <a:latin typeface="Times New Roman" pitchFamily="18" charset="0"/>
                <a:ea typeface="ＭＳ Ｐゴシック" charset="-128"/>
                <a:cs typeface="Times New Roman" pitchFamily="18" charset="0"/>
              </a:rPr>
              <a:t>        j. Methodius (A.D. 290),</a:t>
            </a:r>
            <a:r>
              <a:rPr lang="en-US" sz="1200" b="0" kern="1200" dirty="0">
                <a:solidFill>
                  <a:srgbClr val="000000"/>
                </a:solidFill>
                <a:latin typeface="Times New Roman" pitchFamily="18" charset="0"/>
                <a:ea typeface="ＭＳ Ｐゴシック" charset="-128"/>
                <a:cs typeface="Times New Roman" pitchFamily="18" charset="0"/>
              </a:rPr>
              <a:t> </a:t>
            </a:r>
            <a:endParaRPr lang="en-US" altLang="en-US" b="0" dirty="0">
              <a:ea typeface="ＭＳ Ｐゴシック" panose="020B0600070205080204" pitchFamily="34" charset="-128"/>
            </a:endParaRP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D9D15C61-42E3-4B32-AADD-E44C08A2EA0E}" type="slidenum">
              <a:rPr lang="en-US" altLang="en-US"/>
              <a:pPr/>
              <a:t>52</a:t>
            </a:fld>
            <a:endParaRPr lang="en-US" altLang="en-US"/>
          </a:p>
        </p:txBody>
      </p:sp>
    </p:spTree>
    <p:extLst>
      <p:ext uri="{BB962C8B-B14F-4D97-AF65-F5344CB8AC3E}">
        <p14:creationId xmlns:p14="http://schemas.microsoft.com/office/powerpoint/2010/main" val="2063243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    1. We Have The truth!</a:t>
            </a:r>
          </a:p>
          <a:p>
            <a:r>
              <a:rPr lang="en-US" sz="1200" dirty="0">
                <a:latin typeface="Times New Roman" panose="02020603050405020304" pitchFamily="18" charset="0"/>
                <a:cs typeface="Times New Roman" panose="02020603050405020304" pitchFamily="18" charset="0"/>
              </a:rPr>
              <a:t>&gt;&gt;&gt;&gt;&gt;&gt;&gt;&gt;&gt;&gt;&gt;</a:t>
            </a:r>
          </a:p>
          <a:p>
            <a:r>
              <a:rPr lang="en-US" altLang="en-US" dirty="0">
                <a:ea typeface="ＭＳ Ｐゴシック" panose="020B0600070205080204" pitchFamily="34" charset="-128"/>
              </a:rPr>
              <a:t>    2. Yes, we can know that we have the Word of God, complete and documented.  </a:t>
            </a:r>
          </a:p>
          <a:p>
            <a:r>
              <a:rPr lang="en-US" altLang="en-US" dirty="0">
                <a:ea typeface="ＭＳ Ｐゴシック" panose="020B0600070205080204" pitchFamily="34" charset="-128"/>
              </a:rPr>
              <a:t>    3. Ready for our instruction and commitment.  </a:t>
            </a:r>
          </a:p>
          <a:p>
            <a:r>
              <a:rPr lang="en-US" altLang="en-US" dirty="0">
                <a:ea typeface="ＭＳ Ｐゴシック" panose="020B0600070205080204" pitchFamily="34" charset="-128"/>
              </a:rPr>
              <a:t>    4. If you need to commit your life to Christ or if you need to study more, we will help you in any way that we can.</a:t>
            </a:r>
          </a:p>
          <a:p>
            <a:r>
              <a:rPr lang="en-US" sz="1200" dirty="0">
                <a:latin typeface="Times New Roman" panose="02020603050405020304" pitchFamily="18" charset="0"/>
                <a:cs typeface="Times New Roman" panose="02020603050405020304" pitchFamily="18" charset="0"/>
              </a:rPr>
              <a:t>&gt;&gt;&gt;&gt;&gt;&gt;&gt;&gt;&gt;&gt;&gt;&gt;</a:t>
            </a:r>
          </a:p>
          <a:p>
            <a:r>
              <a:rPr lang="en-US" sz="1200" dirty="0">
                <a:latin typeface="Times New Roman" panose="02020603050405020304" pitchFamily="18" charset="0"/>
                <a:cs typeface="Times New Roman" panose="02020603050405020304" pitchFamily="18" charset="0"/>
              </a:rPr>
              <a:t>    5. It Is The Inspired Word of God!</a:t>
            </a:r>
          </a:p>
          <a:p>
            <a:r>
              <a:rPr lang="en-US" sz="1200" dirty="0">
                <a:latin typeface="Times New Roman" panose="02020603050405020304" pitchFamily="18" charset="0"/>
                <a:cs typeface="Times New Roman" panose="02020603050405020304" pitchFamily="18" charset="0"/>
              </a:rPr>
              <a:t>&gt;&gt;&gt;&gt;&gt;&gt;&gt;&gt;&gt;&gt;&gt;&gt;</a:t>
            </a:r>
          </a:p>
          <a:p>
            <a:r>
              <a:rPr lang="en-US" sz="1200" dirty="0">
                <a:latin typeface="Times New Roman" panose="02020603050405020304" pitchFamily="18" charset="0"/>
                <a:cs typeface="Times New Roman" panose="02020603050405020304" pitchFamily="18" charset="0"/>
              </a:rPr>
              <a:t>    6. All It Requires Is Your Knowledge and Obedience To His Word!</a:t>
            </a:r>
          </a:p>
          <a:p>
            <a:r>
              <a:rPr lang="en-US" sz="1200" dirty="0">
                <a:latin typeface="Times New Roman" panose="02020603050405020304" pitchFamily="18" charset="0"/>
                <a:cs typeface="Times New Roman" panose="02020603050405020304" pitchFamily="18" charset="0"/>
              </a:rPr>
              <a:t>&gt;&gt;&gt;&gt;&gt;&gt;&gt;&gt;&gt;&gt;&gt;&gt;</a:t>
            </a:r>
          </a:p>
          <a:p>
            <a:r>
              <a:rPr lang="en-US" sz="1200" dirty="0">
                <a:latin typeface="Times New Roman" panose="02020603050405020304" pitchFamily="18" charset="0"/>
                <a:cs typeface="Times New Roman" panose="02020603050405020304" pitchFamily="18" charset="0"/>
              </a:rPr>
              <a:t>    7. Now is the Time!</a:t>
            </a:r>
          </a:p>
          <a:p>
            <a:endParaRPr lang="en-US" dirty="0"/>
          </a:p>
        </p:txBody>
      </p:sp>
      <p:sp>
        <p:nvSpPr>
          <p:cNvPr id="4" name="Slide Number Placeholder 3"/>
          <p:cNvSpPr>
            <a:spLocks noGrp="1"/>
          </p:cNvSpPr>
          <p:nvPr>
            <p:ph type="sldNum" sz="quarter" idx="5"/>
          </p:nvPr>
        </p:nvSpPr>
        <p:spPr/>
        <p:txBody>
          <a:bodyPr/>
          <a:lstStyle/>
          <a:p>
            <a:fld id="{53627952-F87E-4B1E-A660-017C5370EC0C}" type="slidenum">
              <a:rPr lang="en-US" altLang="en-US" smtClean="0"/>
              <a:pPr/>
              <a:t>53</a:t>
            </a:fld>
            <a:endParaRPr lang="en-US" altLang="en-US"/>
          </a:p>
        </p:txBody>
      </p:sp>
    </p:spTree>
    <p:extLst>
      <p:ext uri="{BB962C8B-B14F-4D97-AF65-F5344CB8AC3E}">
        <p14:creationId xmlns:p14="http://schemas.microsoft.com/office/powerpoint/2010/main" val="36671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0381101C-217E-4DBD-81B9-905763ABE3A6}" type="slidenum">
              <a:rPr lang="en-US" altLang="en-US">
                <a:solidFill>
                  <a:srgbClr val="1F497D"/>
                </a:solidFill>
                <a:latin typeface="Times New Roman" panose="02020603050405020304" pitchFamily="18" charset="0"/>
              </a:rPr>
              <a:pPr/>
              <a:t>7</a:t>
            </a:fld>
            <a:endParaRPr lang="en-US" altLang="en-US">
              <a:solidFill>
                <a:srgbClr val="1F497D"/>
              </a:solidFill>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     </a:t>
            </a:r>
            <a:r>
              <a:rPr kumimoji="1" lang="en-US" sz="1200" b="0" dirty="0">
                <a:solidFill>
                  <a:srgbClr val="66FFFF"/>
                </a:solidFill>
                <a:latin typeface="Arial" charset="0"/>
              </a:rPr>
              <a:t>1. The stars are innumerable according to God!</a:t>
            </a:r>
            <a:r>
              <a:rPr lang="en-US" altLang="en-US" dirty="0">
                <a:latin typeface="Times New Roman" panose="02020603050405020304" pitchFamily="18" charset="0"/>
                <a:ea typeface="ＭＳ Ｐゴシック" panose="020B0600070205080204" pitchFamily="34" charset="-128"/>
              </a:rPr>
              <a:t>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&gt;&gt;&gt;&gt;&gt;&gt;&gt;&gt;&gt;&gt;&gt;&gt;&gt;&gt;&gt;</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    2. </a:t>
            </a:r>
            <a:r>
              <a:rPr kumimoji="1" lang="en-US" sz="1800" b="0" dirty="0">
                <a:solidFill>
                  <a:srgbClr val="FFFF00"/>
                </a:solidFill>
                <a:latin typeface="Arial" charset="0"/>
              </a:rPr>
              <a:t>Bible was Right, </a:t>
            </a:r>
            <a:r>
              <a:rPr kumimoji="1" lang="en-US" sz="1200" b="0" dirty="0">
                <a:solidFill>
                  <a:srgbClr val="66FFFF"/>
                </a:solidFill>
                <a:latin typeface="Arial" charset="0"/>
              </a:rPr>
              <a:t>Man’s Science was still Wrong!</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1" lang="en-US" sz="1200" b="0" dirty="0">
              <a:solidFill>
                <a:srgbClr val="66FFFF"/>
              </a:solidFill>
              <a:latin typeface="Arial" charset="0"/>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15637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90F618B7-8173-42C9-80B8-FA457CF3474F}" type="slidenum">
              <a:rPr lang="en-US" altLang="en-US">
                <a:solidFill>
                  <a:srgbClr val="1F497D"/>
                </a:solidFill>
                <a:latin typeface="Times New Roman" panose="02020603050405020304" pitchFamily="18" charset="0"/>
              </a:rPr>
              <a:pPr/>
              <a:t>8</a:t>
            </a:fld>
            <a:endParaRPr lang="en-US" altLang="en-US">
              <a:solidFill>
                <a:srgbClr val="1F497D"/>
              </a:solidFill>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bwMode="auto">
          <a:xfrm>
            <a:off x="354013" y="66992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4" name="Rectangle 3"/>
          <p:cNvSpPr>
            <a:spLocks noGrp="1" noChangeArrowheads="1"/>
          </p:cNvSpPr>
          <p:nvPr>
            <p:ph type="body" idx="1"/>
          </p:nvPr>
        </p:nvSpPr>
        <p:spPr bwMode="auto">
          <a:xfrm>
            <a:off x="904875" y="4354513"/>
            <a:ext cx="50276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FFFF00"/>
                </a:solidFill>
                <a:latin typeface="Arial" panose="020B0604020202020204" pitchFamily="34" charset="0"/>
                <a:ea typeface="ＭＳ Ｐゴシック" panose="020B0600070205080204" pitchFamily="34" charset="-128"/>
              </a:rPr>
              <a:t>    1. It has been estimated that there are enough stars for every person on earth to own 2,000,000,000,000 (</a:t>
            </a:r>
            <a:r>
              <a:rPr lang="en-US" altLang="en-US" b="1" dirty="0">
                <a:solidFill>
                  <a:srgbClr val="FFFF00"/>
                </a:solidFill>
                <a:latin typeface="Arial" panose="020B0604020202020204" pitchFamily="34" charset="0"/>
                <a:ea typeface="ＭＳ Ｐゴシック" panose="020B0600070205080204" pitchFamily="34" charset="-128"/>
              </a:rPr>
              <a:t>2 trillion</a:t>
            </a:r>
            <a:r>
              <a:rPr lang="en-US" altLang="en-US" dirty="0">
                <a:solidFill>
                  <a:srgbClr val="FFFF00"/>
                </a:solidFill>
                <a:latin typeface="Arial" panose="020B0604020202020204" pitchFamily="34" charset="0"/>
                <a:ea typeface="ＭＳ Ｐゴシック" panose="020B0600070205080204" pitchFamily="34" charset="-128"/>
              </a:rPr>
              <a:t>) of them personally.</a:t>
            </a:r>
          </a:p>
          <a:p>
            <a:r>
              <a:rPr lang="en-US" altLang="en-US" dirty="0">
                <a:solidFill>
                  <a:srgbClr val="FFFF00"/>
                </a:solidFill>
                <a:latin typeface="Arial" panose="020B0604020202020204" pitchFamily="34" charset="0"/>
                <a:ea typeface="ＭＳ Ｐゴシック" panose="020B0600070205080204" pitchFamily="34" charset="-128"/>
              </a:rPr>
              <a:t>        a. I wonder how the Jehovah Witness saints are going to determine which of the 2 trillion stars they and their families will rule over. 	</a:t>
            </a:r>
          </a:p>
          <a:p>
            <a:r>
              <a:rPr lang="en-US" altLang="en-US" dirty="0">
                <a:solidFill>
                  <a:srgbClr val="FFFF00"/>
                </a:solidFill>
                <a:latin typeface="Arial" panose="020B0604020202020204" pitchFamily="34" charset="0"/>
                <a:ea typeface="ＭＳ Ｐゴシック" panose="020B0600070205080204" pitchFamily="34" charset="-128"/>
              </a:rPr>
              <a:t>&gt;&gt;&gt;&gt;&gt;&gt;&gt;&gt;&gt;&gt;&gt;&gt;&gt;&gt;&gt;&gt;&gt;&gt;&gt;.</a:t>
            </a:r>
          </a:p>
          <a:p>
            <a:r>
              <a:rPr lang="en-US" altLang="en-US" sz="800" i="1" dirty="0">
                <a:solidFill>
                  <a:srgbClr val="FFFF00"/>
                </a:solidFill>
                <a:latin typeface="Arial" panose="020B0604020202020204" pitchFamily="34" charset="0"/>
                <a:ea typeface="ＭＳ Ｐゴシック" panose="020B0600070205080204" pitchFamily="34" charset="-128"/>
              </a:rPr>
              <a:t>    2. Astronomy and the Bible, </a:t>
            </a:r>
            <a:r>
              <a:rPr lang="en-US" altLang="en-US" sz="800" dirty="0">
                <a:solidFill>
                  <a:srgbClr val="FFFF00"/>
                </a:solidFill>
                <a:latin typeface="Arial" panose="020B0604020202020204" pitchFamily="34" charset="0"/>
                <a:ea typeface="ＭＳ Ｐゴシック" panose="020B0600070205080204" pitchFamily="34" charset="-128"/>
              </a:rPr>
              <a:t>Donald DeYoung p. 57</a:t>
            </a:r>
            <a:endParaRPr lang="en-US" altLang="en-US" dirty="0">
              <a:solidFill>
                <a:srgbClr val="FFFF00"/>
              </a:solidFill>
              <a:latin typeface="Arial" panose="020B0604020202020204" pitchFamily="34"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1804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 In considering the Bible &amp; Astronomy, consider God’s question to Job about the light He sends us daily.</a:t>
            </a:r>
            <a:endParaRPr lang="en-US" altLang="en-US" b="0" dirty="0">
              <a:ea typeface="ＭＳ Ｐゴシック" panose="020B0600070205080204" pitchFamily="34" charset="-128"/>
            </a:endParaRPr>
          </a:p>
          <a:p>
            <a:r>
              <a:rPr lang="en-US" altLang="en-US" i="1" dirty="0">
                <a:ea typeface="ＭＳ Ｐゴシック" panose="020B0600070205080204" pitchFamily="34" charset="-128"/>
              </a:rPr>
              <a:t>&gt;&gt;&gt;&gt;&gt;&gt;&gt;&gt;&gt;&gt;&gt;&gt;&gt;&gt;&gt;&gt;&gt;&gt;&gt;&gt;&gt;&gt;&gt;&gt;&gt;&gt;&gt;&gt;&gt;</a:t>
            </a:r>
          </a:p>
          <a:p>
            <a:r>
              <a:rPr lang="en-US" altLang="en-US" i="1" dirty="0">
                <a:ea typeface="ＭＳ Ｐゴシック" panose="020B0600070205080204" pitchFamily="34" charset="-128"/>
              </a:rPr>
              <a:t>By what way is light diffused, Or the east wind scattered over the earth? </a:t>
            </a:r>
            <a:r>
              <a:rPr lang="en-US" altLang="en-US" b="1" dirty="0">
                <a:ea typeface="ＭＳ Ｐゴシック" panose="020B0600070205080204" pitchFamily="34" charset="-128"/>
              </a:rPr>
              <a:t>(Job 38:24)</a:t>
            </a:r>
          </a:p>
          <a:p>
            <a:r>
              <a:rPr lang="en-US" altLang="en-US" dirty="0">
                <a:ea typeface="ＭＳ Ｐゴシック" panose="020B0600070205080204" pitchFamily="34" charset="-128"/>
              </a:rPr>
              <a:t>&gt;&gt;&gt;&gt;&gt;&gt;&gt;&gt;&gt;&gt;&gt;&gt;&gt;&gt;&gt;&gt;&gt;&gt;&gt;&gt;&gt;&gt;&gt;&gt;&gt;&gt;&gt;&gt;&gt;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rgbClr val="FFFF00"/>
                </a:solidFill>
                <a:effectLst>
                  <a:outerShdw blurRad="38100" dist="38100" dir="2700000" algn="tl">
                    <a:srgbClr val="000000"/>
                  </a:outerShdw>
                </a:effectLst>
                <a:latin typeface="Times New Roman" panose="02020603050405020304" pitchFamily="18" charset="0"/>
                <a:ea typeface="ＭＳ Ｐゴシック" charset="-128"/>
                <a:cs typeface="Times New Roman" panose="02020603050405020304" pitchFamily="18" charset="0"/>
              </a:rPr>
              <a:t>    2. The only logical conclusion is that God knew the answers to these questions and Job did not.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rgbClr val="FFFF00"/>
                </a:solidFill>
                <a:effectLst>
                  <a:outerShdw blurRad="38100" dist="38100" dir="2700000" algn="tl">
                    <a:srgbClr val="000000"/>
                  </a:outerShdw>
                </a:effectLst>
                <a:latin typeface="Times New Roman" panose="02020603050405020304" pitchFamily="18" charset="0"/>
                <a:ea typeface="ＭＳ Ｐゴシック" charset="-128"/>
                <a:cs typeface="Times New Roman" panose="02020603050405020304" pitchFamily="18" charset="0"/>
              </a:rPr>
              <a:t>    3. Now that we know these things, it is proof that these verses were given by inspiration of God!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kern="1200" dirty="0">
              <a:solidFill>
                <a:srgbClr val="FFFF00"/>
              </a:solidFill>
              <a:effectLst>
                <a:outerShdw blurRad="38100" dist="38100" dir="2700000" algn="tl">
                  <a:srgbClr val="000000"/>
                </a:outerShdw>
              </a:effectLst>
              <a:latin typeface="Times New Roman" panose="02020603050405020304" pitchFamily="18" charset="0"/>
              <a:ea typeface="ＭＳ Ｐゴシック" charset="-128"/>
              <a:cs typeface="Times New Roman" panose="02020603050405020304" pitchFamily="18" charset="0"/>
            </a:endParaRPr>
          </a:p>
          <a:p>
            <a:endParaRPr lang="en-US" altLang="en-US" dirty="0">
              <a:ea typeface="ＭＳ Ｐゴシック" panose="020B0600070205080204" pitchFamily="34" charset="-128"/>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32B1D0EF-4990-49E9-A568-4880C4880FCF}" type="slidenum">
              <a:rPr lang="en-US" altLang="en-US"/>
              <a:pPr/>
              <a:t>9</a:t>
            </a:fld>
            <a:endParaRPr lang="en-US" altLang="en-US"/>
          </a:p>
        </p:txBody>
      </p:sp>
    </p:spTree>
    <p:extLst>
      <p:ext uri="{BB962C8B-B14F-4D97-AF65-F5344CB8AC3E}">
        <p14:creationId xmlns:p14="http://schemas.microsoft.com/office/powerpoint/2010/main" val="356164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1. Moving along using the Bible &amp; Oceanography as proof of God’s inspiration He ask a question.</a:t>
            </a:r>
            <a:r>
              <a:rPr lang="en-US" sz="1200" b="0" dirty="0">
                <a:latin typeface="Times New Roman" panose="02020603050405020304" pitchFamily="18" charset="0"/>
                <a:cs typeface="Times New Roman" panose="02020603050405020304" pitchFamily="18" charset="0"/>
              </a:rPr>
              <a:t/>
            </a:r>
            <a:br>
              <a:rPr lang="en-US" sz="1200" b="0" dirty="0">
                <a:latin typeface="Times New Roman" panose="02020603050405020304" pitchFamily="18" charset="0"/>
                <a:cs typeface="Times New Roman" panose="02020603050405020304" pitchFamily="18" charset="0"/>
              </a:rPr>
            </a:br>
            <a:r>
              <a:rPr lang="en-US" altLang="en-US" i="1" dirty="0">
                <a:ea typeface="ＭＳ Ｐゴシック" panose="020B0600070205080204" pitchFamily="34" charset="-128"/>
              </a:rPr>
              <a:t>All the rivers run into the sea, Yet the sea </a:t>
            </a:r>
            <a:r>
              <a:rPr lang="en-US" altLang="en-US" b="1" i="1" dirty="0">
                <a:ea typeface="ＭＳ Ｐゴシック" panose="020B0600070205080204" pitchFamily="34" charset="-128"/>
              </a:rPr>
              <a:t>is not full</a:t>
            </a:r>
            <a:r>
              <a:rPr lang="en-US" altLang="en-US" i="1" dirty="0">
                <a:ea typeface="ＭＳ Ｐゴシック" panose="020B0600070205080204" pitchFamily="34" charset="-128"/>
              </a:rPr>
              <a:t>; To the place from which the rivers come, There they return again. </a:t>
            </a:r>
            <a:r>
              <a:rPr lang="en-US" altLang="en-US" b="1" dirty="0">
                <a:ea typeface="ＭＳ Ｐゴシック" panose="020B0600070205080204" pitchFamily="34" charset="-128"/>
              </a:rPr>
              <a:t>(Ecclesiastes 1:7)</a:t>
            </a:r>
          </a:p>
          <a:p>
            <a:r>
              <a:rPr lang="en-US" altLang="en-US" dirty="0">
                <a:ea typeface="ＭＳ Ｐゴシック" panose="020B0600070205080204" pitchFamily="34" charset="-128"/>
              </a:rPr>
              <a:t>&gt;&gt;&gt;&gt;&gt;&gt;&gt;&gt;&gt;&gt;&gt;&gt;&gt;&gt;&gt;&gt;&gt;&gt;&gt;&gt;</a:t>
            </a:r>
          </a:p>
          <a:p>
            <a:r>
              <a:rPr lang="en-US" altLang="en-US" dirty="0">
                <a:ea typeface="ＭＳ Ｐゴシック" panose="020B0600070205080204" pitchFamily="34" charset="-128"/>
              </a:rPr>
              <a:t>    2. The water goes to the sea, but how does it return?</a:t>
            </a:r>
          </a:p>
          <a:p>
            <a:r>
              <a:rPr lang="en-US" altLang="en-US" b="1" i="1" dirty="0">
                <a:ea typeface="ＭＳ Ｐゴシック" panose="020B0600070205080204" pitchFamily="34" charset="-128"/>
              </a:rPr>
              <a:t>If the </a:t>
            </a:r>
            <a:r>
              <a:rPr lang="en-US" altLang="en-US" i="1" dirty="0">
                <a:ea typeface="ＭＳ Ｐゴシック" panose="020B0600070205080204" pitchFamily="34" charset="-128"/>
              </a:rPr>
              <a:t>clouds are full of rain, </a:t>
            </a:r>
            <a:r>
              <a:rPr lang="en-US" altLang="en-US" b="1" i="1" dirty="0">
                <a:ea typeface="ＭＳ Ｐゴシック" panose="020B0600070205080204" pitchFamily="34" charset="-128"/>
              </a:rPr>
              <a:t>They empty themselves upon the earth</a:t>
            </a:r>
            <a:r>
              <a:rPr lang="en-US" altLang="en-US" i="1" dirty="0">
                <a:ea typeface="ＭＳ Ｐゴシック" panose="020B0600070205080204" pitchFamily="34" charset="-128"/>
              </a:rPr>
              <a:t>; And if a tree falls to the south or the north, In the place where the tree falls, there it shall lie. </a:t>
            </a:r>
            <a:r>
              <a:rPr lang="en-US" altLang="en-US" b="1" dirty="0">
                <a:ea typeface="ＭＳ Ｐゴシック" panose="020B0600070205080204" pitchFamily="34" charset="-128"/>
              </a:rPr>
              <a:t>(Ecclesiastes 11:3)</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a:t>
            </a:r>
          </a:p>
          <a:p>
            <a:r>
              <a:rPr lang="en-US" altLang="en-US" dirty="0">
                <a:ea typeface="ＭＳ Ｐゴシック" panose="020B0600070205080204" pitchFamily="34" charset="-128"/>
              </a:rPr>
              <a:t>    3. If we study the word of God, we can recognize the answers to God’s questions to us. </a:t>
            </a:r>
          </a:p>
          <a:p>
            <a:r>
              <a:rPr lang="en-US" altLang="en-US" i="1" dirty="0">
                <a:ea typeface="ＭＳ Ｐゴシック" panose="020B0600070205080204" pitchFamily="34" charset="-128"/>
              </a:rPr>
              <a:t>He who builds His layers in the sky, And has founded His strata in the earth; Who calls for the waters of the sea, And pours them out on the face of the earth-- The LORD is His name. </a:t>
            </a:r>
            <a:r>
              <a:rPr lang="en-US" altLang="en-US" b="1" dirty="0">
                <a:ea typeface="ＭＳ Ｐゴシック" panose="020B0600070205080204" pitchFamily="34" charset="-128"/>
              </a:rPr>
              <a:t>(Amos 9:6)</a:t>
            </a:r>
          </a:p>
          <a:p>
            <a:endParaRPr lang="en-US" altLang="en-US" dirty="0">
              <a:ea typeface="ＭＳ Ｐゴシック" panose="020B0600070205080204" pitchFamily="34" charset="-128"/>
            </a:endParaRPr>
          </a:p>
          <a:p>
            <a:endParaRPr lang="en-US" altLang="en-US" b="1"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fld id="{8565EA48-1EFF-4267-8B95-8ABA600A8E7E}" type="slidenum">
              <a:rPr lang="en-US" altLang="en-US"/>
              <a:pPr/>
              <a:t>10</a:t>
            </a:fld>
            <a:endParaRPr lang="en-US" altLang="en-US"/>
          </a:p>
        </p:txBody>
      </p:sp>
    </p:spTree>
    <p:extLst>
      <p:ext uri="{BB962C8B-B14F-4D97-AF65-F5344CB8AC3E}">
        <p14:creationId xmlns:p14="http://schemas.microsoft.com/office/powerpoint/2010/main" val="26256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268275-2533-4C0D-89FB-C8968E1FF552}" type="slidenum">
              <a:rPr lang="en-US" altLang="en-US"/>
              <a:pPr/>
              <a:t>‹#›</a:t>
            </a:fld>
            <a:endParaRPr lang="en-US" altLang="en-US"/>
          </a:p>
        </p:txBody>
      </p:sp>
    </p:spTree>
    <p:extLst>
      <p:ext uri="{BB962C8B-B14F-4D97-AF65-F5344CB8AC3E}">
        <p14:creationId xmlns:p14="http://schemas.microsoft.com/office/powerpoint/2010/main" val="283884953"/>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6FD016-B8F6-4C26-A449-13A18076833D}" type="slidenum">
              <a:rPr lang="en-US" altLang="en-US"/>
              <a:pPr/>
              <a:t>‹#›</a:t>
            </a:fld>
            <a:endParaRPr lang="en-US" altLang="en-US"/>
          </a:p>
        </p:txBody>
      </p:sp>
    </p:spTree>
    <p:extLst>
      <p:ext uri="{BB962C8B-B14F-4D97-AF65-F5344CB8AC3E}">
        <p14:creationId xmlns:p14="http://schemas.microsoft.com/office/powerpoint/2010/main" val="5329875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7029D0-63A2-4E4D-B960-C6504C8CDC29}" type="slidenum">
              <a:rPr lang="en-US" altLang="en-US"/>
              <a:pPr/>
              <a:t>‹#›</a:t>
            </a:fld>
            <a:endParaRPr lang="en-US" altLang="en-US"/>
          </a:p>
        </p:txBody>
      </p:sp>
    </p:spTree>
    <p:extLst>
      <p:ext uri="{BB962C8B-B14F-4D97-AF65-F5344CB8AC3E}">
        <p14:creationId xmlns:p14="http://schemas.microsoft.com/office/powerpoint/2010/main" val="248465838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fld id="{BFFDB916-FB6B-4EBD-A349-2F7D3C5135C7}" type="slidenum">
              <a:rPr lang="en-US" altLang="en-US"/>
              <a:pPr/>
              <a:t>‹#›</a:t>
            </a:fld>
            <a:endParaRPr lang="en-US" altLang="en-US"/>
          </a:p>
        </p:txBody>
      </p:sp>
    </p:spTree>
    <p:extLst>
      <p:ext uri="{BB962C8B-B14F-4D97-AF65-F5344CB8AC3E}">
        <p14:creationId xmlns:p14="http://schemas.microsoft.com/office/powerpoint/2010/main" val="2919088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0" fontAlgn="base" hangingPunct="0">
              <a:spcBef>
                <a:spcPct val="0"/>
              </a:spcBef>
              <a:spcAft>
                <a:spcPct val="0"/>
              </a:spcAft>
              <a:defRPr>
                <a:latin typeface="Verdana"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F61973B2-E623-4FCA-A5B6-BC515ED8B304}" type="slidenum">
              <a:rPr lang="en-US" altLang="en-US"/>
              <a:pPr/>
              <a:t>‹#›</a:t>
            </a:fld>
            <a:endParaRPr lang="en-US" altLang="en-US"/>
          </a:p>
        </p:txBody>
      </p:sp>
    </p:spTree>
    <p:extLst>
      <p:ext uri="{BB962C8B-B14F-4D97-AF65-F5344CB8AC3E}">
        <p14:creationId xmlns:p14="http://schemas.microsoft.com/office/powerpoint/2010/main" val="2009525284"/>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ctr" eaLnBrk="0" fontAlgn="base" hangingPunct="0">
              <a:spcBef>
                <a:spcPct val="0"/>
              </a:spcBef>
              <a:spcAft>
                <a:spcPct val="0"/>
              </a:spcAft>
              <a:defRPr>
                <a:latin typeface="Verdana"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Verdana"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Verdana" panose="020B0604030504040204" pitchFamily="34" charset="0"/>
              </a:defRPr>
            </a:lvl1pPr>
          </a:lstStyle>
          <a:p>
            <a:fld id="{02F8473D-AD72-40F4-8EDA-48FB3B8652EF}" type="slidenum">
              <a:rPr lang="en-US" altLang="en-US"/>
              <a:pPr/>
              <a:t>‹#›</a:t>
            </a:fld>
            <a:endParaRPr lang="en-US" altLang="en-US"/>
          </a:p>
        </p:txBody>
      </p:sp>
    </p:spTree>
    <p:extLst>
      <p:ext uri="{BB962C8B-B14F-4D97-AF65-F5344CB8AC3E}">
        <p14:creationId xmlns:p14="http://schemas.microsoft.com/office/powerpoint/2010/main" val="4288094081"/>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p>
        </p:txBody>
      </p:sp>
      <p:sp>
        <p:nvSpPr>
          <p:cNvPr id="3" name="SmartArt Placeholder 2"/>
          <p:cNvSpPr>
            <a:spLocks noGrp="1"/>
          </p:cNvSpPr>
          <p:nvPr>
            <p:ph type="dgm" idx="1"/>
          </p:nvPr>
        </p:nvSpPr>
        <p:spPr>
          <a:xfrm>
            <a:off x="1117600" y="17526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lgn="ctr" eaLnBrk="0" fontAlgn="base" hangingPunct="0">
              <a:spcBef>
                <a:spcPct val="0"/>
              </a:spcBef>
              <a:spcAft>
                <a:spcPct val="0"/>
              </a:spcAft>
              <a:defRPr>
                <a:latin typeface="Verdana"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Verdana"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Verdana" panose="020B0604030504040204" pitchFamily="34" charset="0"/>
              </a:defRPr>
            </a:lvl1pPr>
          </a:lstStyle>
          <a:p>
            <a:fld id="{3B083983-0C4C-4B25-B05B-E3951ED340E2}" type="slidenum">
              <a:rPr lang="en-US" altLang="en-US"/>
              <a:pPr/>
              <a:t>‹#›</a:t>
            </a:fld>
            <a:endParaRPr lang="en-US" altLang="en-US"/>
          </a:p>
        </p:txBody>
      </p:sp>
    </p:spTree>
    <p:extLst>
      <p:ext uri="{BB962C8B-B14F-4D97-AF65-F5344CB8AC3E}">
        <p14:creationId xmlns:p14="http://schemas.microsoft.com/office/powerpoint/2010/main" val="2563986543"/>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0" fontAlgn="base" hangingPunct="0">
              <a:spcBef>
                <a:spcPct val="0"/>
              </a:spcBef>
              <a:spcAft>
                <a:spcPct val="0"/>
              </a:spcAft>
              <a:defRPr>
                <a:latin typeface="Verdana"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26FFC306-4D44-4FE8-92AD-402881A5179A}" type="slidenum">
              <a:rPr lang="en-US" altLang="en-US"/>
              <a:pPr/>
              <a:t>‹#›</a:t>
            </a:fld>
            <a:endParaRPr lang="en-US" altLang="en-US"/>
          </a:p>
        </p:txBody>
      </p:sp>
    </p:spTree>
    <p:extLst>
      <p:ext uri="{BB962C8B-B14F-4D97-AF65-F5344CB8AC3E}">
        <p14:creationId xmlns:p14="http://schemas.microsoft.com/office/powerpoint/2010/main" val="3244072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Verdana" charset="0"/>
              </a:defRPr>
            </a:lvl1pPr>
          </a:lstStyle>
          <a:p>
            <a:pPr>
              <a:defRPr/>
            </a:pPr>
            <a:fld id="{B0F6F205-CA08-4684-B908-080B3C9B0263}" type="datetime1">
              <a:rPr lang="en-US"/>
              <a:pPr>
                <a:defRPr/>
              </a:pPr>
              <a:t>9/6/2019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Verdana" panose="020B0604030504040204" pitchFamily="34" charset="0"/>
              </a:defRPr>
            </a:lvl1pPr>
          </a:lstStyle>
          <a:p>
            <a:fld id="{9F0AB62C-A5D0-4A22-BADC-ADAA277FCCDA}" type="slidenum">
              <a:rPr lang="en-US" altLang="en-US"/>
              <a:pPr/>
              <a:t>‹#›</a:t>
            </a:fld>
            <a:endParaRPr lang="en-US" altLang="en-US"/>
          </a:p>
        </p:txBody>
      </p:sp>
    </p:spTree>
    <p:extLst>
      <p:ext uri="{BB962C8B-B14F-4D97-AF65-F5344CB8AC3E}">
        <p14:creationId xmlns:p14="http://schemas.microsoft.com/office/powerpoint/2010/main" val="344026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charset="0"/>
                <a:ea typeface="+mn-ea"/>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Verdana" panose="020B0604030504040204" pitchFamily="34" charset="0"/>
              </a:defRPr>
            </a:lvl1pPr>
          </a:lstStyle>
          <a:p>
            <a:fld id="{F6B1FFA7-8A20-461F-ACD4-E7A86E134812}" type="slidenum">
              <a:rPr lang="en-US" altLang="en-US"/>
              <a:pPr/>
              <a:t>‹#›</a:t>
            </a:fld>
            <a:endParaRPr lang="en-US" altLang="en-US"/>
          </a:p>
        </p:txBody>
      </p:sp>
    </p:spTree>
    <p:extLst>
      <p:ext uri="{BB962C8B-B14F-4D97-AF65-F5344CB8AC3E}">
        <p14:creationId xmlns:p14="http://schemas.microsoft.com/office/powerpoint/2010/main" val="3215798377"/>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fontAlgn="base">
              <a:spcBef>
                <a:spcPct val="0"/>
              </a:spcBef>
              <a:spcAft>
                <a:spcPct val="0"/>
              </a:spcAft>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E0B0411D-ECEF-4F0F-BF4A-8C6469A83C9C}" type="slidenum">
              <a:rPr lang="en-US" altLang="en-US"/>
              <a:pPr/>
              <a:t>‹#›</a:t>
            </a:fld>
            <a:endParaRPr lang="en-US" altLang="en-US"/>
          </a:p>
        </p:txBody>
      </p:sp>
    </p:spTree>
    <p:extLst>
      <p:ext uri="{BB962C8B-B14F-4D97-AF65-F5344CB8AC3E}">
        <p14:creationId xmlns:p14="http://schemas.microsoft.com/office/powerpoint/2010/main" val="354425445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E6A3F33-9036-4A68-9D3F-888D6BEEE2E7}" type="slidenum">
              <a:rPr lang="en-US" altLang="en-US"/>
              <a:pPr/>
              <a:t>‹#›</a:t>
            </a:fld>
            <a:endParaRPr lang="en-US" altLang="en-US"/>
          </a:p>
        </p:txBody>
      </p:sp>
    </p:spTree>
    <p:extLst>
      <p:ext uri="{BB962C8B-B14F-4D97-AF65-F5344CB8AC3E}">
        <p14:creationId xmlns:p14="http://schemas.microsoft.com/office/powerpoint/2010/main" val="146049273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76B1EF-1C5D-4836-AD30-5CF4B27FF4E7}" type="slidenum">
              <a:rPr lang="en-US" altLang="en-US"/>
              <a:pPr/>
              <a:t>‹#›</a:t>
            </a:fld>
            <a:endParaRPr lang="en-US" altLang="en-US"/>
          </a:p>
        </p:txBody>
      </p:sp>
    </p:spTree>
    <p:extLst>
      <p:ext uri="{BB962C8B-B14F-4D97-AF65-F5344CB8AC3E}">
        <p14:creationId xmlns:p14="http://schemas.microsoft.com/office/powerpoint/2010/main" val="32610269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D0235-23DF-4B27-A51A-A407F9183BCE}" type="slidenum">
              <a:rPr lang="en-US" altLang="en-US"/>
              <a:pPr/>
              <a:t>‹#›</a:t>
            </a:fld>
            <a:endParaRPr lang="en-US" altLang="en-US"/>
          </a:p>
        </p:txBody>
      </p:sp>
    </p:spTree>
    <p:extLst>
      <p:ext uri="{BB962C8B-B14F-4D97-AF65-F5344CB8AC3E}">
        <p14:creationId xmlns:p14="http://schemas.microsoft.com/office/powerpoint/2010/main" val="330419546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932BF28-47B6-484D-8896-94983EBBAB3B}" type="slidenum">
              <a:rPr lang="en-US" altLang="en-US"/>
              <a:pPr/>
              <a:t>‹#›</a:t>
            </a:fld>
            <a:endParaRPr lang="en-US" altLang="en-US"/>
          </a:p>
        </p:txBody>
      </p:sp>
    </p:spTree>
    <p:extLst>
      <p:ext uri="{BB962C8B-B14F-4D97-AF65-F5344CB8AC3E}">
        <p14:creationId xmlns:p14="http://schemas.microsoft.com/office/powerpoint/2010/main" val="349925281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A262BD-2B0A-4EFE-A2B7-24EB0225552E}" type="slidenum">
              <a:rPr lang="en-US" altLang="en-US"/>
              <a:pPr/>
              <a:t>‹#›</a:t>
            </a:fld>
            <a:endParaRPr lang="en-US" altLang="en-US"/>
          </a:p>
        </p:txBody>
      </p:sp>
    </p:spTree>
    <p:extLst>
      <p:ext uri="{BB962C8B-B14F-4D97-AF65-F5344CB8AC3E}">
        <p14:creationId xmlns:p14="http://schemas.microsoft.com/office/powerpoint/2010/main" val="144164095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2E9EEBA-5288-4A76-8A26-55645652888E}" type="slidenum">
              <a:rPr lang="en-US" altLang="en-US"/>
              <a:pPr/>
              <a:t>‹#›</a:t>
            </a:fld>
            <a:endParaRPr lang="en-US" altLang="en-US"/>
          </a:p>
        </p:txBody>
      </p:sp>
    </p:spTree>
    <p:extLst>
      <p:ext uri="{BB962C8B-B14F-4D97-AF65-F5344CB8AC3E}">
        <p14:creationId xmlns:p14="http://schemas.microsoft.com/office/powerpoint/2010/main" val="3359233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68303C-95DE-41FB-8C40-2A82B21BE41A}" type="slidenum">
              <a:rPr lang="en-US" altLang="en-US"/>
              <a:pPr/>
              <a:t>‹#›</a:t>
            </a:fld>
            <a:endParaRPr lang="en-US" altLang="en-US"/>
          </a:p>
        </p:txBody>
      </p:sp>
    </p:spTree>
    <p:extLst>
      <p:ext uri="{BB962C8B-B14F-4D97-AF65-F5344CB8AC3E}">
        <p14:creationId xmlns:p14="http://schemas.microsoft.com/office/powerpoint/2010/main" val="2285693779"/>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FF2791-3068-427C-86A8-D0BEB07E07CC}" type="slidenum">
              <a:rPr lang="en-US" altLang="en-US"/>
              <a:pPr/>
              <a:t>‹#›</a:t>
            </a:fld>
            <a:endParaRPr lang="en-US" altLang="en-US"/>
          </a:p>
        </p:txBody>
      </p:sp>
    </p:spTree>
    <p:extLst>
      <p:ext uri="{BB962C8B-B14F-4D97-AF65-F5344CB8AC3E}">
        <p14:creationId xmlns:p14="http://schemas.microsoft.com/office/powerpoint/2010/main" val="392682348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909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charset="0"/>
                <a:ea typeface="+mn-ea"/>
              </a:defRPr>
            </a:lvl1pPr>
          </a:lstStyle>
          <a:p>
            <a:pPr>
              <a:defRPr/>
            </a:pPr>
            <a:endParaRPr lang="en-US"/>
          </a:p>
        </p:txBody>
      </p:sp>
      <p:sp>
        <p:nvSpPr>
          <p:cNvPr id="8909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8909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FAE8B59E-071E-45D6-AE92-2FAAC57D144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9" charset="0"/>
        </a:defRPr>
      </a:lvl6pPr>
      <a:lvl7pPr marL="914400" algn="ctr" rtl="0" fontAlgn="base">
        <a:spcBef>
          <a:spcPct val="0"/>
        </a:spcBef>
        <a:spcAft>
          <a:spcPct val="0"/>
        </a:spcAft>
        <a:defRPr sz="4400">
          <a:solidFill>
            <a:schemeClr val="tx2"/>
          </a:solidFill>
          <a:latin typeface="Times New Roman" pitchFamily="-109" charset="0"/>
        </a:defRPr>
      </a:lvl7pPr>
      <a:lvl8pPr marL="1371600" algn="ctr" rtl="0" fontAlgn="base">
        <a:spcBef>
          <a:spcPct val="0"/>
        </a:spcBef>
        <a:spcAft>
          <a:spcPct val="0"/>
        </a:spcAft>
        <a:defRPr sz="4400">
          <a:solidFill>
            <a:schemeClr val="tx2"/>
          </a:solidFill>
          <a:latin typeface="Times New Roman" pitchFamily="-109" charset="0"/>
        </a:defRPr>
      </a:lvl8pPr>
      <a:lvl9pPr marL="1828800" algn="ctr" rtl="0" fontAlgn="base">
        <a:spcBef>
          <a:spcPct val="0"/>
        </a:spcBef>
        <a:spcAft>
          <a:spcPct val="0"/>
        </a:spcAft>
        <a:defRPr sz="44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rgbClr val="FFFFFF"/>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FFFFFF"/>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Times New Roman" panose="02020603050405020304" pitchFamily="18" charset="0"/>
              </a:defRPr>
            </a:lvl1pPr>
          </a:lstStyle>
          <a:p>
            <a:fld id="{117F6B2B-F867-4283-A5B9-7F18EFB284A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39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Times New Roman"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imes New Roman"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imes New Roman"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imes New Roman"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09" charset="0"/>
        </a:defRPr>
      </a:lvl6pPr>
      <a:lvl7pPr marL="914400" algn="ctr" rtl="0" fontAlgn="base">
        <a:spcBef>
          <a:spcPct val="0"/>
        </a:spcBef>
        <a:spcAft>
          <a:spcPct val="0"/>
        </a:spcAft>
        <a:defRPr sz="4400">
          <a:solidFill>
            <a:schemeClr val="tx2"/>
          </a:solidFill>
          <a:latin typeface="Times New Roman" pitchFamily="-109" charset="0"/>
        </a:defRPr>
      </a:lvl7pPr>
      <a:lvl8pPr marL="1371600" algn="ctr" rtl="0" fontAlgn="base">
        <a:spcBef>
          <a:spcPct val="0"/>
        </a:spcBef>
        <a:spcAft>
          <a:spcPct val="0"/>
        </a:spcAft>
        <a:defRPr sz="4400">
          <a:solidFill>
            <a:schemeClr val="tx2"/>
          </a:solidFill>
          <a:latin typeface="Times New Roman" pitchFamily="-109" charset="0"/>
        </a:defRPr>
      </a:lvl8pPr>
      <a:lvl9pPr marL="1828800" algn="ctr" rtl="0" fontAlgn="base">
        <a:spcBef>
          <a:spcPct val="0"/>
        </a:spcBef>
        <a:spcAft>
          <a:spcPct val="0"/>
        </a:spcAft>
        <a:defRPr sz="44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508000" y="304801"/>
            <a:ext cx="11178117" cy="6022975"/>
            <a:chOff x="240" y="192"/>
            <a:chExt cx="5281" cy="3794"/>
          </a:xfrm>
        </p:grpSpPr>
        <p:grpSp>
          <p:nvGrpSpPr>
            <p:cNvPr id="8200" name="Group 3"/>
            <p:cNvGrpSpPr>
              <a:grpSpLocks/>
            </p:cNvGrpSpPr>
            <p:nvPr/>
          </p:nvGrpSpPr>
          <p:grpSpPr bwMode="auto">
            <a:xfrm>
              <a:off x="240" y="1008"/>
              <a:ext cx="5281" cy="2978"/>
              <a:chOff x="240" y="1008"/>
              <a:chExt cx="5281" cy="2978"/>
            </a:xfrm>
          </p:grpSpPr>
          <p:sp>
            <p:nvSpPr>
              <p:cNvPr id="8209" name="Rectangle 4"/>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endParaRPr lang="en-US" altLang="en-US">
                  <a:solidFill>
                    <a:srgbClr val="000000"/>
                  </a:solidFill>
                  <a:latin typeface="Times New Roman" panose="02020603050405020304" pitchFamily="18" charset="0"/>
                </a:endParaRPr>
              </a:p>
            </p:txBody>
          </p:sp>
          <p:sp>
            <p:nvSpPr>
              <p:cNvPr id="8210" name="Freeform 5"/>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Freeform 6"/>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201" name="Group 7"/>
            <p:cNvGrpSpPr>
              <a:grpSpLocks/>
            </p:cNvGrpSpPr>
            <p:nvPr/>
          </p:nvGrpSpPr>
          <p:grpSpPr bwMode="auto">
            <a:xfrm>
              <a:off x="336" y="1103"/>
              <a:ext cx="97" cy="2785"/>
              <a:chOff x="336" y="1103"/>
              <a:chExt cx="97" cy="2785"/>
            </a:xfrm>
          </p:grpSpPr>
          <p:sp useBgFill="1">
            <p:nvSpPr>
              <p:cNvPr id="8206" name="Rectangle 8"/>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endParaRPr lang="en-US" altLang="en-US">
                  <a:solidFill>
                    <a:srgbClr val="000000"/>
                  </a:solidFill>
                  <a:latin typeface="Times New Roman" panose="02020603050405020304" pitchFamily="18" charset="0"/>
                </a:endParaRPr>
              </a:p>
            </p:txBody>
          </p:sp>
          <p:sp>
            <p:nvSpPr>
              <p:cNvPr id="8207" name="Freeform 9"/>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8" name="Freeform 10"/>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202" name="Group 11"/>
            <p:cNvGrpSpPr>
              <a:grpSpLocks/>
            </p:cNvGrpSpPr>
            <p:nvPr/>
          </p:nvGrpSpPr>
          <p:grpSpPr bwMode="auto">
            <a:xfrm>
              <a:off x="240" y="192"/>
              <a:ext cx="193" cy="721"/>
              <a:chOff x="240" y="192"/>
              <a:chExt cx="193" cy="721"/>
            </a:xfrm>
          </p:grpSpPr>
          <p:sp>
            <p:nvSpPr>
              <p:cNvPr id="8203" name="Rectangle 12"/>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endParaRPr lang="en-US" altLang="en-US">
                  <a:solidFill>
                    <a:srgbClr val="000000"/>
                  </a:solidFill>
                  <a:latin typeface="Times New Roman" panose="02020603050405020304" pitchFamily="18" charset="0"/>
                </a:endParaRPr>
              </a:p>
            </p:txBody>
          </p:sp>
          <p:sp>
            <p:nvSpPr>
              <p:cNvPr id="8204" name="Freeform 13"/>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5" name="Freeform 14"/>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195" name="Rectangle 15"/>
          <p:cNvSpPr>
            <a:spLocks noGrp="1" noChangeArrowheads="1"/>
          </p:cNvSpPr>
          <p:nvPr>
            <p:ph type="title"/>
          </p:nvPr>
        </p:nvSpPr>
        <p:spPr bwMode="auto">
          <a:xfrm>
            <a:off x="1117600" y="342900"/>
            <a:ext cx="10363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8196" name="Rectangle 16"/>
          <p:cNvSpPr>
            <a:spLocks noGrp="1" noChangeArrowheads="1"/>
          </p:cNvSpPr>
          <p:nvPr>
            <p:ph type="body" idx="1"/>
          </p:nvPr>
        </p:nvSpPr>
        <p:spPr bwMode="auto">
          <a:xfrm>
            <a:off x="1117600" y="17526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61" name="Rectangle 17"/>
          <p:cNvSpPr>
            <a:spLocks noGrp="1" noChangeArrowheads="1"/>
          </p:cNvSpPr>
          <p:nvPr>
            <p:ph type="dt" sz="half" idx="2"/>
          </p:nvPr>
        </p:nvSpPr>
        <p:spPr bwMode="auto">
          <a:xfrm>
            <a:off x="508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1" fontAlgn="auto" hangingPunct="1">
              <a:spcBef>
                <a:spcPts val="0"/>
              </a:spcBef>
              <a:spcAft>
                <a:spcPts val="0"/>
              </a:spcAft>
              <a:defRPr sz="1400">
                <a:solidFill>
                  <a:srgbClr val="000000"/>
                </a:solidFill>
                <a:latin typeface="Times New Roman"/>
                <a:ea typeface="+mn-ea"/>
              </a:defRPr>
            </a:lvl1pPr>
          </a:lstStyle>
          <a:p>
            <a:pPr>
              <a:defRPr/>
            </a:pPr>
            <a:endParaRPr lang="en-US"/>
          </a:p>
        </p:txBody>
      </p:sp>
      <p:sp>
        <p:nvSpPr>
          <p:cNvPr id="6162" name="Rectangle 18"/>
          <p:cNvSpPr>
            <a:spLocks noGrp="1" noChangeArrowheads="1"/>
          </p:cNvSpPr>
          <p:nvPr>
            <p:ph type="ftr" sz="quarter" idx="3"/>
          </p:nvPr>
        </p:nvSpPr>
        <p:spPr bwMode="auto">
          <a:xfrm>
            <a:off x="4165600" y="6323013"/>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fontAlgn="auto" hangingPunct="1">
              <a:spcBef>
                <a:spcPts val="0"/>
              </a:spcBef>
              <a:spcAft>
                <a:spcPts val="0"/>
              </a:spcAft>
              <a:defRPr sz="1400">
                <a:solidFill>
                  <a:srgbClr val="000000"/>
                </a:solidFill>
                <a:latin typeface="Times New Roman"/>
                <a:ea typeface="+mn-ea"/>
              </a:defRPr>
            </a:lvl1pPr>
          </a:lstStyle>
          <a:p>
            <a:pPr>
              <a:defRPr/>
            </a:pPr>
            <a:endParaRPr lang="en-US"/>
          </a:p>
        </p:txBody>
      </p:sp>
      <p:sp>
        <p:nvSpPr>
          <p:cNvPr id="6163" name="Rectangle 19"/>
          <p:cNvSpPr>
            <a:spLocks noGrp="1" noChangeArrowheads="1"/>
          </p:cNvSpPr>
          <p:nvPr>
            <p:ph type="sldNum" sz="quarter" idx="4"/>
          </p:nvPr>
        </p:nvSpPr>
        <p:spPr bwMode="auto">
          <a:xfrm>
            <a:off x="9144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fld id="{BA630443-50DE-4E60-BEE7-AE10F8903A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Lst>
  <p:transition spd="slow">
    <p:random/>
  </p:transition>
  <p:txStyles>
    <p:titleStyle>
      <a:lvl1pPr algn="l"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charset="2"/>
        <a:buChar char="n"/>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bg2"/>
        </a:buClr>
        <a:buSzPct val="75000"/>
        <a:buFont typeface="Monotype Sorts" charset="2"/>
        <a:buChar char="n"/>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400">
                <a:solidFill>
                  <a:srgbClr val="000000"/>
                </a:solidFill>
                <a:latin typeface="Arial"/>
                <a:ea typeface="+mn-ea"/>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a:ea typeface="+mn-ea"/>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fld id="{FAE5A368-FDE5-4DEA-BA67-D811299CEC4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9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FFFFFF"/>
                </a:solidFill>
                <a:latin typeface="Calibri" charset="0"/>
                <a:ea typeface="ＭＳ Ｐゴシック" charset="-128"/>
              </a:defRPr>
            </a:lvl1pPr>
          </a:lstStyle>
          <a:p>
            <a:pPr>
              <a:defRPr/>
            </a:pPr>
            <a:fld id="{2236FB7C-D579-4FBA-B837-6C9F2C4BE7CF}" type="datetime1">
              <a:rPr lang="en-US"/>
              <a:pPr>
                <a:defRPr/>
              </a:pPr>
              <a:t>9/6/2019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D7869465-6265-43B8-ABE7-633CEE1AF16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400"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1" y="1"/>
            <a:ext cx="486833"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solidFill>
                <a:prstClr val="white"/>
              </a:solidFill>
            </a:endParaRPr>
          </a:p>
        </p:txBody>
      </p:sp>
      <p:sp>
        <p:nvSpPr>
          <p:cNvPr id="8" name="Rectangle 7"/>
          <p:cNvSpPr/>
          <p:nvPr/>
        </p:nvSpPr>
        <p:spPr>
          <a:xfrm>
            <a:off x="340785" y="5046664"/>
            <a:ext cx="97367"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solidFill>
                <a:prstClr val="white"/>
              </a:solidFill>
            </a:endParaRPr>
          </a:p>
        </p:txBody>
      </p:sp>
      <p:sp>
        <p:nvSpPr>
          <p:cNvPr id="9" name="Rectangle 8"/>
          <p:cNvSpPr/>
          <p:nvPr/>
        </p:nvSpPr>
        <p:spPr>
          <a:xfrm>
            <a:off x="340785" y="4797425"/>
            <a:ext cx="97367"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solidFill>
                <a:prstClr val="white"/>
              </a:solidFill>
            </a:endParaRPr>
          </a:p>
        </p:txBody>
      </p:sp>
      <p:sp>
        <p:nvSpPr>
          <p:cNvPr id="10" name="Rectangle 9"/>
          <p:cNvSpPr/>
          <p:nvPr/>
        </p:nvSpPr>
        <p:spPr>
          <a:xfrm>
            <a:off x="340785" y="4637088"/>
            <a:ext cx="97367"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solidFill>
                <a:prstClr val="white"/>
              </a:solidFill>
            </a:endParaRPr>
          </a:p>
        </p:txBody>
      </p:sp>
      <p:sp>
        <p:nvSpPr>
          <p:cNvPr id="11" name="Rectangle 10"/>
          <p:cNvSpPr/>
          <p:nvPr/>
        </p:nvSpPr>
        <p:spPr>
          <a:xfrm>
            <a:off x="340785" y="4541838"/>
            <a:ext cx="97367"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dirty="0">
              <a:solidFill>
                <a:prstClr val="white"/>
              </a:solidFill>
            </a:endParaRPr>
          </a:p>
        </p:txBody>
      </p:sp>
      <p:sp>
        <p:nvSpPr>
          <p:cNvPr id="12" name="Rectangle 11"/>
          <p:cNvSpPr/>
          <p:nvPr/>
        </p:nvSpPr>
        <p:spPr>
          <a:xfrm>
            <a:off x="412751" y="681039"/>
            <a:ext cx="61383"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dirty="0">
              <a:solidFill>
                <a:prstClr val="white"/>
              </a:solidFill>
            </a:endParaRPr>
          </a:p>
        </p:txBody>
      </p:sp>
      <p:sp>
        <p:nvSpPr>
          <p:cNvPr id="15" name="Rectangle 14"/>
          <p:cNvSpPr/>
          <p:nvPr/>
        </p:nvSpPr>
        <p:spPr>
          <a:xfrm>
            <a:off x="357718" y="681039"/>
            <a:ext cx="381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dirty="0">
              <a:solidFill>
                <a:prstClr val="white"/>
              </a:solidFill>
            </a:endParaRPr>
          </a:p>
        </p:txBody>
      </p:sp>
      <p:sp>
        <p:nvSpPr>
          <p:cNvPr id="16" name="Rectangle 15"/>
          <p:cNvSpPr/>
          <p:nvPr/>
        </p:nvSpPr>
        <p:spPr>
          <a:xfrm>
            <a:off x="332318" y="681039"/>
            <a:ext cx="12700"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a:solidFill>
                <a:prstClr val="white"/>
              </a:solidFill>
            </a:endParaRPr>
          </a:p>
        </p:txBody>
      </p:sp>
      <p:sp>
        <p:nvSpPr>
          <p:cNvPr id="17" name="Rectangle 16"/>
          <p:cNvSpPr/>
          <p:nvPr/>
        </p:nvSpPr>
        <p:spPr>
          <a:xfrm>
            <a:off x="296333" y="681039"/>
            <a:ext cx="10584"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eaLnBrk="1" fontAlgn="auto" hangingPunct="1">
              <a:spcBef>
                <a:spcPts val="0"/>
              </a:spcBef>
              <a:spcAft>
                <a:spcPts val="0"/>
              </a:spcAft>
              <a:defRPr/>
            </a:pPr>
            <a:endParaRPr lang="en-US" dirty="0">
              <a:solidFill>
                <a:prstClr val="white"/>
              </a:solidFill>
            </a:endParaRPr>
          </a:p>
        </p:txBody>
      </p:sp>
      <p:sp>
        <p:nvSpPr>
          <p:cNvPr id="22" name="Title Placeholder 21"/>
          <p:cNvSpPr>
            <a:spLocks noGrp="1"/>
          </p:cNvSpPr>
          <p:nvPr>
            <p:ph type="title"/>
          </p:nvPr>
        </p:nvSpPr>
        <p:spPr>
          <a:xfrm>
            <a:off x="1219200" y="512763"/>
            <a:ext cx="10363200" cy="914400"/>
          </a:xfrm>
          <a:prstGeom prst="rect">
            <a:avLst/>
          </a:prstGeom>
        </p:spPr>
        <p:txBody>
          <a:bodyPr vert="horz" anchor="t">
            <a:noAutofit/>
          </a:bodyPr>
          <a:lstStyle/>
          <a:p>
            <a:r>
              <a:rPr lang="en-US"/>
              <a:t>Click to edit Master title style</a:t>
            </a:r>
          </a:p>
        </p:txBody>
      </p:sp>
      <p:sp>
        <p:nvSpPr>
          <p:cNvPr id="11276" name="Text Placeholder 12"/>
          <p:cNvSpPr>
            <a:spLocks noGrp="1"/>
          </p:cNvSpPr>
          <p:nvPr>
            <p:ph type="body" idx="1"/>
          </p:nvPr>
        </p:nvSpPr>
        <p:spPr bwMode="auto">
          <a:xfrm>
            <a:off x="1219200" y="178435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wrap="square" lIns="91440" tIns="45720" rIns="91440" bIns="45720" numCol="1" anchor="b" anchorCtr="0" compatLnSpc="1">
            <a:prstTxWarp prst="textNoShape">
              <a:avLst/>
            </a:prstTxWarp>
          </a:bodyPr>
          <a:lstStyle>
            <a:lvl1pPr algn="l" eaLnBrk="1" hangingPunct="1">
              <a:defRPr sz="1100">
                <a:solidFill>
                  <a:srgbClr val="D6ECFF"/>
                </a:solidFill>
                <a:latin typeface="Corbel" charset="0"/>
                <a:ea typeface="ＭＳ Ｐゴシック" charset="-128"/>
              </a:defRPr>
            </a:lvl1pPr>
          </a:lstStyle>
          <a:p>
            <a:pPr>
              <a:defRPr/>
            </a:pPr>
            <a:fld id="{EBD73DE5-51FB-4C20-93C7-30740E469A9D}" type="datetime1">
              <a:rPr lang="en-US"/>
              <a:pPr>
                <a:defRPr/>
              </a:pPr>
              <a:t>9/6/2019</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fontAlgn="auto" latinLnBrk="0" hangingPunct="1">
              <a:spcBef>
                <a:spcPts val="0"/>
              </a:spcBef>
              <a:spcAft>
                <a:spcPts val="0"/>
              </a:spcAft>
              <a:defRPr kumimoji="0" sz="1100">
                <a:solidFill>
                  <a:srgbClr val="D6ECFF"/>
                </a:solidFill>
                <a:latin typeface="Corbel"/>
                <a:ea typeface="+mn-ea"/>
              </a:defRPr>
            </a:lvl1pPr>
          </a:lstStyle>
          <a:p>
            <a:pPr>
              <a:defRPr/>
            </a:pPr>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solidFill>
                  <a:srgbClr val="D6ECFF"/>
                </a:solidFill>
                <a:latin typeface="Corbel" panose="020B0503020204020204" pitchFamily="34" charset="0"/>
              </a:defRPr>
            </a:lvl1pPr>
          </a:lstStyle>
          <a:p>
            <a:fld id="{8E27CE9E-CAAA-4FFC-9C97-D6F8A948B17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401" r:id="rId1"/>
  </p:sldLayoutIdLst>
  <p:transition spd="slow">
    <p:random/>
  </p:transition>
  <p:txStyles>
    <p:titleStyle>
      <a:lvl1pPr algn="l" rtl="0" eaLnBrk="0" fontAlgn="base" hangingPunct="0">
        <a:spcBef>
          <a:spcPct val="0"/>
        </a:spcBef>
        <a:spcAft>
          <a:spcPct val="0"/>
        </a:spcAft>
        <a:defRPr sz="4000" kern="1200" spc="-100">
          <a:solidFill>
            <a:srgbClr val="C1EEFF"/>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5pPr>
      <a:lvl6pPr marL="457200" algn="l" rtl="0" fontAlgn="base">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6pPr>
      <a:lvl7pPr marL="914400" algn="l" rtl="0" fontAlgn="base">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7pPr>
      <a:lvl8pPr marL="1371600" algn="l" rtl="0" fontAlgn="base">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8pPr>
      <a:lvl9pPr marL="1828800" algn="l" rtl="0" fontAlgn="base">
        <a:spcBef>
          <a:spcPct val="0"/>
        </a:spcBef>
        <a:spcAft>
          <a:spcPct val="0"/>
        </a:spcAft>
        <a:defRPr sz="4000">
          <a:solidFill>
            <a:srgbClr val="C1EEFF"/>
          </a:solidFill>
          <a:latin typeface="Consolas" pitchFamily="-111" charset="0"/>
          <a:ea typeface="ＭＳ Ｐゴシック" pitchFamily="-111" charset="-128"/>
          <a:cs typeface="ＭＳ Ｐゴシック" pitchFamily="-111" charset="-128"/>
        </a:defRPr>
      </a:lvl9pPr>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ＭＳ Ｐゴシック" pitchFamily="-111" charset="-128"/>
          <a:cs typeface="ＭＳ Ｐゴシック" pitchFamily="-111" charset="-128"/>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ＭＳ Ｐゴシック" pitchFamily="-111" charset="-128"/>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ＭＳ Ｐゴシック" pitchFamily="-111" charset="-128"/>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ＭＳ Ｐゴシック" pitchFamily="-111" charset="-128"/>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ＭＳ Ｐゴシック" pitchFamily="-111"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
            <a:ext cx="12192000" cy="6856413"/>
            <a:chOff x="0" y="0"/>
            <a:chExt cx="5760" cy="4319"/>
          </a:xfrm>
        </p:grpSpPr>
        <p:sp>
          <p:nvSpPr>
            <p:cNvPr id="201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299" name="Freeform 6"/>
            <p:cNvSpPr>
              <a:spLocks/>
            </p:cNvSpPr>
            <p:nvPr/>
          </p:nvSpPr>
          <p:spPr bwMode="hidden">
            <a:xfrm>
              <a:off x="4038" y="3577"/>
              <a:ext cx="1720" cy="65"/>
            </a:xfrm>
            <a:custGeom>
              <a:avLst/>
              <a:gdLst>
                <a:gd name="T0" fmla="*/ 1716 w 1722"/>
                <a:gd name="T1" fmla="*/ 63 h 66"/>
                <a:gd name="T2" fmla="*/ 1716 w 1722"/>
                <a:gd name="T3" fmla="*/ 57 h 66"/>
                <a:gd name="T4" fmla="*/ 0 w 1722"/>
                <a:gd name="T5" fmla="*/ 0 h 66"/>
                <a:gd name="T6" fmla="*/ 0 w 1722"/>
                <a:gd name="T7" fmla="*/ 45 h 66"/>
                <a:gd name="T8" fmla="*/ 1716 w 1722"/>
                <a:gd name="T9" fmla="*/ 63 h 66"/>
                <a:gd name="T10" fmla="*/ 1716 w 1722"/>
                <a:gd name="T11" fmla="*/ 6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01" name="Freeform 8"/>
            <p:cNvSpPr>
              <a:spLocks/>
            </p:cNvSpPr>
            <p:nvPr/>
          </p:nvSpPr>
          <p:spPr bwMode="hidden">
            <a:xfrm>
              <a:off x="4784" y="3702"/>
              <a:ext cx="974" cy="101"/>
            </a:xfrm>
            <a:custGeom>
              <a:avLst/>
              <a:gdLst>
                <a:gd name="T0" fmla="*/ 972 w 975"/>
                <a:gd name="T1" fmla="*/ 48 h 101"/>
                <a:gd name="T2" fmla="*/ 972 w 975"/>
                <a:gd name="T3" fmla="*/ 0 h 101"/>
                <a:gd name="T4" fmla="*/ 0 w 975"/>
                <a:gd name="T5" fmla="*/ 24 h 101"/>
                <a:gd name="T6" fmla="*/ 0 w 975"/>
                <a:gd name="T7" fmla="*/ 101 h 101"/>
                <a:gd name="T8" fmla="*/ 972 w 975"/>
                <a:gd name="T9" fmla="*/ 48 h 101"/>
                <a:gd name="T10" fmla="*/ 97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Freeform 9"/>
            <p:cNvSpPr>
              <a:spLocks/>
            </p:cNvSpPr>
            <p:nvPr/>
          </p:nvSpPr>
          <p:spPr bwMode="hidden">
            <a:xfrm>
              <a:off x="3619" y="3815"/>
              <a:ext cx="2139" cy="198"/>
            </a:xfrm>
            <a:custGeom>
              <a:avLst/>
              <a:gdLst>
                <a:gd name="T0" fmla="*/ 2135 w 2141"/>
                <a:gd name="T1" fmla="*/ 0 h 198"/>
                <a:gd name="T2" fmla="*/ 0 w 2141"/>
                <a:gd name="T3" fmla="*/ 156 h 198"/>
                <a:gd name="T4" fmla="*/ 0 w 2141"/>
                <a:gd name="T5" fmla="*/ 198 h 198"/>
                <a:gd name="T6" fmla="*/ 2135 w 2141"/>
                <a:gd name="T7" fmla="*/ 0 h 198"/>
                <a:gd name="T8" fmla="*/ 213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04" name="Freeform 11"/>
            <p:cNvSpPr>
              <a:spLocks/>
            </p:cNvSpPr>
            <p:nvPr/>
          </p:nvSpPr>
          <p:spPr bwMode="hidden">
            <a:xfrm>
              <a:off x="2097" y="4043"/>
              <a:ext cx="2514" cy="276"/>
            </a:xfrm>
            <a:custGeom>
              <a:avLst/>
              <a:gdLst>
                <a:gd name="T0" fmla="*/ 2173 w 2517"/>
                <a:gd name="T1" fmla="*/ 276 h 276"/>
                <a:gd name="T2" fmla="*/ 2508 w 2517"/>
                <a:gd name="T3" fmla="*/ 204 h 276"/>
                <a:gd name="T4" fmla="*/ 2251 w 2517"/>
                <a:gd name="T5" fmla="*/ 0 h 276"/>
                <a:gd name="T6" fmla="*/ 0 w 2517"/>
                <a:gd name="T7" fmla="*/ 276 h 276"/>
                <a:gd name="T8" fmla="*/ 2173 w 2517"/>
                <a:gd name="T9" fmla="*/ 276 h 276"/>
                <a:gd name="T10" fmla="*/ 217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06" name="Freeform 13"/>
            <p:cNvSpPr>
              <a:spLocks/>
            </p:cNvSpPr>
            <p:nvPr/>
          </p:nvSpPr>
          <p:spPr bwMode="hidden">
            <a:xfrm>
              <a:off x="5030" y="3151"/>
              <a:ext cx="728" cy="240"/>
            </a:xfrm>
            <a:custGeom>
              <a:avLst/>
              <a:gdLst>
                <a:gd name="T0" fmla="*/ 726 w 729"/>
                <a:gd name="T1" fmla="*/ 240 h 240"/>
                <a:gd name="T2" fmla="*/ 0 w 729"/>
                <a:gd name="T3" fmla="*/ 0 h 240"/>
                <a:gd name="T4" fmla="*/ 0 w 729"/>
                <a:gd name="T5" fmla="*/ 6 h 240"/>
                <a:gd name="T6" fmla="*/ 726 w 729"/>
                <a:gd name="T7" fmla="*/ 240 h 240"/>
                <a:gd name="T8" fmla="*/ 72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08" name="Freeform 15"/>
            <p:cNvSpPr>
              <a:spLocks/>
            </p:cNvSpPr>
            <p:nvPr/>
          </p:nvSpPr>
          <p:spPr bwMode="hidden">
            <a:xfrm>
              <a:off x="5030" y="3049"/>
              <a:ext cx="728" cy="318"/>
            </a:xfrm>
            <a:custGeom>
              <a:avLst/>
              <a:gdLst>
                <a:gd name="T0" fmla="*/ 726 w 729"/>
                <a:gd name="T1" fmla="*/ 318 h 318"/>
                <a:gd name="T2" fmla="*/ 726 w 729"/>
                <a:gd name="T3" fmla="*/ 312 h 318"/>
                <a:gd name="T4" fmla="*/ 0 w 729"/>
                <a:gd name="T5" fmla="*/ 0 h 318"/>
                <a:gd name="T6" fmla="*/ 0 w 729"/>
                <a:gd name="T7" fmla="*/ 54 h 318"/>
                <a:gd name="T8" fmla="*/ 726 w 729"/>
                <a:gd name="T9" fmla="*/ 318 h 318"/>
                <a:gd name="T10" fmla="*/ 72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12"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14"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18"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21" name="Freeform 28"/>
            <p:cNvSpPr>
              <a:spLocks/>
            </p:cNvSpPr>
            <p:nvPr/>
          </p:nvSpPr>
          <p:spPr bwMode="hidden">
            <a:xfrm>
              <a:off x="5698" y="653"/>
              <a:ext cx="60" cy="311"/>
            </a:xfrm>
            <a:custGeom>
              <a:avLst/>
              <a:gdLst>
                <a:gd name="T0" fmla="*/ 0 w 60"/>
                <a:gd name="T1" fmla="*/ 144 h 312"/>
                <a:gd name="T2" fmla="*/ 60 w 60"/>
                <a:gd name="T3" fmla="*/ 30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12323"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grpSp>
          <p:nvGrpSpPr>
            <p:cNvPr id="12332" name="Group 39"/>
            <p:cNvGrpSpPr>
              <a:grpSpLocks/>
            </p:cNvGrpSpPr>
            <p:nvPr userDrawn="1"/>
          </p:nvGrpSpPr>
          <p:grpSpPr bwMode="auto">
            <a:xfrm>
              <a:off x="0" y="1632"/>
              <a:ext cx="5758" cy="1858"/>
              <a:chOff x="0" y="1632"/>
              <a:chExt cx="5758" cy="1858"/>
            </a:xfrm>
          </p:grpSpPr>
          <p:sp>
            <p:nvSpPr>
              <p:cNvPr id="201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sp>
            <p:nvSpPr>
              <p:cNvPr id="201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lgn="l" eaLnBrk="1" fontAlgn="auto" hangingPunct="1">
                  <a:spcBef>
                    <a:spcPts val="0"/>
                  </a:spcBef>
                  <a:spcAft>
                    <a:spcPts val="0"/>
                  </a:spcAft>
                  <a:defRPr/>
                </a:pPr>
                <a:endParaRPr lang="en-US">
                  <a:solidFill>
                    <a:srgbClr val="FFFFFF"/>
                  </a:solidFill>
                  <a:latin typeface="Arial"/>
                  <a:ea typeface="+mn-ea"/>
                </a:endParaRPr>
              </a:p>
            </p:txBody>
          </p:sp>
        </p:grpSp>
      </p:grpSp>
      <p:sp>
        <p:nvSpPr>
          <p:cNvPr id="201770"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1771"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1772"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solidFill>
                  <a:srgbClr val="FFFFFF"/>
                </a:solidFill>
                <a:effectLst>
                  <a:outerShdw blurRad="38100" dist="38100" dir="2700000" algn="tl">
                    <a:srgbClr val="000000"/>
                  </a:outerShdw>
                </a:effectLst>
                <a:latin typeface="+mn-lt"/>
                <a:ea typeface="+mn-ea"/>
              </a:defRPr>
            </a:lvl1pPr>
          </a:lstStyle>
          <a:p>
            <a:pPr>
              <a:defRPr/>
            </a:pPr>
            <a:endParaRPr lang="en-US"/>
          </a:p>
        </p:txBody>
      </p:sp>
      <p:sp>
        <p:nvSpPr>
          <p:cNvPr id="201773"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solidFill>
                  <a:srgbClr val="FFFFFF"/>
                </a:solidFill>
                <a:effectLst>
                  <a:outerShdw blurRad="38100" dist="38100" dir="2700000" algn="tl">
                    <a:srgbClr val="000000"/>
                  </a:outerShdw>
                </a:effectLst>
                <a:latin typeface="+mn-lt"/>
                <a:ea typeface="+mn-ea"/>
              </a:defRPr>
            </a:lvl1pPr>
          </a:lstStyle>
          <a:p>
            <a:pPr>
              <a:defRPr/>
            </a:pPr>
            <a:endParaRPr lang="en-US"/>
          </a:p>
        </p:txBody>
      </p:sp>
      <p:sp>
        <p:nvSpPr>
          <p:cNvPr id="201774"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Arial" panose="020B0604020202020204" pitchFamily="34" charset="0"/>
              </a:defRPr>
            </a:lvl1pPr>
          </a:lstStyle>
          <a:p>
            <a:fld id="{DD00C36D-0F8D-45FA-9F4A-44EDF2D3384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402" r:id="rId1"/>
  </p:sldLayoutIdLst>
  <p:transition spd="slow">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3"/>
        </a:buBlip>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pitemnein-epitomic.blogspot.com/2012/02/abiding-word-of-god.html"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www.ocean98.org/ency421m.ht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http://epitemnein-epitomic.blogspot.com/2012/02/abiding-word-of-god.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hyperlink" Target="http://images.google.com/imgres?imgurl=depts.washington.edu/uwch/silkroad/exhibit/religion/zoroastrianism.jpg&amp;imgrefurl=http://depts.washington.edu/uwch/silkroad/exhibit/religion/religion.html&amp;h=160&amp;w=143&amp;prev=/images?q=zoroastrianism&amp;svnum=10&amp;hl=en&amp;lr=&amp;ie=UTF-8&amp;oe=UTF-8&amp;sa=N" TargetMode="External"/><Relationship Id="rId3" Type="http://schemas.openxmlformats.org/officeDocument/2006/relationships/hyperlink" Target="http://images.google.com/imgres?imgurl=www.cnn.com/interactive/specials/0007/mideast.photo2/koran.grasp.jpg&amp;imgrefurl=http://www.cnn.com/interactive/specials/0007/mideast.photo2/&amp;h=300&amp;w=226&amp;prev=/images?q=koran&amp;svnum=10&amp;hl=en&amp;lr=&amp;ie=UTF-8&amp;oe=UTF-8&amp;sa=G" TargetMode="External"/><Relationship Id="rId7" Type="http://schemas.openxmlformats.org/officeDocument/2006/relationships/hyperlink" Target="http://images.google.com/imgres?imgurl=www.hindudevotion.com/a17.jpg&amp;imgrefurl=http://www.hindudevotion.com/hanuman.html&amp;h=263&amp;w=200&amp;prev=/images?q=vedas&amp;svnum=10&amp;hl=en&amp;lr=&amp;ie=UTF-8&amp;oe=UTF-8&amp;sa=G" TargetMode="External"/><Relationship Id="rId12" Type="http://schemas.openxmlformats.org/officeDocument/2006/relationships/image" Target="../media/image56.jpeg"/><Relationship Id="rId2" Type="http://schemas.openxmlformats.org/officeDocument/2006/relationships/notesSlide" Target="../notesSlides/notesSlide37.xml"/><Relationship Id="rId16" Type="http://schemas.openxmlformats.org/officeDocument/2006/relationships/image" Target="../media/image58.jpeg"/><Relationship Id="rId1" Type="http://schemas.openxmlformats.org/officeDocument/2006/relationships/slideLayout" Target="../slideLayouts/slideLayout19.xml"/><Relationship Id="rId6" Type="http://schemas.openxmlformats.org/officeDocument/2006/relationships/image" Target="../media/image53.jpeg"/><Relationship Id="rId11" Type="http://schemas.openxmlformats.org/officeDocument/2006/relationships/hyperlink" Target="http://images.google.com/imgres?imgurl=www.metroactive.com/papers/sonoma/10.12.00/gifs/buddhism-0041.jpg&amp;imgrefurl=http://www.metroactive.com/papers/sonoma/10.12.00/buddhism-0041.html&amp;h=300&amp;w=217&amp;prev=/images?q=buddhism&amp;svnum=10&amp;hl=en&amp;lr=&amp;ie=UTF-8&amp;oe=UTF-8&amp;sa=G" TargetMode="External"/><Relationship Id="rId5" Type="http://schemas.openxmlformats.org/officeDocument/2006/relationships/hyperlink" Target="http://images.google.com/imgres?imgurl=www.oz.net/~msarram/koran.gif&amp;imgrefurl=http://www.oz.net/~msarram/school.html&amp;h=150&amp;w=150&amp;prev=/images?q=koran&amp;svnum=10&amp;hl=en&amp;lr=&amp;ie=UTF-8&amp;oe=UTF-8&amp;sa=G" TargetMode="External"/><Relationship Id="rId15" Type="http://schemas.openxmlformats.org/officeDocument/2006/relationships/hyperlink" Target="http://images.google.com/imgres?imgurl=www.zoroastrianism.cc/images/farohar1_small.jpg&amp;imgrefurl=http://www.zoroastrianism.cc/spanish/conversion_mazdayasna.html&amp;h=240&amp;w=320&amp;prev=/images?q=zoroastrianism&amp;svnum=10&amp;hl=en&amp;lr=&amp;ie=UTF-8&amp;oe=UTF-8&amp;sa=N" TargetMode="External"/><Relationship Id="rId10" Type="http://schemas.openxmlformats.org/officeDocument/2006/relationships/image" Target="../media/image55.jpeg"/><Relationship Id="rId4" Type="http://schemas.openxmlformats.org/officeDocument/2006/relationships/image" Target="../media/image52.jpeg"/><Relationship Id="rId9" Type="http://schemas.openxmlformats.org/officeDocument/2006/relationships/hyperlink" Target="http://images.google.com/imgres?imgurl=www.questbooks.net/titleimg/0835606848l_m.jpg&amp;imgrefurl=http://www.questbooks.net/title.cfm?bookid=137&amp;h=392&amp;w=250&amp;prev=/images?q=vedas&amp;svnum=10&amp;hl=en&amp;lr=&amp;ie=UTF-8&amp;oe=UTF-8&amp;sa=G" TargetMode="External"/><Relationship Id="rId1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3" Type="http://schemas.openxmlformats.org/officeDocument/2006/relationships/hyperlink" Target="http://website.lineone.net/~ntgreek/7q5-03.gif"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xmlns="" id="{0275961B-D051-4A74-BB44-741298807158}"/>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15731"/>
          <a:stretch/>
        </p:blipFill>
        <p:spPr>
          <a:xfrm>
            <a:off x="8965" y="0"/>
            <a:ext cx="12183035" cy="6858000"/>
          </a:xfrm>
          <a:prstGeom prst="rect">
            <a:avLst/>
          </a:prstGeom>
        </p:spPr>
      </p:pic>
      <p:sp>
        <p:nvSpPr>
          <p:cNvPr id="5" name="TextBox 4">
            <a:extLst>
              <a:ext uri="{FF2B5EF4-FFF2-40B4-BE49-F238E27FC236}">
                <a16:creationId xmlns:a16="http://schemas.microsoft.com/office/drawing/2014/main" xmlns="" id="{A68F1BCA-971C-4CA3-A488-22069DA0C1C4}"/>
              </a:ext>
            </a:extLst>
          </p:cNvPr>
          <p:cNvSpPr txBox="1"/>
          <p:nvPr/>
        </p:nvSpPr>
        <p:spPr>
          <a:xfrm>
            <a:off x="6092384" y="1150203"/>
            <a:ext cx="5337616" cy="830997"/>
          </a:xfrm>
          <a:prstGeom prst="rect">
            <a:avLst/>
          </a:prstGeom>
          <a:noFill/>
        </p:spPr>
        <p:txBody>
          <a:bodyPr wrap="none" rtlCol="0">
            <a:spAutoFit/>
          </a:bodyPr>
          <a:lstStyle/>
          <a:p>
            <a:r>
              <a:rPr lang="en-US" sz="4800" dirty="0">
                <a:latin typeface="+mj-lt"/>
              </a:rPr>
              <a:t>Welcome to Worship</a:t>
            </a:r>
          </a:p>
        </p:txBody>
      </p:sp>
      <p:sp>
        <p:nvSpPr>
          <p:cNvPr id="6" name="TextBox 5">
            <a:extLst>
              <a:ext uri="{FF2B5EF4-FFF2-40B4-BE49-F238E27FC236}">
                <a16:creationId xmlns:a16="http://schemas.microsoft.com/office/drawing/2014/main" xmlns="" id="{C15B5ED4-6CE1-46A8-AAC0-1F52BD6933B5}"/>
              </a:ext>
            </a:extLst>
          </p:cNvPr>
          <p:cNvSpPr txBox="1"/>
          <p:nvPr/>
        </p:nvSpPr>
        <p:spPr>
          <a:xfrm>
            <a:off x="1295400" y="5791200"/>
            <a:ext cx="2969403" cy="646331"/>
          </a:xfrm>
          <a:prstGeom prst="rect">
            <a:avLst/>
          </a:prstGeom>
          <a:noFill/>
        </p:spPr>
        <p:txBody>
          <a:bodyPr wrap="none" rtlCol="0">
            <a:spAutoFit/>
          </a:bodyPr>
          <a:lstStyle/>
          <a:p>
            <a:r>
              <a:rPr lang="en-US" dirty="0">
                <a:solidFill>
                  <a:srgbClr val="FF9933"/>
                </a:solidFill>
              </a:rPr>
              <a:t>Ranger Church of Christ</a:t>
            </a:r>
          </a:p>
          <a:p>
            <a:r>
              <a:rPr lang="en-US" dirty="0">
                <a:solidFill>
                  <a:srgbClr val="FF9933"/>
                </a:solidFill>
              </a:rPr>
              <a:t>Mesquite and Rusk St.</a:t>
            </a:r>
          </a:p>
        </p:txBody>
      </p:sp>
    </p:spTree>
    <p:extLst>
      <p:ext uri="{BB962C8B-B14F-4D97-AF65-F5344CB8AC3E}">
        <p14:creationId xmlns:p14="http://schemas.microsoft.com/office/powerpoint/2010/main" val="1810637810"/>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00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838200"/>
            <a:ext cx="7848600" cy="1143000"/>
          </a:xfrm>
        </p:spPr>
        <p:txBody>
          <a:bodyPr>
            <a:noAutofit/>
          </a:bodyPr>
          <a:lstStyle/>
          <a:p>
            <a:pPr eaLnBrk="1" hangingPunct="1">
              <a:defRPr/>
            </a:pPr>
            <a:r>
              <a:rPr 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Bible &amp; Oceanography</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idx="1"/>
          </p:nvPr>
        </p:nvSpPr>
        <p:spPr>
          <a:xfrm>
            <a:off x="582612" y="2209800"/>
            <a:ext cx="7189788" cy="1143000"/>
          </a:xfrm>
        </p:spPr>
        <p:txBody>
          <a:bodyPr>
            <a:normAutofit/>
          </a:bodyPr>
          <a:lstStyle/>
          <a:p>
            <a:pPr marL="0" indent="0" eaLnBrk="1" hangingPunct="1">
              <a:lnSpc>
                <a:spcPct val="90000"/>
              </a:lnSpc>
              <a:buNone/>
              <a:defRPr/>
            </a:pPr>
            <a:r>
              <a:rPr lang="en-US" sz="3300" b="1" dirty="0">
                <a:solidFill>
                  <a:srgbClr val="FFFF00"/>
                </a:solidFill>
                <a:effectLst>
                  <a:outerShdw blurRad="38100" dist="38100" dir="2700000" algn="tl">
                    <a:srgbClr val="000000"/>
                  </a:outerShdw>
                </a:effectLst>
                <a:latin typeface="Helvetica" charset="0"/>
                <a:ea typeface="ＭＳ Ｐゴシック" charset="-128"/>
              </a:rPr>
              <a:t>Ecclesiastes 1:7 </a:t>
            </a:r>
            <a:r>
              <a:rPr lang="en-US" sz="3300" dirty="0">
                <a:solidFill>
                  <a:srgbClr val="FFFF00"/>
                </a:solidFill>
                <a:effectLst>
                  <a:outerShdw blurRad="38100" dist="38100" dir="2700000" algn="tl">
                    <a:srgbClr val="000000"/>
                  </a:outerShdw>
                </a:effectLst>
                <a:latin typeface="Helvetica" charset="0"/>
                <a:ea typeface="ＭＳ Ｐゴシック" charset="-128"/>
              </a:rPr>
              <a:t>- All rivers run to the sea, yet it is not full</a:t>
            </a:r>
            <a:endParaRPr lang="en-US" sz="2400" dirty="0">
              <a:solidFill>
                <a:schemeClr val="tx2"/>
              </a:solidFill>
              <a:effectLst>
                <a:outerShdw blurRad="38100" dist="38100" dir="2700000" algn="tl">
                  <a:srgbClr val="000000"/>
                </a:outerShdw>
              </a:effectLst>
              <a:latin typeface="Helvetica" charset="0"/>
              <a:ea typeface="ＭＳ Ｐゴシック" charset="-128"/>
            </a:endParaRPr>
          </a:p>
        </p:txBody>
      </p:sp>
      <p:sp>
        <p:nvSpPr>
          <p:cNvPr id="73732" name="Rectangle 5"/>
          <p:cNvSpPr>
            <a:spLocks noChangeArrowheads="1"/>
          </p:cNvSpPr>
          <p:nvPr/>
        </p:nvSpPr>
        <p:spPr bwMode="auto">
          <a:xfrm>
            <a:off x="5062538" y="213836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sp>
        <p:nvSpPr>
          <p:cNvPr id="6150" name="Text Box 6"/>
          <p:cNvSpPr txBox="1">
            <a:spLocks noChangeArrowheads="1"/>
          </p:cNvSpPr>
          <p:nvPr/>
        </p:nvSpPr>
        <p:spPr bwMode="auto">
          <a:xfrm>
            <a:off x="609600" y="4267201"/>
            <a:ext cx="7162800" cy="1200329"/>
          </a:xfrm>
          <a:prstGeom prst="rect">
            <a:avLst/>
          </a:prstGeom>
          <a:noFill/>
          <a:ln w="9525">
            <a:noFill/>
            <a:miter lim="800000"/>
            <a:headEnd/>
            <a:tailEnd/>
          </a:ln>
          <a:effectLst/>
        </p:spPr>
        <p:txBody>
          <a:bodyPr wrap="square">
            <a:spAutoFit/>
          </a:bodyPr>
          <a:lstStyle/>
          <a:p>
            <a:pPr algn="l" eaLnBrk="1" hangingPunct="1">
              <a:spcBef>
                <a:spcPct val="50000"/>
              </a:spcBef>
              <a:defRPr/>
            </a:pPr>
            <a:r>
              <a:rPr lang="en-US" sz="3600"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Combined with </a:t>
            </a:r>
            <a:r>
              <a:rPr lang="en-US" sz="36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Ecclesiastes11:3 &amp; Amos 9:6</a:t>
            </a:r>
            <a:r>
              <a:rPr lang="en-US" sz="3600"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describes the water cycle</a:t>
            </a:r>
          </a:p>
        </p:txBody>
      </p:sp>
      <p:sp>
        <p:nvSpPr>
          <p:cNvPr id="73734" name="Rectangle 8"/>
          <p:cNvSpPr>
            <a:spLocks noChangeArrowheads="1"/>
          </p:cNvSpPr>
          <p:nvPr/>
        </p:nvSpPr>
        <p:spPr bwMode="auto">
          <a:xfrm>
            <a:off x="3962400" y="26670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pic>
        <p:nvPicPr>
          <p:cNvPr id="10" name="Picture 9" descr="delta2.jpg"/>
          <p:cNvPicPr>
            <a:picLocks noChangeAspect="1"/>
          </p:cNvPicPr>
          <p:nvPr/>
        </p:nvPicPr>
        <p:blipFill>
          <a:blip r:embed="rId3">
            <a:extLst>
              <a:ext uri="{28A0092B-C50C-407E-A947-70E740481C1C}">
                <a14:useLocalDpi xmlns:a14="http://schemas.microsoft.com/office/drawing/2010/main" val="0"/>
              </a:ext>
            </a:extLst>
          </a:blip>
          <a:srcRect b="19177"/>
          <a:stretch>
            <a:fillRect/>
          </a:stretch>
        </p:blipFill>
        <p:spPr bwMode="auto">
          <a:xfrm>
            <a:off x="7964488" y="1725394"/>
            <a:ext cx="3644900" cy="21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water cyc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249273"/>
            <a:ext cx="3657600" cy="207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par>
                          <p:cTn id="8" fill="hold" nodeType="afterGroup">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checkerboard(across)">
                                      <p:cBhvr>
                                        <p:cTn id="17" dur="500"/>
                                        <p:tgtEl>
                                          <p:spTgt spid="6150"/>
                                        </p:tgtEl>
                                      </p:cBhvr>
                                    </p:animEffec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5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304800"/>
            <a:ext cx="7772400" cy="685800"/>
          </a:xfrm>
        </p:spPr>
        <p:txBody>
          <a:bodyPr/>
          <a:lstStyle/>
          <a:p>
            <a:pPr eaLnBrk="1" hangingPunct="1"/>
            <a:r>
              <a:rPr lang="en-US" altLang="en-US" sz="4000" b="1" dirty="0">
                <a:solidFill>
                  <a:srgbClr val="FFFF00"/>
                </a:solidFill>
                <a:latin typeface="Times New Roman" panose="02020603050405020304" pitchFamily="18" charset="0"/>
                <a:ea typeface="ＭＳ Ｐゴシック" panose="020B0600070205080204" pitchFamily="34" charset="-128"/>
                <a:cs typeface="Times New Roman" panose="02020603050405020304" pitchFamily="18" charset="0"/>
              </a:rPr>
              <a:t>Psalm 8:8</a:t>
            </a:r>
          </a:p>
        </p:txBody>
      </p:sp>
      <p:sp>
        <p:nvSpPr>
          <p:cNvPr id="24579" name="Rectangle 3"/>
          <p:cNvSpPr>
            <a:spLocks noGrp="1" noChangeArrowheads="1"/>
          </p:cNvSpPr>
          <p:nvPr>
            <p:ph idx="1"/>
          </p:nvPr>
        </p:nvSpPr>
        <p:spPr>
          <a:xfrm>
            <a:off x="609600" y="1066800"/>
            <a:ext cx="7467600" cy="3352800"/>
          </a:xfrm>
        </p:spPr>
        <p:txBody>
          <a:bodyPr>
            <a:normAutofit/>
          </a:bodyPr>
          <a:lstStyle/>
          <a:p>
            <a:pPr marL="0" indent="0" eaLnBrk="1" hangingPunct="1">
              <a:buFontTx/>
              <a:buNone/>
              <a:defRPr/>
            </a:pPr>
            <a:r>
              <a:rPr lang="en-US" sz="36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Matthew Maury was described as “Pathfinder of the Sea.” His book on physical geography of the sea is still considered one of the best, and is used in many universities.</a:t>
            </a:r>
            <a:endParaRPr lang="en-US" sz="3600" dirty="0">
              <a:solidFill>
                <a:srgbClr val="FFFF00"/>
              </a:solidFill>
              <a:latin typeface="Times New Roman" panose="02020603050405020304" pitchFamily="18" charset="0"/>
              <a:cs typeface="Times New Roman" panose="02020603050405020304" pitchFamily="18" charset="0"/>
            </a:endParaRPr>
          </a:p>
        </p:txBody>
      </p:sp>
      <p:pic>
        <p:nvPicPr>
          <p:cNvPr id="6" name="Picture 5" descr="paths of the se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640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atthew mau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397000"/>
            <a:ext cx="36576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accel="50000" decel="5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000066"/>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3200" y="304800"/>
            <a:ext cx="6553200" cy="838200"/>
          </a:xfrm>
        </p:spPr>
        <p:txBody>
          <a:bodyPr>
            <a:normAutofit/>
          </a:bodyPr>
          <a:lstStyle/>
          <a:p>
            <a:pPr eaLnBrk="1" hangingPunct="1">
              <a:defRPr/>
            </a:pPr>
            <a:r>
              <a:rPr 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Bible &amp; Oceanography</a:t>
            </a:r>
            <a:endParaRPr lang="en-US" sz="4000" b="1" dirty="0">
              <a:latin typeface="Helvetica" charset="0"/>
              <a:ea typeface="ＭＳ Ｐゴシック" charset="-128"/>
              <a:cs typeface="Times New Roman" charset="0"/>
            </a:endParaRPr>
          </a:p>
        </p:txBody>
      </p:sp>
      <p:sp>
        <p:nvSpPr>
          <p:cNvPr id="7171" name="Rectangle 3"/>
          <p:cNvSpPr>
            <a:spLocks noGrp="1" noChangeArrowheads="1"/>
          </p:cNvSpPr>
          <p:nvPr>
            <p:ph idx="1"/>
          </p:nvPr>
        </p:nvSpPr>
        <p:spPr>
          <a:xfrm>
            <a:off x="685800" y="2438401"/>
            <a:ext cx="6096000" cy="761999"/>
          </a:xfrm>
        </p:spPr>
        <p:txBody>
          <a:bodyPr>
            <a:noAutofit/>
          </a:bodyPr>
          <a:lstStyle/>
          <a:p>
            <a:pPr marL="0" indent="0" eaLnBrk="1" fontAlgn="auto" hangingPunct="1">
              <a:spcAft>
                <a:spcPts val="0"/>
              </a:spcAft>
              <a:buClr>
                <a:schemeClr val="accent3"/>
              </a:buClr>
              <a:buNone/>
              <a:defRPr/>
            </a:pPr>
            <a:r>
              <a:rPr lang="en-US" sz="3600"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Job 38:16 - Springs of the Sea</a:t>
            </a:r>
          </a:p>
        </p:txBody>
      </p:sp>
      <p:sp>
        <p:nvSpPr>
          <p:cNvPr id="7175" name="Text Box 7"/>
          <p:cNvSpPr txBox="1">
            <a:spLocks noChangeArrowheads="1"/>
          </p:cNvSpPr>
          <p:nvPr/>
        </p:nvSpPr>
        <p:spPr bwMode="auto">
          <a:xfrm>
            <a:off x="685800" y="3962400"/>
            <a:ext cx="5791200" cy="646113"/>
          </a:xfrm>
          <a:prstGeom prst="rect">
            <a:avLst/>
          </a:prstGeom>
          <a:noFill/>
          <a:ln w="9525">
            <a:noFill/>
            <a:miter lim="800000"/>
            <a:headEnd/>
            <a:tailEnd/>
          </a:ln>
          <a:effectLst/>
        </p:spPr>
        <p:txBody>
          <a:bodyPr>
            <a:spAutoFit/>
          </a:bodyPr>
          <a:lstStyle/>
          <a:p>
            <a:pPr algn="l" eaLnBrk="1" hangingPunct="1">
              <a:spcBef>
                <a:spcPct val="50000"/>
              </a:spcBef>
              <a:defRPr/>
            </a:pPr>
            <a:r>
              <a:rPr lang="en-US" sz="3600"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The Recesses of the Deep</a:t>
            </a:r>
          </a:p>
        </p:txBody>
      </p:sp>
      <p:sp>
        <p:nvSpPr>
          <p:cNvPr id="75781" name="Rectangle 9"/>
          <p:cNvSpPr>
            <a:spLocks noChangeArrowheads="1"/>
          </p:cNvSpPr>
          <p:nvPr/>
        </p:nvSpPr>
        <p:spPr bwMode="auto">
          <a:xfrm>
            <a:off x="4776788" y="244316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sp>
        <p:nvSpPr>
          <p:cNvPr id="75782" name="Rectangle 11"/>
          <p:cNvSpPr>
            <a:spLocks noChangeArrowheads="1"/>
          </p:cNvSpPr>
          <p:nvPr/>
        </p:nvSpPr>
        <p:spPr bwMode="auto">
          <a:xfrm>
            <a:off x="5376863" y="259556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sp>
        <p:nvSpPr>
          <p:cNvPr id="75783" name="Rectangle 13"/>
          <p:cNvSpPr>
            <a:spLocks noChangeArrowheads="1"/>
          </p:cNvSpPr>
          <p:nvPr/>
        </p:nvSpPr>
        <p:spPr bwMode="auto">
          <a:xfrm>
            <a:off x="5200650" y="2905126"/>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pic>
        <p:nvPicPr>
          <p:cNvPr id="49163" name="Picture 14" descr="maui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0862" y="1290262"/>
            <a:ext cx="491728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ubmarine.jpg"/>
          <p:cNvPicPr>
            <a:picLocks noChangeAspect="1"/>
          </p:cNvPicPr>
          <p:nvPr/>
        </p:nvPicPr>
        <p:blipFill>
          <a:blip r:embed="rId4">
            <a:extLst>
              <a:ext uri="{28A0092B-C50C-407E-A947-70E740481C1C}">
                <a14:useLocalDpi xmlns:a14="http://schemas.microsoft.com/office/drawing/2010/main" val="0"/>
              </a:ext>
            </a:extLst>
          </a:blip>
          <a:srcRect l="8537" t="32339" r="17075" b="19086"/>
          <a:stretch>
            <a:fillRect/>
          </a:stretch>
        </p:blipFill>
        <p:spPr bwMode="auto">
          <a:xfrm>
            <a:off x="7010400" y="4648200"/>
            <a:ext cx="4495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additive="base">
                                        <p:cTn id="11"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175"/>
                                        </p:tgtEl>
                                        <p:attrNameLst>
                                          <p:attrName>style.visibility</p:attrName>
                                        </p:attrNameLst>
                                      </p:cBhvr>
                                      <p:to>
                                        <p:strVal val="visible"/>
                                      </p:to>
                                    </p:set>
                                    <p:anim calcmode="lin" valueType="num">
                                      <p:cBhvr additive="base">
                                        <p:cTn id="17" dur="500" fill="hold"/>
                                        <p:tgtEl>
                                          <p:spTgt spid="7175"/>
                                        </p:tgtEl>
                                        <p:attrNameLst>
                                          <p:attrName>ppt_x</p:attrName>
                                        </p:attrNameLst>
                                      </p:cBhvr>
                                      <p:tavLst>
                                        <p:tav tm="0">
                                          <p:val>
                                            <p:strVal val="0-#ppt_w/2"/>
                                          </p:val>
                                        </p:tav>
                                        <p:tav tm="100000">
                                          <p:val>
                                            <p:strVal val="#ppt_x"/>
                                          </p:val>
                                        </p:tav>
                                      </p:tavLst>
                                    </p:anim>
                                    <p:anim calcmode="lin" valueType="num">
                                      <p:cBhvr additive="base">
                                        <p:cTn id="18"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581400" y="838200"/>
            <a:ext cx="42672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a:r>
              <a:rPr lang="en-US" altLang="en-US" sz="1600" b="1">
                <a:solidFill>
                  <a:srgbClr val="000000"/>
                </a:solidFill>
                <a:latin typeface="Arial" panose="020B0604020202020204" pitchFamily="34" charset="0"/>
              </a:rPr>
              <a:t>East off the Marianas is the famous </a:t>
            </a:r>
            <a:r>
              <a:rPr lang="en-US" altLang="en-US" sz="1600" b="1">
                <a:solidFill>
                  <a:srgbClr val="000000"/>
                </a:solidFill>
                <a:latin typeface="Arial" panose="020B0604020202020204" pitchFamily="34" charset="0"/>
                <a:hlinkClick r:id="rId3"/>
              </a:rPr>
              <a:t>Mariana Trench</a:t>
            </a:r>
            <a:r>
              <a:rPr lang="en-US" altLang="en-US" sz="1600" b="1">
                <a:solidFill>
                  <a:srgbClr val="000000"/>
                </a:solidFill>
                <a:latin typeface="Arial" panose="020B0604020202020204" pitchFamily="34" charset="0"/>
              </a:rPr>
              <a:t>. This trench has a deepest recorded point of 11,035 meters. It is called the Challenger Deep. Many times, people have marked a 'largest seadepth' in the Mariana Trench. The Challenger Expedition (The Challenger was a British navy vessel on a 3-year ocean research expedition; 1872-75) found a depth of 8,183 meter in 1875. After them, the Nero-depth followed, which was recorded at 9,640 meter. The Challenger II recorded 10,870 meters and 10,899 meters in 1951. Finally in 1959, the Russian vessel Vitjaz marked a depth of 11,035 meters. With 11,524 meters, the record seadepth is located in the Philippine trench. It was discovered in 1972. No person has ever reached the deepest point on the ocean bed, or rather the deepest pont n earth yet.</a:t>
            </a:r>
          </a:p>
        </p:txBody>
      </p:sp>
      <p:sp>
        <p:nvSpPr>
          <p:cNvPr id="76803" name="Rectangle 3"/>
          <p:cNvSpPr>
            <a:spLocks noGrp="1" noChangeArrowheads="1"/>
          </p:cNvSpPr>
          <p:nvPr>
            <p:ph type="title" idx="4294967295"/>
          </p:nvPr>
        </p:nvSpPr>
        <p:spPr>
          <a:xfrm>
            <a:off x="0" y="285750"/>
            <a:ext cx="4819650" cy="1143000"/>
          </a:xfrm>
        </p:spPr>
        <p:txBody>
          <a:bodyPr/>
          <a:lstStyle/>
          <a:p>
            <a:pPr eaLnBrk="1" hangingPunct="1"/>
            <a:r>
              <a:rPr lang="en-US" altLang="en-US" sz="1600">
                <a:ea typeface="ＭＳ Ｐゴシック" panose="020B0600070205080204" pitchFamily="34" charset="-128"/>
              </a:rPr>
              <a:t>35,800’ trench, 1972</a:t>
            </a:r>
          </a:p>
        </p:txBody>
      </p:sp>
      <p:pic>
        <p:nvPicPr>
          <p:cNvPr id="76804" name="Picture 4" descr="mes93p3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12192000"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3200400" y="6324601"/>
            <a:ext cx="5703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a:r>
              <a:rPr lang="en-US" altLang="en-US" sz="2800" b="1">
                <a:solidFill>
                  <a:srgbClr val="FFFFFF"/>
                </a:solidFill>
                <a:latin typeface="Arial" panose="020B0604020202020204" pitchFamily="34" charset="0"/>
              </a:rPr>
              <a:t>Merrill Earth Science 1993 p. 313</a:t>
            </a:r>
          </a:p>
        </p:txBody>
      </p:sp>
      <p:sp>
        <p:nvSpPr>
          <p:cNvPr id="45062" name="Line 6"/>
          <p:cNvSpPr>
            <a:spLocks noChangeShapeType="1"/>
          </p:cNvSpPr>
          <p:nvPr/>
        </p:nvSpPr>
        <p:spPr bwMode="auto">
          <a:xfrm flipH="1" flipV="1">
            <a:off x="6172200" y="2209800"/>
            <a:ext cx="152400" cy="1676400"/>
          </a:xfrm>
          <a:prstGeom prst="line">
            <a:avLst/>
          </a:prstGeom>
          <a:noFill/>
          <a:ln w="76200">
            <a:solidFill>
              <a:srgbClr val="FF0000"/>
            </a:solidFill>
            <a:round/>
            <a:headEnd type="triangle" w="med" len="med"/>
            <a:tailEnd/>
          </a:ln>
          <a:effectLst>
            <a:outerShdw blurRad="63500" dist="38099" dir="2700000" algn="ctr" rotWithShape="0">
              <a:schemeClr val="tx1">
                <a:alpha val="74998"/>
              </a:schemeClr>
            </a:outerShdw>
          </a:effectLst>
        </p:spPr>
        <p:txBody>
          <a:bodyPr wrap="none" anchor="ctr"/>
          <a:lstStyle/>
          <a:p>
            <a:pPr algn="l" eaLnBrk="1" hangingPunct="1">
              <a:spcBef>
                <a:spcPct val="20000"/>
              </a:spcBef>
              <a:defRPr/>
            </a:pPr>
            <a:endParaRPr lang="en-US" sz="3200">
              <a:solidFill>
                <a:srgbClr val="04617B"/>
              </a:solidFill>
              <a:latin typeface="Helvetica" pitchFamily="-109" charset="0"/>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nodeType="after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fill="hold"/>
                                        <p:tgtEl>
                                          <p:spTgt spid="45062"/>
                                        </p:tgtEl>
                                        <p:attrNameLst>
                                          <p:attrName>ppt_x</p:attrName>
                                        </p:attrNameLst>
                                      </p:cBhvr>
                                      <p:tavLst>
                                        <p:tav tm="0">
                                          <p:val>
                                            <p:strVal val="#ppt_x"/>
                                          </p:val>
                                        </p:tav>
                                        <p:tav tm="100000">
                                          <p:val>
                                            <p:strVal val="#ppt_x"/>
                                          </p:val>
                                        </p:tav>
                                      </p:tavLst>
                                    </p:anim>
                                    <p:anim calcmode="lin" valueType="num">
                                      <p:cBhvr>
                                        <p:cTn id="8" dur="500" fill="hold"/>
                                        <p:tgtEl>
                                          <p:spTgt spid="45062"/>
                                        </p:tgtEl>
                                        <p:attrNameLst>
                                          <p:attrName>ppt_y</p:attrName>
                                        </p:attrNameLst>
                                      </p:cBhvr>
                                      <p:tavLst>
                                        <p:tav tm="0">
                                          <p:val>
                                            <p:strVal val="#ppt_y-#ppt_h/2"/>
                                          </p:val>
                                        </p:tav>
                                        <p:tav tm="100000">
                                          <p:val>
                                            <p:strVal val="#ppt_y"/>
                                          </p:val>
                                        </p:tav>
                                      </p:tavLst>
                                    </p:anim>
                                    <p:anim calcmode="lin" valueType="num">
                                      <p:cBhvr>
                                        <p:cTn id="9" dur="500" fill="hold"/>
                                        <p:tgtEl>
                                          <p:spTgt spid="45062"/>
                                        </p:tgtEl>
                                        <p:attrNameLst>
                                          <p:attrName>ppt_w</p:attrName>
                                        </p:attrNameLst>
                                      </p:cBhvr>
                                      <p:tavLst>
                                        <p:tav tm="0">
                                          <p:val>
                                            <p:strVal val="#ppt_w"/>
                                          </p:val>
                                        </p:tav>
                                        <p:tav tm="100000">
                                          <p:val>
                                            <p:strVal val="#ppt_w"/>
                                          </p:val>
                                        </p:tav>
                                      </p:tavLst>
                                    </p:anim>
                                    <p:anim calcmode="lin" valueType="num">
                                      <p:cBhvr>
                                        <p:cTn id="10" dur="500" fill="hold"/>
                                        <p:tgtEl>
                                          <p:spTgt spid="450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000066"/>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9800" y="329623"/>
            <a:ext cx="7772400" cy="813377"/>
          </a:xfrm>
        </p:spPr>
        <p:txBody>
          <a:bodyPr>
            <a:normAutofit/>
          </a:bodyPr>
          <a:lstStyle/>
          <a:p>
            <a:pPr algn="ctr" eaLnBrk="1" hangingPunct="1">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Bible &amp; Biology</a:t>
            </a:r>
          </a:p>
        </p:txBody>
      </p:sp>
      <p:sp>
        <p:nvSpPr>
          <p:cNvPr id="17411" name="Rectangle 3"/>
          <p:cNvSpPr>
            <a:spLocks noGrp="1" noChangeArrowheads="1"/>
          </p:cNvSpPr>
          <p:nvPr>
            <p:ph idx="1"/>
          </p:nvPr>
        </p:nvSpPr>
        <p:spPr>
          <a:xfrm>
            <a:off x="609600" y="1066800"/>
            <a:ext cx="10972800" cy="1118176"/>
          </a:xfrm>
        </p:spPr>
        <p:txBody>
          <a:bodyPr>
            <a:noAutofit/>
          </a:bodyPr>
          <a:lstStyle/>
          <a:p>
            <a:pPr marL="0" indent="0" eaLnBrk="1" hangingPunct="1">
              <a:buNone/>
              <a:defRPr/>
            </a:pPr>
            <a:r>
              <a:rPr lang="en-US" sz="36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Acts 17:25 </a:t>
            </a:r>
            <a:r>
              <a:rPr lang="en-US" sz="36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God is described as the “giver of life.” Try as we will, man has yet to create life.</a:t>
            </a:r>
          </a:p>
        </p:txBody>
      </p:sp>
      <p:sp>
        <p:nvSpPr>
          <p:cNvPr id="77828" name="Rectangle 7"/>
          <p:cNvSpPr>
            <a:spLocks noChangeArrowheads="1"/>
          </p:cNvSpPr>
          <p:nvPr/>
        </p:nvSpPr>
        <p:spPr bwMode="auto">
          <a:xfrm>
            <a:off x="5043488" y="1600201"/>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endParaRPr lang="en-US" altLang="en-US" sz="3200">
              <a:solidFill>
                <a:srgbClr val="04617B"/>
              </a:solidFill>
              <a:latin typeface="Helvetica" panose="020B0604020202020204" pitchFamily="34" charset="0"/>
            </a:endParaRPr>
          </a:p>
        </p:txBody>
      </p:sp>
      <p:pic>
        <p:nvPicPr>
          <p:cNvPr id="17414" name="Picture 6" descr="http://www.nirgal.net/graphics/miller-ur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2184976"/>
            <a:ext cx="3352800" cy="421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8"/>
          <p:cNvSpPr txBox="1">
            <a:spLocks noChangeArrowheads="1"/>
          </p:cNvSpPr>
          <p:nvPr/>
        </p:nvSpPr>
        <p:spPr bwMode="auto">
          <a:xfrm>
            <a:off x="609600" y="2209800"/>
            <a:ext cx="7315200" cy="4462760"/>
          </a:xfrm>
          <a:prstGeom prst="rect">
            <a:avLst/>
          </a:prstGeom>
          <a:noFill/>
          <a:ln w="9525">
            <a:noFill/>
            <a:miter lim="800000"/>
            <a:headEnd/>
            <a:tailEnd/>
          </a:ln>
          <a:effectLst/>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spcBef>
                <a:spcPct val="50000"/>
              </a:spcBef>
              <a:defRPr/>
            </a:pPr>
            <a:r>
              <a:rPr 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Products of the Miller Experiment</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Tar   </a:t>
            </a:r>
            <a:r>
              <a:rPr lang="en-US"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85%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Carboxylic acids not important to life           13.0%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Glycine                                                          1.05%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Alanine                                                          0.85%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Glutamic acid                                                 trace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Aspartic acid                                                  trace </a:t>
            </a:r>
          </a:p>
          <a:p>
            <a:pPr algn="l" eaLnBrk="1" hangingPunct="1">
              <a:spcBef>
                <a:spcPct val="50000"/>
              </a:spcBef>
              <a:defRPr/>
            </a:pPr>
            <a:r>
              <a:rPr lang="en-US"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Valine                                                             trace </a:t>
            </a:r>
            <a:endParaRPr lang="en-US" dirty="0">
              <a:solidFill>
                <a:srgbClr val="04617B"/>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7416"/>
                                        </p:tgtEl>
                                        <p:attrNameLst>
                                          <p:attrName>style.visibility</p:attrName>
                                        </p:attrNameLst>
                                      </p:cBhvr>
                                      <p:to>
                                        <p:strVal val="visible"/>
                                      </p:to>
                                    </p:set>
                                    <p:animEffect transition="in" filter="box(in)">
                                      <p:cBhvr>
                                        <p:cTn id="13" dur="500"/>
                                        <p:tgtEl>
                                          <p:spTgt spid="17416"/>
                                        </p:tgtEl>
                                      </p:cBhvr>
                                    </p:animEffect>
                                  </p:childTnLst>
                                </p:cTn>
                              </p:par>
                            </p:childTnLst>
                          </p:cTn>
                        </p:par>
                        <p:par>
                          <p:cTn id="14" fill="hold" nodeType="with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additive="base">
                                        <p:cTn id="17" dur="500" fill="hold"/>
                                        <p:tgtEl>
                                          <p:spTgt spid="17414"/>
                                        </p:tgtEl>
                                        <p:attrNameLst>
                                          <p:attrName>ppt_x</p:attrName>
                                        </p:attrNameLst>
                                      </p:cBhvr>
                                      <p:tavLst>
                                        <p:tav tm="0">
                                          <p:val>
                                            <p:strVal val="1+#ppt_w/2"/>
                                          </p:val>
                                        </p:tav>
                                        <p:tav tm="100000">
                                          <p:val>
                                            <p:strVal val="#ppt_x"/>
                                          </p:val>
                                        </p:tav>
                                      </p:tavLst>
                                    </p:anim>
                                    <p:anim calcmode="lin" valueType="num">
                                      <p:cBhvr additive="base">
                                        <p:cTn id="18"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52600" y="-152400"/>
            <a:ext cx="9144000" cy="914400"/>
          </a:xfrm>
          <a:prstGeom prst="rect">
            <a:avLst/>
          </a:prstGeom>
          <a:noFill/>
          <a:ln w="9525">
            <a:noFill/>
            <a:miter lim="800000"/>
            <a:headEnd/>
            <a:tailEnd/>
          </a:ln>
        </p:spPr>
        <p:txBody>
          <a:bodyPr lIns="0" rIns="0" bIns="0" anchor="b">
            <a:normAutofit/>
          </a:bodyPr>
          <a:lstStyle/>
          <a:p>
            <a:pPr algn="l" eaLnBrk="1" fontAlgn="auto" hangingPunct="1">
              <a:spcAft>
                <a:spcPts val="0"/>
              </a:spcAft>
              <a:defRPr/>
            </a:pPr>
            <a:r>
              <a:rPr lang="en-US" sz="4200" b="1" dirty="0">
                <a:ln w="17780" cmpd="sng">
                  <a:solidFill>
                    <a:srgbClr val="FFFFFF"/>
                  </a:solidFill>
                  <a:prstDash val="solid"/>
                  <a:miter lim="800000"/>
                </a:ln>
                <a:solidFill>
                  <a:srgbClr val="FFFF00"/>
                </a:solidFill>
                <a:effectLst>
                  <a:outerShdw blurRad="50800" algn="tl" rotWithShape="0">
                    <a:srgbClr val="000000"/>
                  </a:outerShdw>
                </a:effectLst>
                <a:latin typeface="Helvetica" pitchFamily="-109" charset="0"/>
                <a:ea typeface="+mn-ea"/>
              </a:rPr>
              <a:t>We can know the Bible is inspired</a:t>
            </a:r>
            <a:r>
              <a:rPr lang="en-US" sz="4400" b="1" dirty="0">
                <a:ln w="17780" cmpd="sng">
                  <a:solidFill>
                    <a:srgbClr val="FFFFFF"/>
                  </a:solidFill>
                  <a:prstDash val="solid"/>
                  <a:miter lim="800000"/>
                </a:ln>
                <a:solidFill>
                  <a:srgbClr val="FFFF00"/>
                </a:solidFill>
                <a:effectLst>
                  <a:outerShdw blurRad="50800" algn="tl" rotWithShape="0">
                    <a:srgbClr val="000000"/>
                  </a:outerShdw>
                </a:effectLst>
                <a:latin typeface="Helvetica" pitchFamily="-109" charset="0"/>
                <a:ea typeface="+mn-ea"/>
              </a:rPr>
              <a:t>.</a:t>
            </a:r>
          </a:p>
        </p:txBody>
      </p:sp>
      <p:pic>
        <p:nvPicPr>
          <p:cNvPr id="3" name="Picture 2" descr="shakespea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1" y="838200"/>
            <a:ext cx="25812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ook of morm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01900"/>
            <a:ext cx="3017838"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ora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762001"/>
            <a:ext cx="29908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eather-bibl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368550"/>
            <a:ext cx="32004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4"/>
                                        </p:tgtEl>
                                      </p:cBhvr>
                                    </p:animEffect>
                                    <p:anim calcmode="lin" valueType="num">
                                      <p:cBhvr>
                                        <p:cTn id="7"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10" dur="1000"/>
                                        <p:tgtEl>
                                          <p:spTgt spid="4"/>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4"/>
                                        </p:tgtEl>
                                        <p:attrNameLst>
                                          <p:attrName>style.rotation</p:attrName>
                                        </p:attrNameLst>
                                      </p:cBhvr>
                                      <p:tavLst>
                                        <p:tav tm="0">
                                          <p:val>
                                            <p:fltVal val="0"/>
                                          </p:val>
                                        </p:tav>
                                        <p:tav tm="100000">
                                          <p:val>
                                            <p:fltVal val="-90"/>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5"/>
                                        </p:tgtEl>
                                      </p:cBhvr>
                                    </p:animEffect>
                                    <p:anim calcmode="lin" valueType="num">
                                      <p:cBhvr>
                                        <p:cTn id="19"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22" dur="1000"/>
                                        <p:tgtEl>
                                          <p:spTgt spid="5"/>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5"/>
                                        </p:tgtEl>
                                        <p:attrNameLst>
                                          <p:attrName>style.rotation</p:attrName>
                                        </p:attrNameLst>
                                      </p:cBhvr>
                                      <p:tavLst>
                                        <p:tav tm="0">
                                          <p:val>
                                            <p:fltVal val="0"/>
                                          </p:val>
                                        </p:tav>
                                        <p:tav tm="100000">
                                          <p:val>
                                            <p:fltVal val="-90"/>
                                          </p:val>
                                        </p:tav>
                                      </p:tavLst>
                                    </p:anim>
                                    <p:set>
                                      <p:cBhvr>
                                        <p:cTn id="26" dur="1" fill="hold">
                                          <p:stCondLst>
                                            <p:cond delay="9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xit" presetSubtype="0" fill="hold" nodeType="clickEffect">
                                  <p:stCondLst>
                                    <p:cond delay="0"/>
                                  </p:stCondLst>
                                  <p:childTnLst>
                                    <p:animEffect transition="out" filter="fade">
                                      <p:cBhvr>
                                        <p:cTn id="30" dur="1000" accel="50000">
                                          <p:stCondLst>
                                            <p:cond delay="0"/>
                                          </p:stCondLst>
                                        </p:cTn>
                                        <p:tgtEl>
                                          <p:spTgt spid="3"/>
                                        </p:tgtEl>
                                      </p:cBhvr>
                                    </p:animEffect>
                                    <p:anim calcmode="lin" valueType="num">
                                      <p:cBhvr>
                                        <p:cTn id="31"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32"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33"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34" dur="1000"/>
                                        <p:tgtEl>
                                          <p:spTgt spid="3"/>
                                        </p:tgtEl>
                                        <p:attrNameLst>
                                          <p:attrName>ppt_h</p:attrName>
                                        </p:attrNameLst>
                                      </p:cBhvr>
                                      <p:tavLst>
                                        <p:tav tm="0">
                                          <p:val>
                                            <p:strVal val="ppt_h"/>
                                          </p:val>
                                        </p:tav>
                                        <p:tav tm="100000">
                                          <p:val>
                                            <p:strVal val="ppt_h"/>
                                          </p:val>
                                        </p:tav>
                                      </p:tavLst>
                                    </p:anim>
                                    <p:anim calcmode="lin" valueType="num">
                                      <p:cBhvr>
                                        <p:cTn id="35"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6"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37" dur="500" accel="50000">
                                          <p:stCondLst>
                                            <p:cond delay="500"/>
                                          </p:stCondLst>
                                        </p:cTn>
                                        <p:tgtEl>
                                          <p:spTgt spid="3"/>
                                        </p:tgtEl>
                                        <p:attrNameLst>
                                          <p:attrName>style.rotation</p:attrName>
                                        </p:attrNameLst>
                                      </p:cBhvr>
                                      <p:tavLst>
                                        <p:tav tm="0">
                                          <p:val>
                                            <p:fltVal val="0"/>
                                          </p:val>
                                        </p:tav>
                                        <p:tav tm="100000">
                                          <p:val>
                                            <p:fltVal val="-90"/>
                                          </p:val>
                                        </p:tav>
                                      </p:tavLst>
                                    </p:anim>
                                    <p:set>
                                      <p:cBhvr>
                                        <p:cTn id="38" dur="1" fill="hold">
                                          <p:stCondLst>
                                            <p:cond delay="999"/>
                                          </p:stCondLst>
                                        </p:cTn>
                                        <p:tgtEl>
                                          <p:spTgt spid="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mph" presetSubtype="0" fill="hold" nodeType="clickEffect">
                                  <p:stCondLst>
                                    <p:cond delay="0"/>
                                  </p:stCondLst>
                                  <p:childTnLst>
                                    <p:animClr clrSpc="rgb" dir="cw">
                                      <p:cBhvr override="childStyle">
                                        <p:cTn id="42" dur="1900" fill="hold">
                                          <p:stCondLst>
                                            <p:cond delay="100"/>
                                          </p:stCondLst>
                                        </p:cTn>
                                        <p:tgtEl>
                                          <p:spTgt spid="7"/>
                                        </p:tgtEl>
                                        <p:attrNameLst>
                                          <p:attrName>style.color</p:attrName>
                                        </p:attrNameLst>
                                      </p:cBhvr>
                                      <p:to>
                                        <a:schemeClr val="accent2"/>
                                      </p:to>
                                    </p:animClr>
                                    <p:animClr clrSpc="rgb" dir="cw">
                                      <p:cBhvr>
                                        <p:cTn id="43" dur="1900" fill="hold">
                                          <p:stCondLst>
                                            <p:cond delay="100"/>
                                          </p:stCondLst>
                                        </p:cTn>
                                        <p:tgtEl>
                                          <p:spTgt spid="7"/>
                                        </p:tgtEl>
                                        <p:attrNameLst>
                                          <p:attrName>fillColor</p:attrName>
                                        </p:attrNameLst>
                                      </p:cBhvr>
                                      <p:to>
                                        <a:schemeClr val="accent2"/>
                                      </p:to>
                                    </p:animClr>
                                    <p:set>
                                      <p:cBhvr>
                                        <p:cTn id="44" dur="1900" fill="hold">
                                          <p:stCondLst>
                                            <p:cond delay="100"/>
                                          </p:stCondLst>
                                        </p:cTn>
                                        <p:tgtEl>
                                          <p:spTgt spid="7"/>
                                        </p:tgtEl>
                                        <p:attrNameLst>
                                          <p:attrName>fill.type</p:attrName>
                                        </p:attrNameLst>
                                      </p:cBhvr>
                                      <p:to>
                                        <p:strVal val="solid"/>
                                      </p:to>
                                    </p:set>
                                    <p:set>
                                      <p:cBhvr>
                                        <p:cTn id="45" dur="1900" fill="hold">
                                          <p:stCondLst>
                                            <p:cond delay="100"/>
                                          </p:stCondLst>
                                        </p:cTn>
                                        <p:tgtEl>
                                          <p:spTgt spid="7"/>
                                        </p:tgtEl>
                                        <p:attrNameLst>
                                          <p:attrName>fill.on</p:attrName>
                                        </p:attrNameLst>
                                      </p:cBhvr>
                                      <p:to>
                                        <p:strVal val="true"/>
                                      </p:to>
                                    </p:set>
                                    <p:animScale>
                                      <p:cBhvr>
                                        <p:cTn id="46" dur="200" fill="hold">
                                          <p:stCondLst>
                                            <p:cond delay="0"/>
                                          </p:stCondLst>
                                        </p:cTn>
                                        <p:tgtEl>
                                          <p:spTgt spid="7"/>
                                        </p:tgtEl>
                                      </p:cBhvr>
                                      <p:from x="100000" y="100000"/>
                                      <p:to x="100000" y="5000"/>
                                    </p:animScale>
                                    <p:animScale>
                                      <p:cBhvr>
                                        <p:cTn id="47" dur="200" fill="hold">
                                          <p:stCondLst>
                                            <p:cond delay="200"/>
                                          </p:stCondLst>
                                        </p:cTn>
                                        <p:tgtEl>
                                          <p:spTgt spid="7"/>
                                        </p:tgtEl>
                                      </p:cBhvr>
                                      <p:from x="100000" y="5000"/>
                                      <p:to x="120000" y="150000"/>
                                    </p:animScale>
                                    <p:animScale>
                                      <p:cBhvr>
                                        <p:cTn id="48" dur="600" fill="hold">
                                          <p:stCondLst>
                                            <p:cond delay="1400"/>
                                          </p:stCondLst>
                                        </p:cTn>
                                        <p:tgtEl>
                                          <p:spTgt spid="7"/>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381250" y="1827214"/>
            <a:ext cx="7696200" cy="4116387"/>
          </a:xfrm>
          <a:prstGeom prst="rect">
            <a:avLst/>
          </a:prstGeom>
          <a:noFill/>
          <a:ln w="9525">
            <a:noFill/>
            <a:miter lim="800000"/>
            <a:headEnd/>
            <a:tailEnd/>
          </a:ln>
          <a:effectLst/>
        </p:spPr>
        <p:txBody>
          <a:bodyPr wrap="non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defRPr/>
            </a:pPr>
            <a:r>
              <a:rPr lang="en-US" sz="8800" b="1">
                <a:solidFill>
                  <a:srgbClr val="FF0000"/>
                </a:solidFill>
                <a:effectLst>
                  <a:outerShdw blurRad="38100" dist="38100" dir="2700000" algn="tl">
                    <a:srgbClr val="C0C0C0"/>
                  </a:outerShdw>
                </a:effectLst>
                <a:latin typeface="Times New Roman" charset="0"/>
              </a:rPr>
              <a:t>How Do We</a:t>
            </a:r>
          </a:p>
          <a:p>
            <a:pPr eaLnBrk="1" hangingPunct="1">
              <a:defRPr/>
            </a:pPr>
            <a:r>
              <a:rPr lang="en-US" sz="8800" b="1" u="sng">
                <a:solidFill>
                  <a:srgbClr val="FF0000"/>
                </a:solidFill>
                <a:effectLst>
                  <a:outerShdw blurRad="38100" dist="38100" dir="2700000" algn="tl">
                    <a:srgbClr val="C0C0C0"/>
                  </a:outerShdw>
                </a:effectLst>
                <a:latin typeface="Times New Roman" charset="0"/>
              </a:rPr>
              <a:t>Know</a:t>
            </a:r>
            <a:r>
              <a:rPr lang="en-US" sz="8800" b="1">
                <a:solidFill>
                  <a:srgbClr val="FF0000"/>
                </a:solidFill>
                <a:effectLst>
                  <a:outerShdw blurRad="38100" dist="38100" dir="2700000" algn="tl">
                    <a:srgbClr val="C0C0C0"/>
                  </a:outerShdw>
                </a:effectLst>
                <a:latin typeface="Times New Roman" charset="0"/>
              </a:rPr>
              <a:t> We Have</a:t>
            </a:r>
          </a:p>
          <a:p>
            <a:pPr eaLnBrk="1" hangingPunct="1">
              <a:defRPr/>
            </a:pPr>
            <a:r>
              <a:rPr lang="en-US" sz="8800" b="1">
                <a:solidFill>
                  <a:srgbClr val="FF0000"/>
                </a:solidFill>
                <a:effectLst>
                  <a:outerShdw blurRad="38100" dist="38100" dir="2700000" algn="tl">
                    <a:srgbClr val="C0C0C0"/>
                  </a:outerShdw>
                </a:effectLst>
                <a:latin typeface="Times New Roman" charset="0"/>
              </a:rPr>
              <a:t>The Bible?</a:t>
            </a:r>
            <a:endParaRPr lang="en-US" sz="8000">
              <a:solidFill>
                <a:srgbClr val="FF0000"/>
              </a:solidFill>
              <a:latin typeface="Times New Roman" charset="0"/>
            </a:endParaRPr>
          </a:p>
        </p:txBody>
      </p:sp>
      <p:sp>
        <p:nvSpPr>
          <p:cNvPr id="79875" name="Text Box 6"/>
          <p:cNvSpPr txBox="1">
            <a:spLocks noChangeArrowheads="1"/>
          </p:cNvSpPr>
          <p:nvPr/>
        </p:nvSpPr>
        <p:spPr bwMode="auto">
          <a:xfrm>
            <a:off x="2971801" y="1127125"/>
            <a:ext cx="6098529" cy="707886"/>
          </a:xfrm>
          <a:prstGeom prst="rect">
            <a:avLst/>
          </a:prstGeom>
          <a:solidFill>
            <a:srgbClr val="FF0000"/>
          </a:solidFill>
          <a:ln w="9525">
            <a:miter lim="800000"/>
            <a:headEnd/>
            <a:tailEnd/>
          </a:ln>
          <a:scene3d>
            <a:camera prst="legacyPerspectiveTop"/>
            <a:lightRig rig="legacyFlat3" dir="b"/>
          </a:scene3d>
          <a:sp3d extrusionH="121893000" prstMaterial="legacyMatte">
            <a:bevelT w="13500" h="13500" prst="angle"/>
            <a:bevelB w="13500" h="13500" prst="angle"/>
            <a:extrusionClr>
              <a:srgbClr val="FF0000"/>
            </a:extrusionClr>
            <a:contourClr>
              <a:srgbClr val="FF0000"/>
            </a:contourClr>
          </a:sp3d>
        </p:spPr>
        <p:txBody>
          <a:bodyPr wrap="none">
            <a:spAutoFit/>
            <a:flatTx/>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b="1">
                <a:solidFill>
                  <a:srgbClr val="000000"/>
                </a:solidFill>
                <a:latin typeface="Arial" panose="020B0604020202020204" pitchFamily="34" charset="0"/>
              </a:rPr>
              <a:t>Challenges To The Bible</a:t>
            </a:r>
            <a:endParaRPr lang="en-US" altLang="en-US" sz="4000">
              <a:solidFill>
                <a:srgbClr val="000000"/>
              </a:solidFill>
              <a:latin typeface="Times New Roman" panose="02020603050405020304" pitchFamily="18" charset="0"/>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334962" y="765548"/>
            <a:ext cx="10927976"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00"/>
                </a:solidFill>
                <a:latin typeface="Times New Roman" panose="02020603050405020304" pitchFamily="18" charset="0"/>
                <a:cs typeface="Times New Roman" panose="02020603050405020304" pitchFamily="18" charset="0"/>
              </a:rPr>
              <a:t>In </a:t>
            </a:r>
            <a:r>
              <a:rPr lang="en-US" altLang="en-US" sz="2800" b="1" dirty="0">
                <a:solidFill>
                  <a:srgbClr val="FFFF00"/>
                </a:solidFill>
                <a:latin typeface="Times New Roman" panose="02020603050405020304" pitchFamily="18" charset="0"/>
                <a:cs typeface="Times New Roman" panose="02020603050405020304" pitchFamily="18" charset="0"/>
              </a:rPr>
              <a:t>Ezekiel 26:1-21 </a:t>
            </a:r>
            <a:r>
              <a:rPr lang="en-US" altLang="en-US" sz="2800" dirty="0">
                <a:solidFill>
                  <a:srgbClr val="FFFF00"/>
                </a:solidFill>
                <a:latin typeface="Times New Roman" panose="02020603050405020304" pitchFamily="18" charset="0"/>
                <a:cs typeface="Times New Roman" panose="02020603050405020304" pitchFamily="18" charset="0"/>
              </a:rPr>
              <a:t>the prophet foretold with miraculous precision </a:t>
            </a:r>
            <a:r>
              <a:rPr lang="en-US" altLang="en-US" sz="2800" b="1" dirty="0">
                <a:solidFill>
                  <a:srgbClr val="FFFF00"/>
                </a:solidFill>
                <a:latin typeface="Times New Roman" panose="02020603050405020304" pitchFamily="18" charset="0"/>
                <a:cs typeface="Times New Roman" panose="02020603050405020304" pitchFamily="18" charset="0"/>
              </a:rPr>
              <a:t>7</a:t>
            </a:r>
            <a:r>
              <a:rPr lang="en-US" altLang="en-US" sz="2800" dirty="0">
                <a:solidFill>
                  <a:srgbClr val="FFFF00"/>
                </a:solidFill>
                <a:latin typeface="Times New Roman" panose="02020603050405020304" pitchFamily="18" charset="0"/>
                <a:cs typeface="Times New Roman" panose="02020603050405020304" pitchFamily="18" charset="0"/>
              </a:rPr>
              <a:t> things about the fall of the city of Tyre. </a:t>
            </a:r>
          </a:p>
        </p:txBody>
      </p:sp>
      <p:sp>
        <p:nvSpPr>
          <p:cNvPr id="80899" name="Text Box 3"/>
          <p:cNvSpPr txBox="1">
            <a:spLocks noChangeArrowheads="1"/>
          </p:cNvSpPr>
          <p:nvPr/>
        </p:nvSpPr>
        <p:spPr bwMode="auto">
          <a:xfrm>
            <a:off x="2057400" y="254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a:t>
            </a:r>
            <a:r>
              <a:rPr lang="en-US" altLang="en-US" sz="3200" b="1" dirty="0">
                <a:solidFill>
                  <a:srgbClr val="FFFF00"/>
                </a:solidFill>
                <a:latin typeface="Times New Roman" panose="02020603050405020304" pitchFamily="18" charset="0"/>
                <a:cs typeface="Times New Roman" panose="02020603050405020304" pitchFamily="18" charset="0"/>
              </a:rPr>
              <a:t>PROPHECY ABOUT THE CITY OF TYRE</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sp>
        <p:nvSpPr>
          <p:cNvPr id="70662" name="Text Box 6"/>
          <p:cNvSpPr txBox="1">
            <a:spLocks noChangeArrowheads="1"/>
          </p:cNvSpPr>
          <p:nvPr/>
        </p:nvSpPr>
        <p:spPr bwMode="auto">
          <a:xfrm>
            <a:off x="609600" y="1905000"/>
            <a:ext cx="1112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King Nebuchadnezzar of Babylon would destroy the mainland portion of the city of Tyre (</a:t>
            </a:r>
            <a:r>
              <a:rPr lang="en-US" altLang="en-US" sz="2800" b="1" dirty="0">
                <a:solidFill>
                  <a:srgbClr val="FFFFFF"/>
                </a:solidFill>
                <a:latin typeface="Times New Roman" panose="02020603050405020304" pitchFamily="18" charset="0"/>
                <a:cs typeface="Times New Roman" panose="02020603050405020304" pitchFamily="18" charset="0"/>
              </a:rPr>
              <a:t>26:7-8</a:t>
            </a:r>
            <a:r>
              <a:rPr lang="en-US" altLang="en-US" sz="2800" dirty="0">
                <a:solidFill>
                  <a:srgbClr val="FFFFFF"/>
                </a:solidFill>
                <a:latin typeface="Times New Roman" panose="02020603050405020304" pitchFamily="18" charset="0"/>
                <a:cs typeface="Times New Roman" panose="02020603050405020304" pitchFamily="18" charset="0"/>
              </a:rPr>
              <a:t>).</a:t>
            </a:r>
            <a:r>
              <a:rPr lang="en-US" altLang="en-US" sz="2800" dirty="0">
                <a:solidFill>
                  <a:srgbClr val="000000"/>
                </a:solidFill>
                <a:latin typeface="Times New Roman" panose="02020603050405020304" pitchFamily="18" charset="0"/>
                <a:cs typeface="Times New Roman" panose="02020603050405020304" pitchFamily="18" charset="0"/>
              </a:rPr>
              <a:t> </a:t>
            </a:r>
          </a:p>
        </p:txBody>
      </p:sp>
      <p:sp>
        <p:nvSpPr>
          <p:cNvPr id="70663" name="Text Box 7"/>
          <p:cNvSpPr txBox="1">
            <a:spLocks noChangeArrowheads="1"/>
          </p:cNvSpPr>
          <p:nvPr/>
        </p:nvSpPr>
        <p:spPr bwMode="auto">
          <a:xfrm>
            <a:off x="609600" y="2819400"/>
            <a:ext cx="1089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“Other nations” would participate in the fulfillment of the prophecy (</a:t>
            </a:r>
            <a:r>
              <a:rPr lang="en-US" altLang="en-US" sz="2800" b="1" dirty="0">
                <a:solidFill>
                  <a:srgbClr val="FFFFFF"/>
                </a:solidFill>
                <a:latin typeface="Times New Roman" panose="02020603050405020304" pitchFamily="18" charset="0"/>
                <a:cs typeface="Times New Roman" panose="02020603050405020304" pitchFamily="18" charset="0"/>
              </a:rPr>
              <a:t>3</a:t>
            </a:r>
            <a:r>
              <a:rPr lang="en-US" altLang="en-US" sz="2800" dirty="0">
                <a:solidFill>
                  <a:srgbClr val="FFFFFF"/>
                </a:solidFill>
                <a:latin typeface="Times New Roman" panose="02020603050405020304" pitchFamily="18" charset="0"/>
                <a:cs typeface="Times New Roman" panose="02020603050405020304" pitchFamily="18" charset="0"/>
              </a:rPr>
              <a:t>).</a:t>
            </a:r>
          </a:p>
        </p:txBody>
      </p:sp>
      <p:sp>
        <p:nvSpPr>
          <p:cNvPr id="70664" name="Text Box 8"/>
          <p:cNvSpPr txBox="1">
            <a:spLocks noChangeArrowheads="1"/>
          </p:cNvSpPr>
          <p:nvPr/>
        </p:nvSpPr>
        <p:spPr bwMode="auto">
          <a:xfrm>
            <a:off x="609600" y="3382216"/>
            <a:ext cx="10896600" cy="5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The city would be flattened, like the top of a rock </a:t>
            </a:r>
            <a:r>
              <a:rPr lang="en-US" altLang="en-US" sz="2800" b="1" dirty="0">
                <a:solidFill>
                  <a:srgbClr val="FFFFFF"/>
                </a:solidFill>
                <a:latin typeface="Times New Roman" panose="02020603050405020304" pitchFamily="18" charset="0"/>
                <a:cs typeface="Times New Roman" panose="02020603050405020304" pitchFamily="18" charset="0"/>
              </a:rPr>
              <a:t>(4,14</a:t>
            </a:r>
            <a:r>
              <a:rPr lang="en-US" altLang="en-US" sz="2800" dirty="0">
                <a:solidFill>
                  <a:srgbClr val="FFFFFF"/>
                </a:solidFill>
                <a:latin typeface="Times New Roman" panose="02020603050405020304" pitchFamily="18" charset="0"/>
                <a:cs typeface="Times New Roman" panose="02020603050405020304" pitchFamily="18" charset="0"/>
              </a:rPr>
              <a:t>).</a:t>
            </a:r>
            <a:r>
              <a:rPr lang="en-US" altLang="en-US" sz="2800" dirty="0">
                <a:solidFill>
                  <a:srgbClr val="FFFF00"/>
                </a:solidFill>
                <a:latin typeface="Times New Roman" panose="02020603050405020304" pitchFamily="18" charset="0"/>
                <a:cs typeface="Times New Roman" panose="02020603050405020304" pitchFamily="18" charset="0"/>
              </a:rPr>
              <a:t> </a:t>
            </a:r>
          </a:p>
        </p:txBody>
      </p:sp>
      <p:sp>
        <p:nvSpPr>
          <p:cNvPr id="70665" name="Text Box 9"/>
          <p:cNvSpPr txBox="1">
            <a:spLocks noChangeArrowheads="1"/>
          </p:cNvSpPr>
          <p:nvPr/>
        </p:nvSpPr>
        <p:spPr bwMode="auto">
          <a:xfrm>
            <a:off x="609600" y="3962399"/>
            <a:ext cx="11337925"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Tyre eventually would become a place for the spreading of fishing nets (</a:t>
            </a:r>
            <a:r>
              <a:rPr lang="en-US" altLang="en-US" sz="2800" b="1" dirty="0">
                <a:solidFill>
                  <a:srgbClr val="FFFFFF"/>
                </a:solidFill>
                <a:latin typeface="Times New Roman" panose="02020603050405020304" pitchFamily="18" charset="0"/>
                <a:cs typeface="Times New Roman" panose="02020603050405020304" pitchFamily="18" charset="0"/>
              </a:rPr>
              <a:t>5,14</a:t>
            </a:r>
            <a:r>
              <a:rPr lang="en-US" altLang="en-US" sz="2800" dirty="0">
                <a:solidFill>
                  <a:srgbClr val="FFFFFF"/>
                </a:solidFill>
                <a:latin typeface="Times New Roman" panose="02020603050405020304" pitchFamily="18" charset="0"/>
                <a:cs typeface="Times New Roman" panose="02020603050405020304" pitchFamily="18" charset="0"/>
              </a:rPr>
              <a:t>). </a:t>
            </a:r>
          </a:p>
        </p:txBody>
      </p:sp>
      <p:sp>
        <p:nvSpPr>
          <p:cNvPr id="70666" name="Text Box 10"/>
          <p:cNvSpPr txBox="1">
            <a:spLocks noChangeArrowheads="1"/>
          </p:cNvSpPr>
          <p:nvPr/>
        </p:nvSpPr>
        <p:spPr bwMode="auto">
          <a:xfrm>
            <a:off x="666750" y="4572000"/>
            <a:ext cx="10934700" cy="3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Its stones and timbers would be laid in the sea (1</a:t>
            </a:r>
            <a:r>
              <a:rPr lang="en-US" altLang="en-US" sz="2800" b="1" dirty="0">
                <a:solidFill>
                  <a:srgbClr val="FFFFFF"/>
                </a:solidFill>
                <a:latin typeface="Times New Roman" panose="02020603050405020304" pitchFamily="18" charset="0"/>
                <a:cs typeface="Times New Roman" panose="02020603050405020304" pitchFamily="18" charset="0"/>
              </a:rPr>
              <a:t>2</a:t>
            </a:r>
            <a:r>
              <a:rPr lang="en-US" altLang="en-US" sz="2800" dirty="0">
                <a:solidFill>
                  <a:srgbClr val="FFFFFF"/>
                </a:solidFill>
                <a:latin typeface="Times New Roman" panose="02020603050405020304" pitchFamily="18" charset="0"/>
                <a:cs typeface="Times New Roman" panose="02020603050405020304" pitchFamily="18" charset="0"/>
              </a:rPr>
              <a:t>).</a:t>
            </a:r>
            <a:r>
              <a:rPr lang="en-US" altLang="en-US" sz="2800" dirty="0">
                <a:solidFill>
                  <a:srgbClr val="FFFF00"/>
                </a:solidFill>
                <a:latin typeface="Times New Roman" panose="02020603050405020304" pitchFamily="18" charset="0"/>
                <a:cs typeface="Times New Roman" panose="02020603050405020304" pitchFamily="18" charset="0"/>
              </a:rPr>
              <a:t> </a:t>
            </a:r>
          </a:p>
        </p:txBody>
      </p:sp>
      <p:sp>
        <p:nvSpPr>
          <p:cNvPr id="70667" name="Text Box 11"/>
          <p:cNvSpPr txBox="1">
            <a:spLocks noChangeArrowheads="1"/>
          </p:cNvSpPr>
          <p:nvPr/>
        </p:nvSpPr>
        <p:spPr bwMode="auto">
          <a:xfrm>
            <a:off x="609600" y="5105400"/>
            <a:ext cx="1089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Other cities would tremble at the fall of Tyre (</a:t>
            </a:r>
            <a:r>
              <a:rPr lang="en-US" altLang="en-US" sz="2800" b="1" dirty="0">
                <a:solidFill>
                  <a:srgbClr val="FFFFFF"/>
                </a:solidFill>
                <a:latin typeface="Times New Roman" panose="02020603050405020304" pitchFamily="18" charset="0"/>
                <a:cs typeface="Times New Roman" panose="02020603050405020304" pitchFamily="18" charset="0"/>
              </a:rPr>
              <a:t>15-18</a:t>
            </a:r>
            <a:r>
              <a:rPr lang="en-US" altLang="en-US" sz="2800" dirty="0">
                <a:solidFill>
                  <a:srgbClr val="FFFFFF"/>
                </a:solidFill>
                <a:latin typeface="Times New Roman" panose="02020603050405020304" pitchFamily="18" charset="0"/>
                <a:cs typeface="Times New Roman" panose="02020603050405020304" pitchFamily="18" charset="0"/>
              </a:rPr>
              <a:t>).</a:t>
            </a:r>
            <a:r>
              <a:rPr lang="en-US" altLang="en-US" sz="2800" dirty="0">
                <a:solidFill>
                  <a:srgbClr val="FFFF00"/>
                </a:solidFill>
                <a:latin typeface="Times New Roman" panose="02020603050405020304" pitchFamily="18" charset="0"/>
                <a:cs typeface="Times New Roman" panose="02020603050405020304" pitchFamily="18" charset="0"/>
              </a:rPr>
              <a:t> </a:t>
            </a:r>
          </a:p>
        </p:txBody>
      </p:sp>
      <p:sp>
        <p:nvSpPr>
          <p:cNvPr id="70668" name="Text Box 12"/>
          <p:cNvSpPr txBox="1">
            <a:spLocks noChangeArrowheads="1"/>
          </p:cNvSpPr>
          <p:nvPr/>
        </p:nvSpPr>
        <p:spPr bwMode="auto">
          <a:xfrm>
            <a:off x="609600" y="5715000"/>
            <a:ext cx="108965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FF"/>
                </a:solidFill>
                <a:latin typeface="Times New Roman" panose="02020603050405020304" pitchFamily="18" charset="0"/>
                <a:cs typeface="Times New Roman" panose="02020603050405020304" pitchFamily="18" charset="0"/>
              </a:rPr>
              <a:t>The city would never be rebuilt to its former glory (</a:t>
            </a:r>
            <a:r>
              <a:rPr lang="en-US" altLang="en-US" sz="2800" b="1" dirty="0">
                <a:solidFill>
                  <a:srgbClr val="FFFFFF"/>
                </a:solidFill>
                <a:latin typeface="Times New Roman" panose="02020603050405020304" pitchFamily="18" charset="0"/>
                <a:cs typeface="Times New Roman" panose="02020603050405020304" pitchFamily="18" charset="0"/>
              </a:rPr>
              <a:t>20-21</a:t>
            </a:r>
            <a:r>
              <a:rPr lang="en-US" altLang="en-US" sz="2800" dirty="0">
                <a:solidFill>
                  <a:srgbClr val="FFFFFF"/>
                </a:solidFill>
                <a:latin typeface="Times New Roman" panose="02020603050405020304" pitchFamily="18" charset="0"/>
                <a:cs typeface="Times New Roman" panose="02020603050405020304" pitchFamily="18" charset="0"/>
              </a:rPr>
              <a:t>).</a:t>
            </a:r>
            <a:r>
              <a:rPr lang="en-US" altLang="en-US" sz="2800" dirty="0">
                <a:solidFill>
                  <a:srgbClr val="000000"/>
                </a:solidFill>
                <a:latin typeface="Times New Roman" panose="02020603050405020304" pitchFamily="18" charset="0"/>
                <a:cs typeface="Times New Roman" panose="02020603050405020304" pitchFamily="18" charset="0"/>
              </a:rPr>
              <a:t> </a:t>
            </a:r>
          </a:p>
        </p:txBody>
      </p:sp>
      <p:sp>
        <p:nvSpPr>
          <p:cNvPr id="70670" name="Text Box 14"/>
          <p:cNvSpPr txBox="1">
            <a:spLocks noChangeArrowheads="1"/>
          </p:cNvSpPr>
          <p:nvPr/>
        </p:nvSpPr>
        <p:spPr bwMode="auto">
          <a:xfrm>
            <a:off x="228600" y="192087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1.</a:t>
            </a:r>
          </a:p>
        </p:txBody>
      </p:sp>
      <p:sp>
        <p:nvSpPr>
          <p:cNvPr id="70671" name="Text Box 15"/>
          <p:cNvSpPr txBox="1">
            <a:spLocks noChangeArrowheads="1"/>
          </p:cNvSpPr>
          <p:nvPr/>
        </p:nvSpPr>
        <p:spPr bwMode="auto">
          <a:xfrm flipH="1">
            <a:off x="244476" y="2840036"/>
            <a:ext cx="365124" cy="5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2.</a:t>
            </a:r>
          </a:p>
        </p:txBody>
      </p:sp>
      <p:sp>
        <p:nvSpPr>
          <p:cNvPr id="70672" name="Text Box 16"/>
          <p:cNvSpPr txBox="1">
            <a:spLocks noChangeArrowheads="1"/>
          </p:cNvSpPr>
          <p:nvPr/>
        </p:nvSpPr>
        <p:spPr bwMode="auto">
          <a:xfrm>
            <a:off x="244475" y="34290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3.</a:t>
            </a:r>
          </a:p>
        </p:txBody>
      </p:sp>
      <p:sp>
        <p:nvSpPr>
          <p:cNvPr id="70673" name="Text Box 17"/>
          <p:cNvSpPr txBox="1">
            <a:spLocks noChangeArrowheads="1"/>
          </p:cNvSpPr>
          <p:nvPr/>
        </p:nvSpPr>
        <p:spPr bwMode="auto">
          <a:xfrm>
            <a:off x="244475" y="40386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4.</a:t>
            </a:r>
          </a:p>
        </p:txBody>
      </p:sp>
      <p:sp>
        <p:nvSpPr>
          <p:cNvPr id="70674" name="Text Box 18"/>
          <p:cNvSpPr txBox="1">
            <a:spLocks noChangeArrowheads="1"/>
          </p:cNvSpPr>
          <p:nvPr/>
        </p:nvSpPr>
        <p:spPr bwMode="auto">
          <a:xfrm>
            <a:off x="228600" y="46482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5.</a:t>
            </a:r>
          </a:p>
        </p:txBody>
      </p:sp>
      <p:sp>
        <p:nvSpPr>
          <p:cNvPr id="70675" name="Text Box 19"/>
          <p:cNvSpPr txBox="1">
            <a:spLocks noChangeArrowheads="1"/>
          </p:cNvSpPr>
          <p:nvPr/>
        </p:nvSpPr>
        <p:spPr bwMode="auto">
          <a:xfrm>
            <a:off x="244475" y="51816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6.</a:t>
            </a:r>
          </a:p>
        </p:txBody>
      </p:sp>
      <p:sp>
        <p:nvSpPr>
          <p:cNvPr id="70676" name="Text Box 20"/>
          <p:cNvSpPr txBox="1">
            <a:spLocks noChangeArrowheads="1"/>
          </p:cNvSpPr>
          <p:nvPr/>
        </p:nvSpPr>
        <p:spPr bwMode="auto">
          <a:xfrm>
            <a:off x="228600" y="5791200"/>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dirty="0">
                <a:solidFill>
                  <a:srgbClr val="FFFFFF"/>
                </a:solidFill>
                <a:latin typeface="Arial" panose="020B0604020202020204" pitchFamily="34"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0670"/>
                                        </p:tgtEl>
                                        <p:attrNameLst>
                                          <p:attrName>style.visibility</p:attrName>
                                        </p:attrNameLst>
                                      </p:cBhvr>
                                      <p:to>
                                        <p:strVal val="visible"/>
                                      </p:to>
                                    </p:set>
                                    <p:animEffect transition="in" filter="fade">
                                      <p:cBhvr>
                                        <p:cTn id="7" dur="1000"/>
                                        <p:tgtEl>
                                          <p:spTgt spid="70670"/>
                                        </p:tgtEl>
                                      </p:cBhvr>
                                    </p:animEffect>
                                    <p:anim calcmode="lin" valueType="num">
                                      <p:cBhvr>
                                        <p:cTn id="8" dur="1000" fill="hold"/>
                                        <p:tgtEl>
                                          <p:spTgt spid="70670"/>
                                        </p:tgtEl>
                                        <p:attrNameLst>
                                          <p:attrName>ppt_x</p:attrName>
                                        </p:attrNameLst>
                                      </p:cBhvr>
                                      <p:tavLst>
                                        <p:tav tm="0">
                                          <p:val>
                                            <p:strVal val="#ppt_x"/>
                                          </p:val>
                                        </p:tav>
                                        <p:tav tm="100000">
                                          <p:val>
                                            <p:strVal val="#ppt_x"/>
                                          </p:val>
                                        </p:tav>
                                      </p:tavLst>
                                    </p:anim>
                                    <p:anim calcmode="lin" valueType="num">
                                      <p:cBhvr>
                                        <p:cTn id="9" dur="1000" fill="hold"/>
                                        <p:tgtEl>
                                          <p:spTgt spid="7067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0662"/>
                                        </p:tgtEl>
                                        <p:attrNameLst>
                                          <p:attrName>style.visibility</p:attrName>
                                        </p:attrNameLst>
                                      </p:cBhvr>
                                      <p:to>
                                        <p:strVal val="visible"/>
                                      </p:to>
                                    </p:set>
                                    <p:animEffect transition="in" filter="fade">
                                      <p:cBhvr>
                                        <p:cTn id="12" dur="1000"/>
                                        <p:tgtEl>
                                          <p:spTgt spid="70662"/>
                                        </p:tgtEl>
                                      </p:cBhvr>
                                    </p:animEffect>
                                    <p:anim calcmode="lin" valueType="num">
                                      <p:cBhvr>
                                        <p:cTn id="13" dur="1000" fill="hold"/>
                                        <p:tgtEl>
                                          <p:spTgt spid="70662"/>
                                        </p:tgtEl>
                                        <p:attrNameLst>
                                          <p:attrName>ppt_x</p:attrName>
                                        </p:attrNameLst>
                                      </p:cBhvr>
                                      <p:tavLst>
                                        <p:tav tm="0">
                                          <p:val>
                                            <p:strVal val="#ppt_x"/>
                                          </p:val>
                                        </p:tav>
                                        <p:tav tm="100000">
                                          <p:val>
                                            <p:strVal val="#ppt_x"/>
                                          </p:val>
                                        </p:tav>
                                      </p:tavLst>
                                    </p:anim>
                                    <p:anim calcmode="lin" valueType="num">
                                      <p:cBhvr>
                                        <p:cTn id="14"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0671"/>
                                        </p:tgtEl>
                                        <p:attrNameLst>
                                          <p:attrName>style.visibility</p:attrName>
                                        </p:attrNameLst>
                                      </p:cBhvr>
                                      <p:to>
                                        <p:strVal val="visible"/>
                                      </p:to>
                                    </p:set>
                                    <p:animEffect transition="in" filter="fade">
                                      <p:cBhvr>
                                        <p:cTn id="19" dur="1000"/>
                                        <p:tgtEl>
                                          <p:spTgt spid="70671"/>
                                        </p:tgtEl>
                                      </p:cBhvr>
                                    </p:animEffect>
                                    <p:anim calcmode="lin" valueType="num">
                                      <p:cBhvr>
                                        <p:cTn id="20" dur="1000" fill="hold"/>
                                        <p:tgtEl>
                                          <p:spTgt spid="70671"/>
                                        </p:tgtEl>
                                        <p:attrNameLst>
                                          <p:attrName>ppt_x</p:attrName>
                                        </p:attrNameLst>
                                      </p:cBhvr>
                                      <p:tavLst>
                                        <p:tav tm="0">
                                          <p:val>
                                            <p:strVal val="#ppt_x"/>
                                          </p:val>
                                        </p:tav>
                                        <p:tav tm="100000">
                                          <p:val>
                                            <p:strVal val="#ppt_x"/>
                                          </p:val>
                                        </p:tav>
                                      </p:tavLst>
                                    </p:anim>
                                    <p:anim calcmode="lin" valueType="num">
                                      <p:cBhvr>
                                        <p:cTn id="21" dur="1000" fill="hold"/>
                                        <p:tgtEl>
                                          <p:spTgt spid="70671"/>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0663"/>
                                        </p:tgtEl>
                                        <p:attrNameLst>
                                          <p:attrName>style.visibility</p:attrName>
                                        </p:attrNameLst>
                                      </p:cBhvr>
                                      <p:to>
                                        <p:strVal val="visible"/>
                                      </p:to>
                                    </p:set>
                                    <p:animEffect transition="in" filter="fade">
                                      <p:cBhvr>
                                        <p:cTn id="24" dur="1000"/>
                                        <p:tgtEl>
                                          <p:spTgt spid="70663"/>
                                        </p:tgtEl>
                                      </p:cBhvr>
                                    </p:animEffect>
                                    <p:anim calcmode="lin" valueType="num">
                                      <p:cBhvr>
                                        <p:cTn id="25" dur="1000" fill="hold"/>
                                        <p:tgtEl>
                                          <p:spTgt spid="70663"/>
                                        </p:tgtEl>
                                        <p:attrNameLst>
                                          <p:attrName>ppt_x</p:attrName>
                                        </p:attrNameLst>
                                      </p:cBhvr>
                                      <p:tavLst>
                                        <p:tav tm="0">
                                          <p:val>
                                            <p:strVal val="#ppt_x"/>
                                          </p:val>
                                        </p:tav>
                                        <p:tav tm="100000">
                                          <p:val>
                                            <p:strVal val="#ppt_x"/>
                                          </p:val>
                                        </p:tav>
                                      </p:tavLst>
                                    </p:anim>
                                    <p:anim calcmode="lin" valueType="num">
                                      <p:cBhvr>
                                        <p:cTn id="26"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0672"/>
                                        </p:tgtEl>
                                        <p:attrNameLst>
                                          <p:attrName>style.visibility</p:attrName>
                                        </p:attrNameLst>
                                      </p:cBhvr>
                                      <p:to>
                                        <p:strVal val="visible"/>
                                      </p:to>
                                    </p:set>
                                    <p:animEffect transition="in" filter="fade">
                                      <p:cBhvr>
                                        <p:cTn id="31" dur="1000"/>
                                        <p:tgtEl>
                                          <p:spTgt spid="70672"/>
                                        </p:tgtEl>
                                      </p:cBhvr>
                                    </p:animEffect>
                                    <p:anim calcmode="lin" valueType="num">
                                      <p:cBhvr>
                                        <p:cTn id="32" dur="1000" fill="hold"/>
                                        <p:tgtEl>
                                          <p:spTgt spid="70672"/>
                                        </p:tgtEl>
                                        <p:attrNameLst>
                                          <p:attrName>ppt_x</p:attrName>
                                        </p:attrNameLst>
                                      </p:cBhvr>
                                      <p:tavLst>
                                        <p:tav tm="0">
                                          <p:val>
                                            <p:strVal val="#ppt_x"/>
                                          </p:val>
                                        </p:tav>
                                        <p:tav tm="100000">
                                          <p:val>
                                            <p:strVal val="#ppt_x"/>
                                          </p:val>
                                        </p:tav>
                                      </p:tavLst>
                                    </p:anim>
                                    <p:anim calcmode="lin" valueType="num">
                                      <p:cBhvr>
                                        <p:cTn id="33" dur="1000" fill="hold"/>
                                        <p:tgtEl>
                                          <p:spTgt spid="7067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0664"/>
                                        </p:tgtEl>
                                        <p:attrNameLst>
                                          <p:attrName>style.visibility</p:attrName>
                                        </p:attrNameLst>
                                      </p:cBhvr>
                                      <p:to>
                                        <p:strVal val="visible"/>
                                      </p:to>
                                    </p:set>
                                    <p:animEffect transition="in" filter="fade">
                                      <p:cBhvr>
                                        <p:cTn id="36" dur="1000"/>
                                        <p:tgtEl>
                                          <p:spTgt spid="70664"/>
                                        </p:tgtEl>
                                      </p:cBhvr>
                                    </p:animEffect>
                                    <p:anim calcmode="lin" valueType="num">
                                      <p:cBhvr>
                                        <p:cTn id="37" dur="1000" fill="hold"/>
                                        <p:tgtEl>
                                          <p:spTgt spid="70664"/>
                                        </p:tgtEl>
                                        <p:attrNameLst>
                                          <p:attrName>ppt_x</p:attrName>
                                        </p:attrNameLst>
                                      </p:cBhvr>
                                      <p:tavLst>
                                        <p:tav tm="0">
                                          <p:val>
                                            <p:strVal val="#ppt_x"/>
                                          </p:val>
                                        </p:tav>
                                        <p:tav tm="100000">
                                          <p:val>
                                            <p:strVal val="#ppt_x"/>
                                          </p:val>
                                        </p:tav>
                                      </p:tavLst>
                                    </p:anim>
                                    <p:anim calcmode="lin" valueType="num">
                                      <p:cBhvr>
                                        <p:cTn id="38"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70673"/>
                                        </p:tgtEl>
                                        <p:attrNameLst>
                                          <p:attrName>style.visibility</p:attrName>
                                        </p:attrNameLst>
                                      </p:cBhvr>
                                      <p:to>
                                        <p:strVal val="visible"/>
                                      </p:to>
                                    </p:set>
                                    <p:animEffect transition="in" filter="fade">
                                      <p:cBhvr>
                                        <p:cTn id="43" dur="1000"/>
                                        <p:tgtEl>
                                          <p:spTgt spid="70673"/>
                                        </p:tgtEl>
                                      </p:cBhvr>
                                    </p:animEffect>
                                    <p:anim calcmode="lin" valueType="num">
                                      <p:cBhvr>
                                        <p:cTn id="44" dur="1000" fill="hold"/>
                                        <p:tgtEl>
                                          <p:spTgt spid="70673"/>
                                        </p:tgtEl>
                                        <p:attrNameLst>
                                          <p:attrName>ppt_x</p:attrName>
                                        </p:attrNameLst>
                                      </p:cBhvr>
                                      <p:tavLst>
                                        <p:tav tm="0">
                                          <p:val>
                                            <p:strVal val="#ppt_x"/>
                                          </p:val>
                                        </p:tav>
                                        <p:tav tm="100000">
                                          <p:val>
                                            <p:strVal val="#ppt_x"/>
                                          </p:val>
                                        </p:tav>
                                      </p:tavLst>
                                    </p:anim>
                                    <p:anim calcmode="lin" valueType="num">
                                      <p:cBhvr>
                                        <p:cTn id="45" dur="1000" fill="hold"/>
                                        <p:tgtEl>
                                          <p:spTgt spid="7067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70665"/>
                                        </p:tgtEl>
                                        <p:attrNameLst>
                                          <p:attrName>style.visibility</p:attrName>
                                        </p:attrNameLst>
                                      </p:cBhvr>
                                      <p:to>
                                        <p:strVal val="visible"/>
                                      </p:to>
                                    </p:set>
                                    <p:animEffect transition="in" filter="fade">
                                      <p:cBhvr>
                                        <p:cTn id="48" dur="1000"/>
                                        <p:tgtEl>
                                          <p:spTgt spid="70665"/>
                                        </p:tgtEl>
                                      </p:cBhvr>
                                    </p:animEffect>
                                    <p:anim calcmode="lin" valueType="num">
                                      <p:cBhvr>
                                        <p:cTn id="49" dur="1000" fill="hold"/>
                                        <p:tgtEl>
                                          <p:spTgt spid="70665"/>
                                        </p:tgtEl>
                                        <p:attrNameLst>
                                          <p:attrName>ppt_x</p:attrName>
                                        </p:attrNameLst>
                                      </p:cBhvr>
                                      <p:tavLst>
                                        <p:tav tm="0">
                                          <p:val>
                                            <p:strVal val="#ppt_x"/>
                                          </p:val>
                                        </p:tav>
                                        <p:tav tm="100000">
                                          <p:val>
                                            <p:strVal val="#ppt_x"/>
                                          </p:val>
                                        </p:tav>
                                      </p:tavLst>
                                    </p:anim>
                                    <p:anim calcmode="lin" valueType="num">
                                      <p:cBhvr>
                                        <p:cTn id="50" dur="1000" fill="hold"/>
                                        <p:tgtEl>
                                          <p:spTgt spid="70665"/>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70674"/>
                                        </p:tgtEl>
                                        <p:attrNameLst>
                                          <p:attrName>style.visibility</p:attrName>
                                        </p:attrNameLst>
                                      </p:cBhvr>
                                      <p:to>
                                        <p:strVal val="visible"/>
                                      </p:to>
                                    </p:set>
                                    <p:animEffect transition="in" filter="fade">
                                      <p:cBhvr>
                                        <p:cTn id="55" dur="1000"/>
                                        <p:tgtEl>
                                          <p:spTgt spid="70674"/>
                                        </p:tgtEl>
                                      </p:cBhvr>
                                    </p:animEffect>
                                    <p:anim calcmode="lin" valueType="num">
                                      <p:cBhvr>
                                        <p:cTn id="56" dur="1000" fill="hold"/>
                                        <p:tgtEl>
                                          <p:spTgt spid="70674"/>
                                        </p:tgtEl>
                                        <p:attrNameLst>
                                          <p:attrName>ppt_x</p:attrName>
                                        </p:attrNameLst>
                                      </p:cBhvr>
                                      <p:tavLst>
                                        <p:tav tm="0">
                                          <p:val>
                                            <p:strVal val="#ppt_x"/>
                                          </p:val>
                                        </p:tav>
                                        <p:tav tm="100000">
                                          <p:val>
                                            <p:strVal val="#ppt_x"/>
                                          </p:val>
                                        </p:tav>
                                      </p:tavLst>
                                    </p:anim>
                                    <p:anim calcmode="lin" valueType="num">
                                      <p:cBhvr>
                                        <p:cTn id="57" dur="1000" fill="hold"/>
                                        <p:tgtEl>
                                          <p:spTgt spid="7067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0666"/>
                                        </p:tgtEl>
                                        <p:attrNameLst>
                                          <p:attrName>style.visibility</p:attrName>
                                        </p:attrNameLst>
                                      </p:cBhvr>
                                      <p:to>
                                        <p:strVal val="visible"/>
                                      </p:to>
                                    </p:set>
                                    <p:animEffect transition="in" filter="fade">
                                      <p:cBhvr>
                                        <p:cTn id="60" dur="1000"/>
                                        <p:tgtEl>
                                          <p:spTgt spid="70666"/>
                                        </p:tgtEl>
                                      </p:cBhvr>
                                    </p:animEffect>
                                    <p:anim calcmode="lin" valueType="num">
                                      <p:cBhvr>
                                        <p:cTn id="61" dur="1000" fill="hold"/>
                                        <p:tgtEl>
                                          <p:spTgt spid="70666"/>
                                        </p:tgtEl>
                                        <p:attrNameLst>
                                          <p:attrName>ppt_x</p:attrName>
                                        </p:attrNameLst>
                                      </p:cBhvr>
                                      <p:tavLst>
                                        <p:tav tm="0">
                                          <p:val>
                                            <p:strVal val="#ppt_x"/>
                                          </p:val>
                                        </p:tav>
                                        <p:tav tm="100000">
                                          <p:val>
                                            <p:strVal val="#ppt_x"/>
                                          </p:val>
                                        </p:tav>
                                      </p:tavLst>
                                    </p:anim>
                                    <p:anim calcmode="lin" valueType="num">
                                      <p:cBhvr>
                                        <p:cTn id="62" dur="1000" fill="hold"/>
                                        <p:tgtEl>
                                          <p:spTgt spid="70666"/>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70667"/>
                                        </p:tgtEl>
                                        <p:attrNameLst>
                                          <p:attrName>style.visibility</p:attrName>
                                        </p:attrNameLst>
                                      </p:cBhvr>
                                      <p:to>
                                        <p:strVal val="visible"/>
                                      </p:to>
                                    </p:set>
                                    <p:animEffect transition="in" filter="fade">
                                      <p:cBhvr>
                                        <p:cTn id="67" dur="1000"/>
                                        <p:tgtEl>
                                          <p:spTgt spid="70667"/>
                                        </p:tgtEl>
                                      </p:cBhvr>
                                    </p:animEffect>
                                    <p:anim calcmode="lin" valueType="num">
                                      <p:cBhvr>
                                        <p:cTn id="68" dur="1000" fill="hold"/>
                                        <p:tgtEl>
                                          <p:spTgt spid="70667"/>
                                        </p:tgtEl>
                                        <p:attrNameLst>
                                          <p:attrName>ppt_x</p:attrName>
                                        </p:attrNameLst>
                                      </p:cBhvr>
                                      <p:tavLst>
                                        <p:tav tm="0">
                                          <p:val>
                                            <p:strVal val="#ppt_x"/>
                                          </p:val>
                                        </p:tav>
                                        <p:tav tm="100000">
                                          <p:val>
                                            <p:strVal val="#ppt_x"/>
                                          </p:val>
                                        </p:tav>
                                      </p:tavLst>
                                    </p:anim>
                                    <p:anim calcmode="lin" valueType="num">
                                      <p:cBhvr>
                                        <p:cTn id="69" dur="1000" fill="hold"/>
                                        <p:tgtEl>
                                          <p:spTgt spid="70667"/>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70675"/>
                                        </p:tgtEl>
                                        <p:attrNameLst>
                                          <p:attrName>style.visibility</p:attrName>
                                        </p:attrNameLst>
                                      </p:cBhvr>
                                      <p:to>
                                        <p:strVal val="visible"/>
                                      </p:to>
                                    </p:set>
                                    <p:animEffect transition="in" filter="fade">
                                      <p:cBhvr>
                                        <p:cTn id="72" dur="1000"/>
                                        <p:tgtEl>
                                          <p:spTgt spid="70675"/>
                                        </p:tgtEl>
                                      </p:cBhvr>
                                    </p:animEffect>
                                    <p:anim calcmode="lin" valueType="num">
                                      <p:cBhvr>
                                        <p:cTn id="73" dur="1000" fill="hold"/>
                                        <p:tgtEl>
                                          <p:spTgt spid="70675"/>
                                        </p:tgtEl>
                                        <p:attrNameLst>
                                          <p:attrName>ppt_x</p:attrName>
                                        </p:attrNameLst>
                                      </p:cBhvr>
                                      <p:tavLst>
                                        <p:tav tm="0">
                                          <p:val>
                                            <p:strVal val="#ppt_x"/>
                                          </p:val>
                                        </p:tav>
                                        <p:tav tm="100000">
                                          <p:val>
                                            <p:strVal val="#ppt_x"/>
                                          </p:val>
                                        </p:tav>
                                      </p:tavLst>
                                    </p:anim>
                                    <p:anim calcmode="lin" valueType="num">
                                      <p:cBhvr>
                                        <p:cTn id="74" dur="1000" fill="hold"/>
                                        <p:tgtEl>
                                          <p:spTgt spid="70675"/>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70676"/>
                                        </p:tgtEl>
                                        <p:attrNameLst>
                                          <p:attrName>style.visibility</p:attrName>
                                        </p:attrNameLst>
                                      </p:cBhvr>
                                      <p:to>
                                        <p:strVal val="visible"/>
                                      </p:to>
                                    </p:set>
                                    <p:animEffect transition="in" filter="fade">
                                      <p:cBhvr>
                                        <p:cTn id="79" dur="1000"/>
                                        <p:tgtEl>
                                          <p:spTgt spid="70676"/>
                                        </p:tgtEl>
                                      </p:cBhvr>
                                    </p:animEffect>
                                    <p:anim calcmode="lin" valueType="num">
                                      <p:cBhvr>
                                        <p:cTn id="80" dur="1000" fill="hold"/>
                                        <p:tgtEl>
                                          <p:spTgt spid="70676"/>
                                        </p:tgtEl>
                                        <p:attrNameLst>
                                          <p:attrName>ppt_x</p:attrName>
                                        </p:attrNameLst>
                                      </p:cBhvr>
                                      <p:tavLst>
                                        <p:tav tm="0">
                                          <p:val>
                                            <p:strVal val="#ppt_x"/>
                                          </p:val>
                                        </p:tav>
                                        <p:tav tm="100000">
                                          <p:val>
                                            <p:strVal val="#ppt_x"/>
                                          </p:val>
                                        </p:tav>
                                      </p:tavLst>
                                    </p:anim>
                                    <p:anim calcmode="lin" valueType="num">
                                      <p:cBhvr>
                                        <p:cTn id="81" dur="1000" fill="hold"/>
                                        <p:tgtEl>
                                          <p:spTgt spid="7067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70668"/>
                                        </p:tgtEl>
                                        <p:attrNameLst>
                                          <p:attrName>style.visibility</p:attrName>
                                        </p:attrNameLst>
                                      </p:cBhvr>
                                      <p:to>
                                        <p:strVal val="visible"/>
                                      </p:to>
                                    </p:set>
                                    <p:animEffect transition="in" filter="fade">
                                      <p:cBhvr>
                                        <p:cTn id="84" dur="1000"/>
                                        <p:tgtEl>
                                          <p:spTgt spid="70668"/>
                                        </p:tgtEl>
                                      </p:cBhvr>
                                    </p:animEffect>
                                    <p:anim calcmode="lin" valueType="num">
                                      <p:cBhvr>
                                        <p:cTn id="85" dur="1000" fill="hold"/>
                                        <p:tgtEl>
                                          <p:spTgt spid="70668"/>
                                        </p:tgtEl>
                                        <p:attrNameLst>
                                          <p:attrName>ppt_x</p:attrName>
                                        </p:attrNameLst>
                                      </p:cBhvr>
                                      <p:tavLst>
                                        <p:tav tm="0">
                                          <p:val>
                                            <p:strVal val="#ppt_x"/>
                                          </p:val>
                                        </p:tav>
                                        <p:tav tm="100000">
                                          <p:val>
                                            <p:strVal val="#ppt_x"/>
                                          </p:val>
                                        </p:tav>
                                      </p:tavLst>
                                    </p:anim>
                                    <p:anim calcmode="lin" valueType="num">
                                      <p:cBhvr>
                                        <p:cTn id="86" dur="1000" fill="hold"/>
                                        <p:tgtEl>
                                          <p:spTgt spid="70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P spid="70663" grpId="0"/>
      <p:bldP spid="70664" grpId="0"/>
      <p:bldP spid="70665" grpId="0"/>
      <p:bldP spid="70666" grpId="0"/>
      <p:bldP spid="70667" grpId="0"/>
      <p:bldP spid="70668" grpId="0"/>
      <p:bldP spid="70670" grpId="0"/>
      <p:bldP spid="70671" grpId="0"/>
      <p:bldP spid="70672" grpId="0"/>
      <p:bldP spid="70673" grpId="0"/>
      <p:bldP spid="70674" grpId="0"/>
      <p:bldP spid="70675" grpId="0"/>
      <p:bldP spid="7067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609600" y="457200"/>
            <a:ext cx="109728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a:t>
            </a:r>
            <a:r>
              <a:rPr lang="en-US" altLang="en-US" sz="3600" b="1" dirty="0">
                <a:solidFill>
                  <a:srgbClr val="FFFF00"/>
                </a:solidFill>
                <a:latin typeface="Times New Roman" panose="02020603050405020304" pitchFamily="18" charset="0"/>
                <a:cs typeface="Times New Roman" panose="02020603050405020304" pitchFamily="18" charset="0"/>
              </a:rPr>
              <a:t>PROPHECY ABOUT THE CITY OF TYRE</a:t>
            </a:r>
            <a:br>
              <a:rPr lang="en-US" altLang="en-US" sz="3600" b="1" dirty="0">
                <a:solidFill>
                  <a:srgbClr val="FFFF00"/>
                </a:solidFill>
                <a:latin typeface="Times New Roman" panose="02020603050405020304" pitchFamily="18" charset="0"/>
                <a:cs typeface="Times New Roman" panose="02020603050405020304" pitchFamily="18" charset="0"/>
              </a:rPr>
            </a:br>
            <a:endParaRPr lang="en-US" altLang="en-US" sz="3600" b="1" dirty="0">
              <a:solidFill>
                <a:srgbClr val="FFFFFF"/>
              </a:solidFill>
              <a:latin typeface="Times New Roman" panose="02020603050405020304" pitchFamily="18" charset="0"/>
              <a:cs typeface="Times New Roman" panose="02020603050405020304" pitchFamily="18" charset="0"/>
            </a:endParaRPr>
          </a:p>
        </p:txBody>
      </p:sp>
      <p:sp>
        <p:nvSpPr>
          <p:cNvPr id="69638" name="Text Box 6"/>
          <p:cNvSpPr txBox="1">
            <a:spLocks noChangeArrowheads="1"/>
          </p:cNvSpPr>
          <p:nvPr/>
        </p:nvSpPr>
        <p:spPr bwMode="auto">
          <a:xfrm>
            <a:off x="609600" y="2133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00"/>
                </a:solidFill>
                <a:latin typeface="Times New Roman" panose="02020603050405020304" pitchFamily="18" charset="0"/>
                <a:cs typeface="Times New Roman" panose="02020603050405020304" pitchFamily="18" charset="0"/>
              </a:rPr>
              <a:t>Tyre was a coastal city that had a somewhat unusual arrangement. In addition to the inland city, there was an island city roughly 3/4’s of a mile offshore. In 586 B.C., Nebuchadnezzar’s army besieged the city on the mainland, but when the king finally was able to take the city in about </a:t>
            </a:r>
            <a:r>
              <a:rPr lang="en-US" altLang="en-US" sz="2800" b="1" dirty="0">
                <a:solidFill>
                  <a:srgbClr val="FFFF00"/>
                </a:solidFill>
                <a:latin typeface="Times New Roman" panose="02020603050405020304" pitchFamily="18" charset="0"/>
                <a:cs typeface="Times New Roman" panose="02020603050405020304" pitchFamily="18" charset="0"/>
              </a:rPr>
              <a:t>573 B.C.</a:t>
            </a:r>
            <a:r>
              <a:rPr lang="en-US" altLang="en-US" sz="2800" dirty="0">
                <a:solidFill>
                  <a:srgbClr val="FFFF00"/>
                </a:solidFill>
                <a:latin typeface="Times New Roman" panose="02020603050405020304" pitchFamily="18" charset="0"/>
                <a:cs typeface="Times New Roman" panose="02020603050405020304" pitchFamily="18" charset="0"/>
              </a:rPr>
              <a:t>, his victory was hollow. He did not know that the inhabitants had left the city and moved to the island—a situation that remained virtually unchanged for the next </a:t>
            </a:r>
            <a:r>
              <a:rPr lang="en-US" altLang="en-US" sz="2800" b="1" dirty="0">
                <a:solidFill>
                  <a:srgbClr val="FFFF00"/>
                </a:solidFill>
                <a:latin typeface="Times New Roman" panose="02020603050405020304" pitchFamily="18" charset="0"/>
                <a:cs typeface="Times New Roman" panose="02020603050405020304" pitchFamily="18" charset="0"/>
              </a:rPr>
              <a:t>241</a:t>
            </a:r>
            <a:r>
              <a:rPr lang="en-US" altLang="en-US" sz="2800" dirty="0">
                <a:solidFill>
                  <a:srgbClr val="FFFF00"/>
                </a:solidFill>
                <a:latin typeface="Times New Roman" panose="02020603050405020304" pitchFamily="18" charset="0"/>
                <a:cs typeface="Times New Roman" panose="02020603050405020304" pitchFamily="18" charset="0"/>
              </a:rPr>
              <a:t> years. </a:t>
            </a:r>
          </a:p>
        </p:txBody>
      </p:sp>
      <p:sp>
        <p:nvSpPr>
          <p:cNvPr id="81924" name="Text Box 7"/>
          <p:cNvSpPr txBox="1">
            <a:spLocks noChangeArrowheads="1"/>
          </p:cNvSpPr>
          <p:nvPr/>
        </p:nvSpPr>
        <p:spPr bwMode="auto">
          <a:xfrm>
            <a:off x="609600" y="1143000"/>
            <a:ext cx="10972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b="1" dirty="0">
                <a:solidFill>
                  <a:srgbClr val="FFFF00"/>
                </a:solidFill>
                <a:latin typeface="Times New Roman" panose="02020603050405020304" pitchFamily="18" charset="0"/>
                <a:cs typeface="Times New Roman" panose="02020603050405020304" pitchFamily="18" charset="0"/>
              </a:rPr>
              <a:t>King Nebuchadnezzar of Babylon would destroy the mainland portion of the city of Tyre. </a:t>
            </a:r>
          </a:p>
        </p:txBody>
      </p:sp>
      <p:sp>
        <p:nvSpPr>
          <p:cNvPr id="81925" name="Text Box 8"/>
          <p:cNvSpPr txBox="1">
            <a:spLocks noChangeArrowheads="1"/>
          </p:cNvSpPr>
          <p:nvPr/>
        </p:nvSpPr>
        <p:spPr bwMode="auto">
          <a:xfrm>
            <a:off x="2628901" y="1295401"/>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100">
                <a:solidFill>
                  <a:srgbClr val="FFFF00"/>
                </a:solidFill>
                <a:latin typeface="Calibri" panose="020F0502020204030204" pitchFamily="34" charset="0"/>
              </a:rPr>
              <a:t>1.</a:t>
            </a:r>
          </a:p>
        </p:txBody>
      </p:sp>
      <p:pic>
        <p:nvPicPr>
          <p:cNvPr id="69641" name="Picture 9" descr="The Causeway to Is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828800"/>
            <a:ext cx="3048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Effect transition="in" filter="fade">
                                      <p:cBhvr>
                                        <p:cTn id="7" dur="1000"/>
                                        <p:tgtEl>
                                          <p:spTgt spid="69638"/>
                                        </p:tgtEl>
                                      </p:cBhvr>
                                    </p:animEffect>
                                  </p:childTnLst>
                                </p:cTn>
                              </p:par>
                            </p:childTnLst>
                          </p:cTn>
                        </p:par>
                        <p:par>
                          <p:cTn id="8" fill="hold" nodeType="afterGroup">
                            <p:stCondLst>
                              <p:cond delay="1000"/>
                            </p:stCondLst>
                            <p:childTnLst>
                              <p:par>
                                <p:cTn id="9" presetID="2" presetClass="entr" presetSubtype="2" fill="hold" nodeType="afterEffect">
                                  <p:stCondLst>
                                    <p:cond delay="5500"/>
                                  </p:stCondLst>
                                  <p:childTnLst>
                                    <p:set>
                                      <p:cBhvr>
                                        <p:cTn id="10" dur="1" fill="hold">
                                          <p:stCondLst>
                                            <p:cond delay="0"/>
                                          </p:stCondLst>
                                        </p:cTn>
                                        <p:tgtEl>
                                          <p:spTgt spid="69641"/>
                                        </p:tgtEl>
                                        <p:attrNameLst>
                                          <p:attrName>style.visibility</p:attrName>
                                        </p:attrNameLst>
                                      </p:cBhvr>
                                      <p:to>
                                        <p:strVal val="visible"/>
                                      </p:to>
                                    </p:set>
                                    <p:anim calcmode="lin" valueType="num">
                                      <p:cBhvr additive="base">
                                        <p:cTn id="11" dur="1000" fill="hold"/>
                                        <p:tgtEl>
                                          <p:spTgt spid="69641"/>
                                        </p:tgtEl>
                                        <p:attrNameLst>
                                          <p:attrName>ppt_x</p:attrName>
                                        </p:attrNameLst>
                                      </p:cBhvr>
                                      <p:tavLst>
                                        <p:tav tm="0">
                                          <p:val>
                                            <p:strVal val="1+#ppt_w/2"/>
                                          </p:val>
                                        </p:tav>
                                        <p:tav tm="100000">
                                          <p:val>
                                            <p:strVal val="#ppt_x"/>
                                          </p:val>
                                        </p:tav>
                                      </p:tavLst>
                                    </p:anim>
                                    <p:anim calcmode="lin" valueType="num">
                                      <p:cBhvr additive="base">
                                        <p:cTn id="12" dur="1000" fill="hold"/>
                                        <p:tgtEl>
                                          <p:spTgt spid="696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04800" y="1143000"/>
            <a:ext cx="4267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FULFILLMENT OF THE 1</a:t>
            </a:r>
            <a:r>
              <a:rPr lang="en-US" altLang="en-US" sz="3200" b="1" baseline="30000" dirty="0">
                <a:solidFill>
                  <a:srgbClr val="FFFF00"/>
                </a:solidFill>
                <a:latin typeface="Times New Roman" panose="02020603050405020304" pitchFamily="18" charset="0"/>
                <a:cs typeface="Times New Roman" panose="02020603050405020304" pitchFamily="18" charset="0"/>
              </a:rPr>
              <a:t>ST</a:t>
            </a:r>
            <a:r>
              <a:rPr lang="en-US" altLang="en-US" sz="3200" b="1" dirty="0">
                <a:solidFill>
                  <a:srgbClr val="FFFF00"/>
                </a:solidFill>
                <a:latin typeface="Times New Roman" panose="02020603050405020304" pitchFamily="18" charset="0"/>
                <a:cs typeface="Times New Roman" panose="02020603050405020304" pitchFamily="18" charset="0"/>
              </a:rPr>
              <a:t> PROPHECY</a:t>
            </a:r>
            <a:br>
              <a:rPr lang="en-US" altLang="en-US" sz="3200" b="1" dirty="0">
                <a:solidFill>
                  <a:srgbClr val="FFFF00"/>
                </a:solidFill>
                <a:latin typeface="Times New Roman" panose="02020603050405020304" pitchFamily="18" charset="0"/>
                <a:cs typeface="Times New Roman" panose="02020603050405020304" pitchFamily="18" charset="0"/>
              </a:rPr>
            </a:br>
            <a:endParaRPr lang="en-US" altLang="en-US" sz="3200" b="1" dirty="0">
              <a:solidFill>
                <a:srgbClr val="FFFFFF"/>
              </a:solidFill>
              <a:latin typeface="Times New Roman" panose="02020603050405020304" pitchFamily="18" charset="0"/>
              <a:cs typeface="Times New Roman" panose="02020603050405020304" pitchFamily="18" charset="0"/>
            </a:endParaRPr>
          </a:p>
        </p:txBody>
      </p:sp>
      <p:sp>
        <p:nvSpPr>
          <p:cNvPr id="71683" name="Text Box 3"/>
          <p:cNvSpPr txBox="1">
            <a:spLocks noChangeArrowheads="1"/>
          </p:cNvSpPr>
          <p:nvPr/>
        </p:nvSpPr>
        <p:spPr bwMode="auto">
          <a:xfrm>
            <a:off x="4800600" y="762000"/>
            <a:ext cx="6858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u="sng" dirty="0">
                <a:solidFill>
                  <a:srgbClr val="FFFF00"/>
                </a:solidFill>
                <a:latin typeface="Times New Roman" panose="02020603050405020304" pitchFamily="18" charset="0"/>
                <a:cs typeface="Times New Roman" panose="02020603050405020304" pitchFamily="18" charset="0"/>
              </a:rPr>
              <a:t>Nebuchadnezzar II</a:t>
            </a:r>
            <a:r>
              <a:rPr lang="en-US" altLang="en-US" sz="2800" dirty="0">
                <a:solidFill>
                  <a:srgbClr val="FFFF00"/>
                </a:solidFill>
                <a:latin typeface="Times New Roman" panose="02020603050405020304" pitchFamily="18" charset="0"/>
                <a:cs typeface="Times New Roman" panose="02020603050405020304" pitchFamily="18" charset="0"/>
              </a:rPr>
              <a:t> laid siege to Tyre for a period of 13 years, beginning in 585-586 B.C. However, during this time, the inhabitants transferred most of their valuables to the island city. The king seized Tyre’s mainland territories, but returned to Babylon, finding himself unable to militarily subdue the island fortress (cf. 29:18). Tyre, weakened by the longstanding conflict, soon recognized Babylonian authority, which effectively put an end to the city’s autonomy and any aspirations for a greater Phoenicia.</a:t>
            </a:r>
            <a:r>
              <a:rPr lang="en-US" altLang="en-US" sz="2800" dirty="0">
                <a:solidFill>
                  <a:srgbClr val="FFFFFF"/>
                </a:solidFill>
                <a:latin typeface="Times New Roman" panose="02020603050405020304" pitchFamily="18" charset="0"/>
                <a:cs typeface="Times New Roman" panose="02020603050405020304" pitchFamily="18" charset="0"/>
              </a:rPr>
              <a:t> </a:t>
            </a:r>
          </a:p>
        </p:txBody>
      </p:sp>
      <p:pic>
        <p:nvPicPr>
          <p:cNvPr id="82948" name="Picture 2" descr="http://www.specialtyinterests.net/tyre_fort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34099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10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3600" y="152400"/>
            <a:ext cx="8229600" cy="1143000"/>
          </a:xfrm>
        </p:spPr>
        <p:txBody>
          <a:bodyPr>
            <a:normAutofit/>
          </a:bodyPr>
          <a:lstStyle/>
          <a:p>
            <a:pPr eaLnBrk="1" hangingPunct="1">
              <a:defRPr/>
            </a:pPr>
            <a:r>
              <a:rPr lang="en-US" sz="4000"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Proving the Inspiration of the Bible</a:t>
            </a:r>
          </a:p>
        </p:txBody>
      </p:sp>
      <p:sp>
        <p:nvSpPr>
          <p:cNvPr id="3075" name="Rectangle 3"/>
          <p:cNvSpPr>
            <a:spLocks noGrp="1" noChangeArrowheads="1"/>
          </p:cNvSpPr>
          <p:nvPr>
            <p:ph idx="1"/>
          </p:nvPr>
        </p:nvSpPr>
        <p:spPr>
          <a:xfrm>
            <a:off x="2133600" y="1600200"/>
            <a:ext cx="8229600" cy="4953000"/>
          </a:xfrm>
        </p:spPr>
        <p:txBody>
          <a:bodyPr>
            <a:normAutofit/>
          </a:bodyPr>
          <a:lstStyle/>
          <a:p>
            <a:pPr algn="just" eaLnBrk="1" hangingPunct="1">
              <a:lnSpc>
                <a:spcPct val="90000"/>
              </a:lnSpc>
              <a:buFontTx/>
              <a:buNone/>
              <a:defRPr/>
            </a:pPr>
            <a:r>
              <a:rPr lang="en-US" sz="2800">
                <a:solidFill>
                  <a:schemeClr val="tx2"/>
                </a:solidFill>
                <a:effectLst>
                  <a:outerShdw blurRad="38100" dist="38100" dir="2700000" algn="tl">
                    <a:srgbClr val="000000"/>
                  </a:outerShdw>
                </a:effectLst>
                <a:latin typeface="Helvetica" charset="0"/>
                <a:ea typeface="ＭＳ Ｐゴシック" charset="-128"/>
                <a:cs typeface="Times New Roman" charset="0"/>
              </a:rPr>
              <a:t> </a:t>
            </a:r>
          </a:p>
        </p:txBody>
      </p:sp>
      <p:pic>
        <p:nvPicPr>
          <p:cNvPr id="54276" name="Picture 3" descr="astronomy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219200"/>
            <a:ext cx="5818183"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4" descr="oceanography.jpg"/>
          <p:cNvPicPr>
            <a:picLocks noChangeAspect="1"/>
          </p:cNvPicPr>
          <p:nvPr/>
        </p:nvPicPr>
        <p:blipFill>
          <a:blip r:embed="rId4">
            <a:extLst>
              <a:ext uri="{28A0092B-C50C-407E-A947-70E740481C1C}">
                <a14:useLocalDpi xmlns:a14="http://schemas.microsoft.com/office/drawing/2010/main" val="0"/>
              </a:ext>
            </a:extLst>
          </a:blip>
          <a:srcRect t="2130" r="5173" b="10651"/>
          <a:stretch>
            <a:fillRect/>
          </a:stretch>
        </p:blipFill>
        <p:spPr bwMode="auto">
          <a:xfrm>
            <a:off x="6629399" y="1266826"/>
            <a:ext cx="495299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5" descr="medicine.jpg"/>
          <p:cNvPicPr>
            <a:picLocks noChangeAspect="1"/>
          </p:cNvPicPr>
          <p:nvPr/>
        </p:nvPicPr>
        <p:blipFill>
          <a:blip r:embed="rId5">
            <a:extLst>
              <a:ext uri="{28A0092B-C50C-407E-A947-70E740481C1C}">
                <a14:useLocalDpi xmlns:a14="http://schemas.microsoft.com/office/drawing/2010/main" val="0"/>
              </a:ext>
            </a:extLst>
          </a:blip>
          <a:srcRect l="5811" b="27893"/>
          <a:stretch>
            <a:fillRect/>
          </a:stretch>
        </p:blipFill>
        <p:spPr bwMode="auto">
          <a:xfrm>
            <a:off x="609600" y="4038600"/>
            <a:ext cx="563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6" descr="biology.jpg"/>
          <p:cNvPicPr>
            <a:picLocks noChangeAspect="1"/>
          </p:cNvPicPr>
          <p:nvPr/>
        </p:nvPicPr>
        <p:blipFill>
          <a:blip r:embed="rId6">
            <a:extLst>
              <a:ext uri="{28A0092B-C50C-407E-A947-70E740481C1C}">
                <a14:useLocalDpi xmlns:a14="http://schemas.microsoft.com/office/drawing/2010/main" val="0"/>
              </a:ext>
            </a:extLst>
          </a:blip>
          <a:srcRect r="11440" b="15900"/>
          <a:stretch>
            <a:fillRect/>
          </a:stretch>
        </p:blipFill>
        <p:spPr bwMode="auto">
          <a:xfrm>
            <a:off x="6654801" y="4046538"/>
            <a:ext cx="4927599"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88574" y="3276600"/>
            <a:ext cx="2512226" cy="677108"/>
          </a:xfrm>
          <a:prstGeom prst="rect">
            <a:avLst/>
          </a:prstGeom>
          <a:solidFill>
            <a:schemeClr val="tx1">
              <a:lumMod val="95000"/>
              <a:lumOff val="5000"/>
            </a:schemeClr>
          </a:solidFill>
        </p:spPr>
        <p:txBody>
          <a:bodyPr wrap="none">
            <a:spAutoFit/>
          </a:bodyPr>
          <a:lstStyle/>
          <a:p>
            <a:pPr algn="l" eaLnBrk="1" hangingPunct="1">
              <a:spcBef>
                <a:spcPct val="20000"/>
              </a:spcBef>
              <a:defRPr/>
            </a:pPr>
            <a:r>
              <a:rPr lang="en-US" sz="3800" dirty="0">
                <a:solidFill>
                  <a:srgbClr val="FF0000"/>
                </a:solidFill>
                <a:effectLst>
                  <a:outerShdw blurRad="38100" dist="38100" dir="2700000" algn="tl">
                    <a:srgbClr val="000000">
                      <a:alpha val="43137"/>
                    </a:srgbClr>
                  </a:outerShdw>
                </a:effectLst>
                <a:latin typeface="Helvetica" pitchFamily="-65" charset="0"/>
                <a:ea typeface="+mn-ea"/>
              </a:rPr>
              <a:t>Astronomy</a:t>
            </a:r>
          </a:p>
        </p:txBody>
      </p:sp>
      <p:sp>
        <p:nvSpPr>
          <p:cNvPr id="9" name="TextBox 8"/>
          <p:cNvSpPr txBox="1"/>
          <p:nvPr/>
        </p:nvSpPr>
        <p:spPr>
          <a:xfrm>
            <a:off x="6477000" y="3352801"/>
            <a:ext cx="3213100" cy="646113"/>
          </a:xfrm>
          <a:prstGeom prst="rect">
            <a:avLst/>
          </a:prstGeom>
          <a:solidFill>
            <a:schemeClr val="accent1">
              <a:lumMod val="40000"/>
              <a:lumOff val="60000"/>
            </a:schemeClr>
          </a:solidFill>
        </p:spPr>
        <p:txBody>
          <a:bodyPr wrap="none">
            <a:spAutoFit/>
          </a:bodyPr>
          <a:lstStyle/>
          <a:p>
            <a:pPr algn="l" eaLnBrk="1" hangingPunct="1">
              <a:spcBef>
                <a:spcPct val="20000"/>
              </a:spcBef>
              <a:defRPr/>
            </a:pPr>
            <a:r>
              <a:rPr lang="en-US" sz="3600" dirty="0">
                <a:solidFill>
                  <a:srgbClr val="FFFF00"/>
                </a:solidFill>
                <a:effectLst>
                  <a:outerShdw blurRad="38100" dist="38100" dir="2700000" algn="tl">
                    <a:srgbClr val="000000">
                      <a:alpha val="43137"/>
                    </a:srgbClr>
                  </a:outerShdw>
                </a:effectLst>
                <a:latin typeface="Helvetica" pitchFamily="-65" charset="0"/>
                <a:ea typeface="+mn-ea"/>
              </a:rPr>
              <a:t>Oceanography</a:t>
            </a:r>
          </a:p>
        </p:txBody>
      </p:sp>
      <p:sp>
        <p:nvSpPr>
          <p:cNvPr id="10" name="TextBox 9"/>
          <p:cNvSpPr txBox="1"/>
          <p:nvPr/>
        </p:nvSpPr>
        <p:spPr>
          <a:xfrm>
            <a:off x="4191000" y="5943601"/>
            <a:ext cx="2236788" cy="708025"/>
          </a:xfrm>
          <a:prstGeom prst="rect">
            <a:avLst/>
          </a:prstGeom>
          <a:solidFill>
            <a:schemeClr val="bg2">
              <a:lumMod val="90000"/>
            </a:schemeClr>
          </a:solidFill>
        </p:spPr>
        <p:txBody>
          <a:bodyPr wrap="none">
            <a:spAutoFit/>
          </a:bodyPr>
          <a:lstStyle/>
          <a:p>
            <a:pPr algn="l" eaLnBrk="1" hangingPunct="1">
              <a:spcBef>
                <a:spcPct val="20000"/>
              </a:spcBef>
              <a:defRPr/>
            </a:pPr>
            <a:r>
              <a:rPr lang="en-US" sz="4000" dirty="0">
                <a:solidFill>
                  <a:srgbClr val="FFFF00"/>
                </a:solidFill>
                <a:effectLst>
                  <a:outerShdw blurRad="38100" dist="38100" dir="2700000" algn="tl">
                    <a:srgbClr val="000000">
                      <a:alpha val="43137"/>
                    </a:srgbClr>
                  </a:outerShdw>
                </a:effectLst>
                <a:latin typeface="Helvetica" pitchFamily="-65" charset="0"/>
                <a:ea typeface="+mn-ea"/>
              </a:rPr>
              <a:t>Medicine</a:t>
            </a:r>
          </a:p>
        </p:txBody>
      </p:sp>
      <p:sp>
        <p:nvSpPr>
          <p:cNvPr id="11" name="TextBox 10"/>
          <p:cNvSpPr txBox="1"/>
          <p:nvPr/>
        </p:nvSpPr>
        <p:spPr>
          <a:xfrm>
            <a:off x="6477001" y="5943601"/>
            <a:ext cx="1878013" cy="708025"/>
          </a:xfrm>
          <a:prstGeom prst="rect">
            <a:avLst/>
          </a:prstGeom>
          <a:solidFill>
            <a:schemeClr val="accent4">
              <a:lumMod val="40000"/>
              <a:lumOff val="60000"/>
            </a:schemeClr>
          </a:solidFill>
        </p:spPr>
        <p:txBody>
          <a:bodyPr wrap="none">
            <a:spAutoFit/>
          </a:bodyPr>
          <a:lstStyle/>
          <a:p>
            <a:pPr algn="l" eaLnBrk="1" hangingPunct="1">
              <a:spcBef>
                <a:spcPct val="20000"/>
              </a:spcBef>
              <a:defRPr/>
            </a:pPr>
            <a:r>
              <a:rPr lang="en-US" sz="4000" dirty="0">
                <a:solidFill>
                  <a:srgbClr val="FF0000"/>
                </a:solidFill>
                <a:effectLst>
                  <a:outerShdw blurRad="38100" dist="38100" dir="2700000" algn="tl">
                    <a:srgbClr val="000000">
                      <a:alpha val="43137"/>
                    </a:srgbClr>
                  </a:outerShdw>
                </a:effectLst>
                <a:latin typeface="Helvetica" pitchFamily="-65" charset="0"/>
                <a:ea typeface="+mn-ea"/>
              </a:rPr>
              <a:t>Biology</a:t>
            </a:r>
          </a:p>
        </p:txBody>
      </p:sp>
      <p:cxnSp>
        <p:nvCxnSpPr>
          <p:cNvPr id="13" name="Straight Connector 12"/>
          <p:cNvCxnSpPr>
            <a:cxnSpLocks noChangeShapeType="1"/>
          </p:cNvCxnSpPr>
          <p:nvPr/>
        </p:nvCxnSpPr>
        <p:spPr bwMode="auto">
          <a:xfrm>
            <a:off x="6477000" y="1295400"/>
            <a:ext cx="0" cy="5791199"/>
          </a:xfrm>
          <a:prstGeom prst="line">
            <a:avLst/>
          </a:prstGeom>
          <a:noFill/>
          <a:ln w="76200">
            <a:solidFill>
              <a:schemeClr val="tx1"/>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flipH="1" flipV="1">
            <a:off x="609600" y="3998914"/>
            <a:ext cx="10896600" cy="31750"/>
          </a:xfrm>
          <a:prstGeom prst="line">
            <a:avLst/>
          </a:prstGeom>
          <a:noFill/>
          <a:ln w="76200">
            <a:solidFill>
              <a:schemeClr val="tx1"/>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flipH="1">
            <a:off x="609600" y="1066801"/>
            <a:ext cx="10972800" cy="0"/>
          </a:xfrm>
          <a:prstGeom prst="line">
            <a:avLst/>
          </a:prstGeom>
          <a:noFill/>
          <a:ln w="76200">
            <a:solidFill>
              <a:schemeClr val="tx1"/>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609600" y="1295400"/>
            <a:ext cx="10972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2. Other nations would participate in the fulfillment of the prophecy (vs. 3).</a:t>
            </a:r>
          </a:p>
        </p:txBody>
      </p:sp>
      <p:sp>
        <p:nvSpPr>
          <p:cNvPr id="83971" name="Text Box 4"/>
          <p:cNvSpPr txBox="1">
            <a:spLocks noChangeArrowheads="1"/>
          </p:cNvSpPr>
          <p:nvPr/>
        </p:nvSpPr>
        <p:spPr bwMode="auto">
          <a:xfrm>
            <a:off x="2082800" y="304800"/>
            <a:ext cx="79073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63494" name="Text Box 6"/>
          <p:cNvSpPr txBox="1">
            <a:spLocks noChangeArrowheads="1"/>
          </p:cNvSpPr>
          <p:nvPr/>
        </p:nvSpPr>
        <p:spPr bwMode="auto">
          <a:xfrm>
            <a:off x="609600" y="2486025"/>
            <a:ext cx="8077200" cy="394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800" dirty="0">
                <a:solidFill>
                  <a:srgbClr val="FFFF00"/>
                </a:solidFill>
                <a:latin typeface="Times New Roman" panose="02020603050405020304" pitchFamily="18" charset="0"/>
                <a:cs typeface="Times New Roman" panose="02020603050405020304" pitchFamily="18" charset="0"/>
              </a:rPr>
              <a:t>Following the Babylonian period, Tyre remained in subjection to Persia from </a:t>
            </a:r>
            <a:r>
              <a:rPr lang="en-US" altLang="en-US" sz="2800" b="1" dirty="0">
                <a:solidFill>
                  <a:srgbClr val="FFFF00"/>
                </a:solidFill>
                <a:latin typeface="Times New Roman" panose="02020603050405020304" pitchFamily="18" charset="0"/>
                <a:cs typeface="Times New Roman" panose="02020603050405020304" pitchFamily="18" charset="0"/>
              </a:rPr>
              <a:t>538-332 B.C</a:t>
            </a:r>
            <a:r>
              <a:rPr lang="en-US" altLang="en-US" sz="2800" dirty="0">
                <a:solidFill>
                  <a:srgbClr val="FFFF00"/>
                </a:solidFill>
                <a:latin typeface="Times New Roman" panose="02020603050405020304" pitchFamily="18" charset="0"/>
                <a:cs typeface="Times New Roman" panose="02020603050405020304" pitchFamily="18" charset="0"/>
              </a:rPr>
              <a:t>. Alexander the Great besieged and captured the port in </a:t>
            </a:r>
            <a:r>
              <a:rPr lang="en-US" altLang="en-US" sz="2800" b="1" dirty="0">
                <a:solidFill>
                  <a:srgbClr val="FFFF00"/>
                </a:solidFill>
                <a:latin typeface="Times New Roman" panose="02020603050405020304" pitchFamily="18" charset="0"/>
                <a:cs typeface="Times New Roman" panose="02020603050405020304" pitchFamily="18" charset="0"/>
              </a:rPr>
              <a:t>332 B.C</a:t>
            </a:r>
            <a:r>
              <a:rPr lang="en-US" altLang="en-US" sz="2800" dirty="0">
                <a:solidFill>
                  <a:srgbClr val="FFFF00"/>
                </a:solidFill>
                <a:latin typeface="Times New Roman" panose="02020603050405020304" pitchFamily="18" charset="0"/>
                <a:cs typeface="Times New Roman" panose="02020603050405020304" pitchFamily="18" charset="0"/>
              </a:rPr>
              <a:t>., and ultimately, Ptolemies, Seleucids, Romans, and Muslim Arabs all had their turn at rule. After passing briefly into the hands of the Crusaders, the city was completely destroyed by a group known as the Mamluks (former Muslim soldier-slaves) in </a:t>
            </a:r>
            <a:r>
              <a:rPr lang="en-US" altLang="en-US" sz="2800" b="1" dirty="0">
                <a:solidFill>
                  <a:srgbClr val="FFFF00"/>
                </a:solidFill>
                <a:latin typeface="Times New Roman" panose="02020603050405020304" pitchFamily="18" charset="0"/>
                <a:cs typeface="Times New Roman" panose="02020603050405020304" pitchFamily="18" charset="0"/>
              </a:rPr>
              <a:t>A.D. 1291</a:t>
            </a:r>
            <a:r>
              <a:rPr lang="en-US" altLang="en-US" sz="2800" dirty="0">
                <a:solidFill>
                  <a:srgbClr val="FFFF00"/>
                </a:solidFill>
                <a:latin typeface="Times New Roman" panose="02020603050405020304" pitchFamily="18" charset="0"/>
                <a:cs typeface="Times New Roman" panose="02020603050405020304" pitchFamily="18" charset="0"/>
              </a:rPr>
              <a:t>.</a:t>
            </a:r>
          </a:p>
        </p:txBody>
      </p:sp>
      <p:sp>
        <p:nvSpPr>
          <p:cNvPr id="63495" name="Text Box 7"/>
          <p:cNvSpPr txBox="1">
            <a:spLocks noChangeArrowheads="1"/>
          </p:cNvSpPr>
          <p:nvPr/>
        </p:nvSpPr>
        <p:spPr bwMode="auto">
          <a:xfrm>
            <a:off x="609600" y="713960"/>
            <a:ext cx="10972799" cy="58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FULFILLMENT OF THE 2</a:t>
            </a:r>
            <a:r>
              <a:rPr lang="en-US" altLang="en-US" sz="3200" b="1" baseline="30000" dirty="0">
                <a:solidFill>
                  <a:srgbClr val="FFFF00"/>
                </a:solidFill>
                <a:latin typeface="Times New Roman" panose="02020603050405020304" pitchFamily="18" charset="0"/>
                <a:cs typeface="Times New Roman" panose="02020603050405020304" pitchFamily="18" charset="0"/>
              </a:rPr>
              <a:t>nd</a:t>
            </a:r>
            <a:r>
              <a:rPr lang="en-US" altLang="en-US" sz="3200" b="1" dirty="0">
                <a:solidFill>
                  <a:srgbClr val="FFFF00"/>
                </a:solidFill>
                <a:latin typeface="Times New Roman" panose="02020603050405020304" pitchFamily="18" charset="0"/>
                <a:cs typeface="Times New Roman" panose="02020603050405020304" pitchFamily="18" charset="0"/>
              </a:rPr>
              <a:t>  PROPHECY</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pic>
        <p:nvPicPr>
          <p:cNvPr id="83974" name="Picture 4" descr="Tyre (Lebanon).jpg"/>
          <p:cNvPicPr>
            <a:picLocks noChangeAspect="1" noChangeArrowheads="1"/>
          </p:cNvPicPr>
          <p:nvPr/>
        </p:nvPicPr>
        <p:blipFill>
          <a:blip r:embed="rId3">
            <a:extLst>
              <a:ext uri="{28A0092B-C50C-407E-A947-70E740481C1C}">
                <a14:useLocalDpi xmlns:a14="http://schemas.microsoft.com/office/drawing/2010/main" val="0"/>
              </a:ext>
            </a:extLst>
          </a:blip>
          <a:srcRect l="26447"/>
          <a:stretch>
            <a:fillRect/>
          </a:stretch>
        </p:blipFill>
        <p:spPr bwMode="auto">
          <a:xfrm>
            <a:off x="8915400" y="2638840"/>
            <a:ext cx="277577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3495"/>
                                        </p:tgtEl>
                                        <p:attrNameLst>
                                          <p:attrName>style.visibility</p:attrName>
                                        </p:attrNameLst>
                                      </p:cBhvr>
                                      <p:to>
                                        <p:strVal val="visible"/>
                                      </p:to>
                                    </p:set>
                                    <p:animEffect transition="in" filter="fade">
                                      <p:cBhvr>
                                        <p:cTn id="7" dur="500"/>
                                        <p:tgtEl>
                                          <p:spTgt spid="6349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3494"/>
                                        </p:tgtEl>
                                        <p:attrNameLst>
                                          <p:attrName>style.visibility</p:attrName>
                                        </p:attrNameLst>
                                      </p:cBhvr>
                                      <p:to>
                                        <p:strVal val="visible"/>
                                      </p:to>
                                    </p:set>
                                    <p:animEffect transition="in" filter="fade">
                                      <p:cBhvr>
                                        <p:cTn id="10"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49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1001" y="2743200"/>
            <a:ext cx="830579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200" dirty="0">
                <a:solidFill>
                  <a:srgbClr val="FFFF00"/>
                </a:solidFill>
                <a:latin typeface="Times New Roman" panose="02020603050405020304" pitchFamily="18" charset="0"/>
                <a:cs typeface="Times New Roman" panose="02020603050405020304" pitchFamily="18" charset="0"/>
              </a:rPr>
              <a:t>Like Nebuchadnezzar before him, Alexander was stymied by Tyre’s natural moat. The brilliant general was not so quick to give up, however. He used the building materials of the mainland city to build a causeway to the island, which allowed his troops to enter and conquer the city. His complete conquest of Tyre took only seven months. </a:t>
            </a:r>
          </a:p>
        </p:txBody>
      </p:sp>
      <p:sp>
        <p:nvSpPr>
          <p:cNvPr id="84995" name="Text Box 3"/>
          <p:cNvSpPr txBox="1">
            <a:spLocks noChangeArrowheads="1"/>
          </p:cNvSpPr>
          <p:nvPr/>
        </p:nvSpPr>
        <p:spPr bwMode="auto">
          <a:xfrm>
            <a:off x="609600" y="914400"/>
            <a:ext cx="10744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200" dirty="0">
                <a:solidFill>
                  <a:srgbClr val="FFFF00"/>
                </a:solidFill>
                <a:latin typeface="Times New Roman" panose="02020603050405020304" pitchFamily="18" charset="0"/>
                <a:cs typeface="Times New Roman" panose="02020603050405020304" pitchFamily="18" charset="0"/>
              </a:rPr>
              <a:t>3. The city was to be flattened, like the top of a rock (vss. 4,14). </a:t>
            </a:r>
          </a:p>
        </p:txBody>
      </p:sp>
      <p:sp>
        <p:nvSpPr>
          <p:cNvPr id="84996" name="Text Box 4"/>
          <p:cNvSpPr txBox="1">
            <a:spLocks noChangeArrowheads="1"/>
          </p:cNvSpPr>
          <p:nvPr/>
        </p:nvSpPr>
        <p:spPr bwMode="auto">
          <a:xfrm>
            <a:off x="609600" y="3810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a:t>
            </a:r>
            <a:r>
              <a:rPr lang="en-US" altLang="en-US" sz="3200" b="1" dirty="0">
                <a:solidFill>
                  <a:srgbClr val="FFFF00"/>
                </a:solidFill>
                <a:latin typeface="Times New Roman" panose="02020603050405020304" pitchFamily="18" charset="0"/>
                <a:cs typeface="Times New Roman" panose="02020603050405020304" pitchFamily="18" charset="0"/>
              </a:rPr>
              <a:t>PROPHECY ABOUT THE CITY OF TYRE</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64517" name="Text Box 5"/>
          <p:cNvSpPr txBox="1">
            <a:spLocks noChangeArrowheads="1"/>
          </p:cNvSpPr>
          <p:nvPr/>
        </p:nvSpPr>
        <p:spPr bwMode="auto">
          <a:xfrm>
            <a:off x="609600" y="1828800"/>
            <a:ext cx="807719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FULFILLMENT OF THE 3</a:t>
            </a:r>
            <a:r>
              <a:rPr lang="en-US" altLang="en-US" sz="3200" b="1" baseline="30000" dirty="0">
                <a:solidFill>
                  <a:srgbClr val="FFFF00"/>
                </a:solidFill>
                <a:latin typeface="Times New Roman" panose="02020603050405020304" pitchFamily="18" charset="0"/>
                <a:cs typeface="Times New Roman" panose="02020603050405020304" pitchFamily="18" charset="0"/>
              </a:rPr>
              <a:t>rd</a:t>
            </a:r>
            <a:r>
              <a:rPr lang="en-US" altLang="en-US" sz="3200" b="1" dirty="0">
                <a:solidFill>
                  <a:srgbClr val="FFFF00"/>
                </a:solidFill>
                <a:latin typeface="Times New Roman" panose="02020603050405020304" pitchFamily="18" charset="0"/>
                <a:cs typeface="Times New Roman" panose="02020603050405020304" pitchFamily="18" charset="0"/>
              </a:rPr>
              <a:t> PROPHECY</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pic>
        <p:nvPicPr>
          <p:cNvPr id="84998" name="Picture 2" descr="http://www.lib.utexas.edu/maps/historical/tyre_1912.jpg"/>
          <p:cNvPicPr>
            <a:picLocks noChangeAspect="1" noChangeArrowheads="1"/>
          </p:cNvPicPr>
          <p:nvPr/>
        </p:nvPicPr>
        <p:blipFill>
          <a:blip r:embed="rId3">
            <a:extLst>
              <a:ext uri="{28A0092B-C50C-407E-A947-70E740481C1C}">
                <a14:useLocalDpi xmlns:a14="http://schemas.microsoft.com/office/drawing/2010/main" val="0"/>
              </a:ext>
            </a:extLst>
          </a:blip>
          <a:srcRect l="2434" t="3239" r="26987" b="4453"/>
          <a:stretch>
            <a:fillRect/>
          </a:stretch>
        </p:blipFill>
        <p:spPr bwMode="auto">
          <a:xfrm>
            <a:off x="8915400" y="1692276"/>
            <a:ext cx="2667000" cy="447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1000"/>
                                        <p:tgtEl>
                                          <p:spTgt spid="64517"/>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4514"/>
                                        </p:tgtEl>
                                        <p:attrNameLst>
                                          <p:attrName>style.visibility</p:attrName>
                                        </p:attrNameLst>
                                      </p:cBhvr>
                                      <p:to>
                                        <p:strVal val="visible"/>
                                      </p:to>
                                    </p:set>
                                    <p:animEffect transition="in" filter="fade">
                                      <p:cBhvr>
                                        <p:cTn id="10" dur="1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5400000"/>
        </a:gradFill>
        <a:effectLst/>
      </p:bgPr>
    </p:bg>
    <p:spTree>
      <p:nvGrpSpPr>
        <p:cNvPr id="1" name=""/>
        <p:cNvGrpSpPr/>
        <p:nvPr/>
      </p:nvGrpSpPr>
      <p:grpSpPr>
        <a:xfrm>
          <a:off x="0" y="0"/>
          <a:ext cx="0" cy="0"/>
          <a:chOff x="0" y="0"/>
          <a:chExt cx="0" cy="0"/>
        </a:xfrm>
      </p:grpSpPr>
      <p:pic>
        <p:nvPicPr>
          <p:cNvPr id="347138" name="Picture 2" descr="http://www.shunya.net/Pictures/South%20India/Cochin/ChineseFishingNets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30"/>
            <a:ext cx="12192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 Box 2"/>
          <p:cNvSpPr txBox="1">
            <a:spLocks noChangeArrowheads="1"/>
          </p:cNvSpPr>
          <p:nvPr/>
        </p:nvSpPr>
        <p:spPr bwMode="auto">
          <a:xfrm>
            <a:off x="8187083" y="7953375"/>
            <a:ext cx="7404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2400">
                <a:solidFill>
                  <a:srgbClr val="FFFF00"/>
                </a:solidFill>
                <a:latin typeface="Helvetica" panose="020B0604020202020204" pitchFamily="34" charset="0"/>
              </a:rPr>
              <a:t>The waters around Tyre were renowned in ancient times for their excellent fishing prospects. And after its complete decimation by Alexander, this was the </a:t>
            </a:r>
            <a:r>
              <a:rPr lang="en-US" altLang="en-US" sz="2400" b="1">
                <a:solidFill>
                  <a:srgbClr val="FFFF00"/>
                </a:solidFill>
                <a:latin typeface="Helvetica" panose="020B0604020202020204" pitchFamily="34" charset="0"/>
              </a:rPr>
              <a:t>only</a:t>
            </a:r>
            <a:r>
              <a:rPr lang="en-US" altLang="en-US" sz="2400">
                <a:solidFill>
                  <a:srgbClr val="FFFF00"/>
                </a:solidFill>
                <a:latin typeface="Helvetica" panose="020B0604020202020204" pitchFamily="34" charset="0"/>
              </a:rPr>
              <a:t> claim to fame the city had left.</a:t>
            </a:r>
            <a:r>
              <a:rPr lang="en-US" altLang="en-US">
                <a:solidFill>
                  <a:srgbClr val="FFFFFF"/>
                </a:solidFill>
                <a:latin typeface="Calibri" panose="020F0502020204030204" pitchFamily="34" charset="0"/>
              </a:rPr>
              <a:t> </a:t>
            </a:r>
            <a:r>
              <a:rPr lang="en-US" altLang="en-US" sz="2400">
                <a:solidFill>
                  <a:srgbClr val="FFFF00"/>
                </a:solidFill>
                <a:latin typeface="Helvetica" panose="020B0604020202020204" pitchFamily="34" charset="0"/>
              </a:rPr>
              <a:t>Modern-day travelers who visit the site of ancient Tyre will find only a small colony of people existing there. What do those people do for a living? They fish with nets.</a:t>
            </a:r>
            <a:endParaRPr lang="en-US" altLang="en-US">
              <a:solidFill>
                <a:srgbClr val="FFFFFF"/>
              </a:solidFill>
              <a:latin typeface="Calibri" panose="020F0502020204030204" pitchFamily="34" charset="0"/>
            </a:endParaRPr>
          </a:p>
        </p:txBody>
      </p:sp>
      <p:sp>
        <p:nvSpPr>
          <p:cNvPr id="86019" name="Text Box 3"/>
          <p:cNvSpPr txBox="1">
            <a:spLocks noChangeArrowheads="1"/>
          </p:cNvSpPr>
          <p:nvPr/>
        </p:nvSpPr>
        <p:spPr bwMode="auto">
          <a:xfrm>
            <a:off x="838200" y="5141843"/>
            <a:ext cx="1082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dirty="0">
                <a:solidFill>
                  <a:srgbClr val="FFFF00"/>
                </a:solidFill>
                <a:latin typeface="Times New Roman" panose="02020603050405020304" pitchFamily="18" charset="0"/>
                <a:cs typeface="Times New Roman" panose="02020603050405020304" pitchFamily="18" charset="0"/>
              </a:rPr>
              <a:t>4. It would become a spot for the spreading of nets (vss. 5,14). </a:t>
            </a:r>
          </a:p>
        </p:txBody>
      </p:sp>
      <p:sp>
        <p:nvSpPr>
          <p:cNvPr id="86020" name="Text Box 4"/>
          <p:cNvSpPr txBox="1">
            <a:spLocks noChangeArrowheads="1"/>
          </p:cNvSpPr>
          <p:nvPr/>
        </p:nvSpPr>
        <p:spPr bwMode="auto">
          <a:xfrm>
            <a:off x="1676400" y="685800"/>
            <a:ext cx="8763000" cy="51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4th PROPHECY ABOUT THE CITY OF TYRE</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86021" name="Text Box 5"/>
          <p:cNvSpPr txBox="1">
            <a:spLocks noChangeArrowheads="1"/>
          </p:cNvSpPr>
          <p:nvPr/>
        </p:nvSpPr>
        <p:spPr bwMode="auto">
          <a:xfrm>
            <a:off x="8060084" y="7127875"/>
            <a:ext cx="77390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a:solidFill>
                  <a:srgbClr val="FFFF00"/>
                </a:solidFill>
                <a:latin typeface="Helvetica" panose="020B0604020202020204" pitchFamily="34" charset="0"/>
              </a:rPr>
              <a:t>FULFILLMENT OF THE 4</a:t>
            </a:r>
            <a:r>
              <a:rPr lang="en-US" altLang="en-US" sz="3200" b="1" baseline="30000">
                <a:solidFill>
                  <a:srgbClr val="FFFF00"/>
                </a:solidFill>
                <a:latin typeface="Helvetica" panose="020B0604020202020204" pitchFamily="34" charset="0"/>
              </a:rPr>
              <a:t>th</a:t>
            </a:r>
            <a:r>
              <a:rPr lang="en-US" altLang="en-US" sz="3200" b="1">
                <a:solidFill>
                  <a:srgbClr val="FFFF00"/>
                </a:solidFill>
                <a:latin typeface="Helvetica" panose="020B0604020202020204" pitchFamily="34" charset="0"/>
              </a:rPr>
              <a:t> PROPHECY</a:t>
            </a:r>
            <a:br>
              <a:rPr lang="en-US" altLang="en-US" sz="3200" b="1">
                <a:solidFill>
                  <a:srgbClr val="FFFF00"/>
                </a:solidFill>
                <a:latin typeface="Helvetica" panose="020B0604020202020204" pitchFamily="34" charset="0"/>
              </a:rPr>
            </a:br>
            <a:endParaRPr lang="en-US" altLang="en-US" sz="3200" b="1">
              <a:solidFill>
                <a:srgbClr val="FFFFFF"/>
              </a:solidFill>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7138"/>
                                        </p:tgtEl>
                                        <p:attrNameLst>
                                          <p:attrName>style.visibility</p:attrName>
                                        </p:attrNameLst>
                                      </p:cBhvr>
                                      <p:to>
                                        <p:strVal val="visible"/>
                                      </p:to>
                                    </p:set>
                                    <p:animEffect transition="in" filter="fade">
                                      <p:cBhvr>
                                        <p:cTn id="7" dur="1000"/>
                                        <p:tgtEl>
                                          <p:spTgt spid="347138"/>
                                        </p:tgtEl>
                                      </p:cBhvr>
                                    </p:animEffect>
                                    <p:anim calcmode="lin" valueType="num">
                                      <p:cBhvr>
                                        <p:cTn id="8" dur="1000" fill="hold"/>
                                        <p:tgtEl>
                                          <p:spTgt spid="347138"/>
                                        </p:tgtEl>
                                        <p:attrNameLst>
                                          <p:attrName>ppt_x</p:attrName>
                                        </p:attrNameLst>
                                      </p:cBhvr>
                                      <p:tavLst>
                                        <p:tav tm="0">
                                          <p:val>
                                            <p:strVal val="#ppt_x"/>
                                          </p:val>
                                        </p:tav>
                                        <p:tav tm="100000">
                                          <p:val>
                                            <p:strVal val="#ppt_x"/>
                                          </p:val>
                                        </p:tav>
                                      </p:tavLst>
                                    </p:anim>
                                    <p:anim calcmode="lin" valueType="num">
                                      <p:cBhvr>
                                        <p:cTn id="9" dur="1000" fill="hold"/>
                                        <p:tgtEl>
                                          <p:spTgt spid="347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09599" y="2743199"/>
            <a:ext cx="7086601"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50000"/>
              </a:spcBef>
            </a:pPr>
            <a:r>
              <a:rPr lang="en-US" altLang="en-US" sz="3200" dirty="0">
                <a:solidFill>
                  <a:srgbClr val="FFFF00"/>
                </a:solidFill>
                <a:latin typeface="Times New Roman" panose="02020603050405020304" pitchFamily="18" charset="0"/>
                <a:cs typeface="Times New Roman" panose="02020603050405020304" pitchFamily="18" charset="0"/>
              </a:rPr>
              <a:t>As noted earlier, the building of the causeway came from the remains of the mainland city. Sands carried by currents have built up a spit (or “tombolo”) around the causeway, producing a permanent connection between the island and the mainland. </a:t>
            </a:r>
          </a:p>
        </p:txBody>
      </p:sp>
      <p:sp>
        <p:nvSpPr>
          <p:cNvPr id="87043" name="Text Box 3"/>
          <p:cNvSpPr txBox="1">
            <a:spLocks noChangeArrowheads="1"/>
          </p:cNvSpPr>
          <p:nvPr/>
        </p:nvSpPr>
        <p:spPr bwMode="auto">
          <a:xfrm>
            <a:off x="609600" y="12192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600" dirty="0">
                <a:solidFill>
                  <a:srgbClr val="FFFF00"/>
                </a:solidFill>
                <a:latin typeface="Times New Roman" panose="02020603050405020304" pitchFamily="18" charset="0"/>
                <a:cs typeface="Times New Roman" panose="02020603050405020304" pitchFamily="18" charset="0"/>
              </a:rPr>
              <a:t>5. Its stones and timbers were to be laid in the sea (vs. 12). </a:t>
            </a:r>
          </a:p>
        </p:txBody>
      </p:sp>
      <p:sp>
        <p:nvSpPr>
          <p:cNvPr id="87044" name="Text Box 4"/>
          <p:cNvSpPr txBox="1">
            <a:spLocks noChangeArrowheads="1"/>
          </p:cNvSpPr>
          <p:nvPr/>
        </p:nvSpPr>
        <p:spPr bwMode="auto">
          <a:xfrm>
            <a:off x="20701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Times New Roman" panose="02020603050405020304" pitchFamily="18" charset="0"/>
                <a:cs typeface="Times New Roman" panose="02020603050405020304" pitchFamily="18" charset="0"/>
              </a:rPr>
              <a:t> PROPHECY ABOUT THE CITY OF TYRE</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66565" name="Text Box 5"/>
          <p:cNvSpPr txBox="1">
            <a:spLocks noChangeArrowheads="1"/>
          </p:cNvSpPr>
          <p:nvPr/>
        </p:nvSpPr>
        <p:spPr bwMode="auto">
          <a:xfrm>
            <a:off x="609600" y="1905000"/>
            <a:ext cx="109727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600" b="1" dirty="0">
                <a:solidFill>
                  <a:srgbClr val="FFFF00"/>
                </a:solidFill>
                <a:latin typeface="Times New Roman" panose="02020603050405020304" pitchFamily="18" charset="0"/>
                <a:cs typeface="Times New Roman" panose="02020603050405020304" pitchFamily="18" charset="0"/>
              </a:rPr>
              <a:t>FULFILLMENT OF THE 5</a:t>
            </a:r>
            <a:r>
              <a:rPr lang="en-US" altLang="en-US" sz="3600" b="1" baseline="30000" dirty="0">
                <a:solidFill>
                  <a:srgbClr val="FFFF00"/>
                </a:solidFill>
                <a:latin typeface="Times New Roman" panose="02020603050405020304" pitchFamily="18" charset="0"/>
                <a:cs typeface="Times New Roman" panose="02020603050405020304" pitchFamily="18" charset="0"/>
              </a:rPr>
              <a:t>th</a:t>
            </a:r>
            <a:r>
              <a:rPr lang="en-US" altLang="en-US" sz="3600" b="1" dirty="0">
                <a:solidFill>
                  <a:srgbClr val="FFFF00"/>
                </a:solidFill>
                <a:latin typeface="Times New Roman" panose="02020603050405020304" pitchFamily="18" charset="0"/>
                <a:cs typeface="Times New Roman" panose="02020603050405020304" pitchFamily="18" charset="0"/>
              </a:rPr>
              <a:t> PROPHECY</a:t>
            </a:r>
            <a:br>
              <a:rPr lang="en-US" altLang="en-US" sz="3600" b="1" dirty="0">
                <a:solidFill>
                  <a:srgbClr val="FFFF00"/>
                </a:solidFill>
                <a:latin typeface="Times New Roman" panose="02020603050405020304" pitchFamily="18" charset="0"/>
                <a:cs typeface="Times New Roman" panose="02020603050405020304" pitchFamily="18" charset="0"/>
              </a:rPr>
            </a:br>
            <a:endParaRPr lang="en-US" altLang="en-US" sz="3600" b="1" dirty="0">
              <a:solidFill>
                <a:srgbClr val="FFFFFF"/>
              </a:solidFill>
              <a:latin typeface="Times New Roman" panose="02020603050405020304" pitchFamily="18" charset="0"/>
              <a:cs typeface="Times New Roman" panose="02020603050405020304" pitchFamily="18" charset="0"/>
            </a:endParaRPr>
          </a:p>
        </p:txBody>
      </p:sp>
      <p:pic>
        <p:nvPicPr>
          <p:cNvPr id="87046" name="Picture 2" descr="http://www.geocities.com/stonerdon/pic05.jpg"/>
          <p:cNvPicPr>
            <a:picLocks noChangeAspect="1" noChangeArrowheads="1"/>
          </p:cNvPicPr>
          <p:nvPr/>
        </p:nvPicPr>
        <p:blipFill>
          <a:blip r:embed="rId3">
            <a:extLst>
              <a:ext uri="{28A0092B-C50C-407E-A947-70E740481C1C}">
                <a14:useLocalDpi xmlns:a14="http://schemas.microsoft.com/office/drawing/2010/main" val="0"/>
              </a:ext>
            </a:extLst>
          </a:blip>
          <a:srcRect b="9219"/>
          <a:stretch>
            <a:fillRect/>
          </a:stretch>
        </p:blipFill>
        <p:spPr bwMode="auto">
          <a:xfrm>
            <a:off x="7717365" y="3276600"/>
            <a:ext cx="3941235" cy="248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6565"/>
                                        </p:tgtEl>
                                        <p:attrNameLst>
                                          <p:attrName>style.visibility</p:attrName>
                                        </p:attrNameLst>
                                      </p:cBhvr>
                                      <p:to>
                                        <p:strVal val="visible"/>
                                      </p:to>
                                    </p:set>
                                    <p:animEffect transition="in" filter="fade">
                                      <p:cBhvr>
                                        <p:cTn id="7" dur="1000"/>
                                        <p:tgtEl>
                                          <p:spTgt spid="66565"/>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6562"/>
                                        </p:tgtEl>
                                        <p:attrNameLst>
                                          <p:attrName>style.visibility</p:attrName>
                                        </p:attrNameLst>
                                      </p:cBhvr>
                                      <p:to>
                                        <p:strVal val="visible"/>
                                      </p:to>
                                    </p:set>
                                    <p:animEffect transition="in" filter="fade">
                                      <p:cBhvr>
                                        <p:cTn id="10" dur="1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685800" y="3505200"/>
            <a:ext cx="1089659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600" dirty="0">
                <a:solidFill>
                  <a:srgbClr val="FFFF00"/>
                </a:solidFill>
                <a:latin typeface="Times New Roman" panose="02020603050405020304" pitchFamily="18" charset="0"/>
                <a:cs typeface="Times New Roman" panose="02020603050405020304" pitchFamily="18" charset="0"/>
              </a:rPr>
              <a:t>History records that a number of fortified cities in the area around Tyre capitulated to Alexander after they saw the relative ease with which he captured the island city. </a:t>
            </a:r>
          </a:p>
        </p:txBody>
      </p:sp>
      <p:sp>
        <p:nvSpPr>
          <p:cNvPr id="88067" name="Text Box 3"/>
          <p:cNvSpPr txBox="1">
            <a:spLocks noChangeArrowheads="1"/>
          </p:cNvSpPr>
          <p:nvPr/>
        </p:nvSpPr>
        <p:spPr bwMode="auto">
          <a:xfrm>
            <a:off x="533400" y="1701800"/>
            <a:ext cx="108965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200" dirty="0">
                <a:solidFill>
                  <a:srgbClr val="FFFF00"/>
                </a:solidFill>
                <a:latin typeface="Times New Roman" panose="02020603050405020304" pitchFamily="18" charset="0"/>
                <a:cs typeface="Times New Roman" panose="02020603050405020304" pitchFamily="18" charset="0"/>
              </a:rPr>
              <a:t>6. Other cities were to fear greatly at the fall of Tyre (</a:t>
            </a:r>
            <a:r>
              <a:rPr lang="en-US" altLang="en-US" sz="3200" b="1" dirty="0">
                <a:solidFill>
                  <a:srgbClr val="FFFF00"/>
                </a:solidFill>
                <a:latin typeface="Times New Roman" panose="02020603050405020304" pitchFamily="18" charset="0"/>
                <a:cs typeface="Times New Roman" panose="02020603050405020304" pitchFamily="18" charset="0"/>
              </a:rPr>
              <a:t>vss. 15-18</a:t>
            </a:r>
            <a:r>
              <a:rPr lang="en-US" altLang="en-US" sz="3200" dirty="0">
                <a:solidFill>
                  <a:srgbClr val="FFFF00"/>
                </a:solidFill>
                <a:latin typeface="Times New Roman" panose="02020603050405020304" pitchFamily="18" charset="0"/>
                <a:cs typeface="Times New Roman" panose="02020603050405020304" pitchFamily="18" charset="0"/>
              </a:rPr>
              <a:t>). </a:t>
            </a:r>
          </a:p>
        </p:txBody>
      </p:sp>
      <p:sp>
        <p:nvSpPr>
          <p:cNvPr id="88068" name="Text Box 4"/>
          <p:cNvSpPr txBox="1">
            <a:spLocks noChangeArrowheads="1"/>
          </p:cNvSpPr>
          <p:nvPr/>
        </p:nvSpPr>
        <p:spPr bwMode="auto">
          <a:xfrm>
            <a:off x="2082800" y="863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a:t>
            </a:r>
            <a:r>
              <a:rPr lang="en-US" altLang="en-US" sz="3200" b="1" dirty="0">
                <a:solidFill>
                  <a:srgbClr val="FFFF00"/>
                </a:solidFill>
                <a:latin typeface="Times New Roman" panose="02020603050405020304" pitchFamily="18" charset="0"/>
                <a:cs typeface="Times New Roman" panose="02020603050405020304" pitchFamily="18" charset="0"/>
              </a:rPr>
              <a:t>PROPHECY ABOUT THE CITY OF TYRE</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67589" name="Text Box 5"/>
          <p:cNvSpPr txBox="1">
            <a:spLocks noChangeArrowheads="1"/>
          </p:cNvSpPr>
          <p:nvPr/>
        </p:nvSpPr>
        <p:spPr bwMode="auto">
          <a:xfrm>
            <a:off x="685800" y="2480365"/>
            <a:ext cx="1089659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600" b="1" dirty="0">
                <a:solidFill>
                  <a:srgbClr val="FFFF00"/>
                </a:solidFill>
                <a:latin typeface="Times New Roman" panose="02020603050405020304" pitchFamily="18" charset="0"/>
                <a:cs typeface="Times New Roman" panose="02020603050405020304" pitchFamily="18" charset="0"/>
              </a:rPr>
              <a:t>FULFILLMENT OF THE 6</a:t>
            </a:r>
            <a:r>
              <a:rPr lang="en-US" altLang="en-US" sz="3600" b="1" baseline="30000" dirty="0">
                <a:solidFill>
                  <a:srgbClr val="FFFF00"/>
                </a:solidFill>
                <a:latin typeface="Times New Roman" panose="02020603050405020304" pitchFamily="18" charset="0"/>
                <a:cs typeface="Times New Roman" panose="02020603050405020304" pitchFamily="18" charset="0"/>
              </a:rPr>
              <a:t>th</a:t>
            </a:r>
            <a:r>
              <a:rPr lang="en-US" altLang="en-US" sz="3600" b="1" dirty="0">
                <a:solidFill>
                  <a:srgbClr val="FFFF00"/>
                </a:solidFill>
                <a:latin typeface="Times New Roman" panose="02020603050405020304" pitchFamily="18" charset="0"/>
                <a:cs typeface="Times New Roman" panose="02020603050405020304" pitchFamily="18" charset="0"/>
              </a:rPr>
              <a:t> PROPHECY</a:t>
            </a:r>
            <a:r>
              <a:rPr lang="en-US" altLang="en-US" sz="3200" b="1" dirty="0">
                <a:solidFill>
                  <a:srgbClr val="FFFF00"/>
                </a:solidFill>
                <a:latin typeface="Helvetica" panose="020B0604020202020204" pitchFamily="34" charset="0"/>
              </a:rPr>
              <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1000"/>
                                        <p:tgtEl>
                                          <p:spTgt spid="67589"/>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7586"/>
                                        </p:tgtEl>
                                        <p:attrNameLst>
                                          <p:attrName>style.visibility</p:attrName>
                                        </p:attrNameLst>
                                      </p:cBhvr>
                                      <p:to>
                                        <p:strVal val="visible"/>
                                      </p:to>
                                    </p:set>
                                    <p:animEffect transition="in" filter="fade">
                                      <p:cBhvr>
                                        <p:cTn id="10" dur="10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609601" y="3124200"/>
            <a:ext cx="1097279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600" dirty="0">
                <a:solidFill>
                  <a:srgbClr val="FFFF00"/>
                </a:solidFill>
                <a:latin typeface="Times New Roman" panose="02020603050405020304" pitchFamily="18" charset="0"/>
                <a:cs typeface="Times New Roman" panose="02020603050405020304" pitchFamily="18" charset="0"/>
              </a:rPr>
              <a:t>Alexander sold practically all of Tyre’s inhabitants into slavery, and the city forever lost its importance on the world stage. It now remains underwater. Although a new Tyre has been built, the original city has not been rebuilt or inhabited.</a:t>
            </a:r>
          </a:p>
        </p:txBody>
      </p:sp>
      <p:sp>
        <p:nvSpPr>
          <p:cNvPr id="89091" name="Text Box 3"/>
          <p:cNvSpPr txBox="1">
            <a:spLocks noChangeArrowheads="1"/>
          </p:cNvSpPr>
          <p:nvPr/>
        </p:nvSpPr>
        <p:spPr bwMode="auto">
          <a:xfrm>
            <a:off x="609600" y="15240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342900" indent="-342900">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spcBef>
                <a:spcPct val="50000"/>
              </a:spcBef>
            </a:pPr>
            <a:r>
              <a:rPr lang="en-US" altLang="en-US" sz="3600" dirty="0">
                <a:solidFill>
                  <a:srgbClr val="FFFF00"/>
                </a:solidFill>
                <a:latin typeface="Times New Roman" panose="02020603050405020304" pitchFamily="18" charset="0"/>
                <a:cs typeface="Times New Roman" panose="02020603050405020304" pitchFamily="18" charset="0"/>
              </a:rPr>
              <a:t>7. The city would not be rebuilt nor inhabited (vss. 20-21). </a:t>
            </a:r>
          </a:p>
        </p:txBody>
      </p:sp>
      <p:sp>
        <p:nvSpPr>
          <p:cNvPr id="89092" name="Text Box 4"/>
          <p:cNvSpPr txBox="1">
            <a:spLocks noChangeArrowheads="1"/>
          </p:cNvSpPr>
          <p:nvPr/>
        </p:nvSpPr>
        <p:spPr bwMode="auto">
          <a:xfrm>
            <a:off x="609600" y="685800"/>
            <a:ext cx="1097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200" b="1" dirty="0">
                <a:solidFill>
                  <a:srgbClr val="FFFF00"/>
                </a:solidFill>
                <a:latin typeface="Helvetica" panose="020B0604020202020204" pitchFamily="34" charset="0"/>
              </a:rPr>
              <a:t> PROPHECY ABOUT </a:t>
            </a:r>
            <a:r>
              <a:rPr lang="en-US" altLang="en-US" sz="3600" b="1" dirty="0">
                <a:solidFill>
                  <a:srgbClr val="FFFF00"/>
                </a:solidFill>
                <a:latin typeface="Times New Roman" panose="02020603050405020304" pitchFamily="18" charset="0"/>
                <a:cs typeface="Times New Roman" panose="02020603050405020304" pitchFamily="18" charset="0"/>
              </a:rPr>
              <a:t>THE</a:t>
            </a:r>
            <a:r>
              <a:rPr lang="en-US" altLang="en-US" sz="3200" b="1" dirty="0">
                <a:solidFill>
                  <a:srgbClr val="FFFF00"/>
                </a:solidFill>
                <a:latin typeface="Helvetica" panose="020B0604020202020204" pitchFamily="34" charset="0"/>
              </a:rPr>
              <a:t> CITY OF TYRE</a:t>
            </a:r>
            <a:br>
              <a:rPr lang="en-US" altLang="en-US" sz="3200" b="1" dirty="0">
                <a:solidFill>
                  <a:srgbClr val="FFFF00"/>
                </a:solidFill>
                <a:latin typeface="Helvetica" panose="020B0604020202020204" pitchFamily="34" charset="0"/>
              </a:rPr>
            </a:br>
            <a:endParaRPr lang="en-US" altLang="en-US" sz="3200" b="1" dirty="0">
              <a:solidFill>
                <a:srgbClr val="FFFFFF"/>
              </a:solidFill>
              <a:latin typeface="Calibri" panose="020F0502020204030204" pitchFamily="34" charset="0"/>
            </a:endParaRPr>
          </a:p>
        </p:txBody>
      </p:sp>
      <p:sp>
        <p:nvSpPr>
          <p:cNvPr id="68613" name="Text Box 5"/>
          <p:cNvSpPr txBox="1">
            <a:spLocks noChangeArrowheads="1"/>
          </p:cNvSpPr>
          <p:nvPr/>
        </p:nvSpPr>
        <p:spPr bwMode="auto">
          <a:xfrm>
            <a:off x="609600" y="2362200"/>
            <a:ext cx="109727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pPr>
            <a:r>
              <a:rPr lang="en-US" altLang="en-US" sz="3600" b="1" dirty="0">
                <a:solidFill>
                  <a:srgbClr val="FFFF00"/>
                </a:solidFill>
                <a:latin typeface="Times New Roman" panose="02020603050405020304" pitchFamily="18" charset="0"/>
                <a:cs typeface="Times New Roman" panose="02020603050405020304" pitchFamily="18" charset="0"/>
              </a:rPr>
              <a:t>FULFILLMENT OF THE 7</a:t>
            </a:r>
            <a:r>
              <a:rPr lang="en-US" altLang="en-US" sz="3600" b="1" baseline="30000" dirty="0">
                <a:solidFill>
                  <a:srgbClr val="FFFF00"/>
                </a:solidFill>
                <a:latin typeface="Times New Roman" panose="02020603050405020304" pitchFamily="18" charset="0"/>
                <a:cs typeface="Times New Roman" panose="02020603050405020304" pitchFamily="18" charset="0"/>
              </a:rPr>
              <a:t>th</a:t>
            </a:r>
            <a:r>
              <a:rPr lang="en-US" altLang="en-US" sz="3600" b="1" dirty="0">
                <a:solidFill>
                  <a:srgbClr val="FFFF00"/>
                </a:solidFill>
                <a:latin typeface="Times New Roman" panose="02020603050405020304" pitchFamily="18" charset="0"/>
                <a:cs typeface="Times New Roman" panose="02020603050405020304" pitchFamily="18" charset="0"/>
              </a:rPr>
              <a:t> PROPHECY</a:t>
            </a:r>
            <a:br>
              <a:rPr lang="en-US" altLang="en-US" sz="3600" b="1" dirty="0">
                <a:solidFill>
                  <a:srgbClr val="FFFF00"/>
                </a:solidFill>
                <a:latin typeface="Times New Roman" panose="02020603050405020304" pitchFamily="18" charset="0"/>
                <a:cs typeface="Times New Roman" panose="02020603050405020304" pitchFamily="18" charset="0"/>
              </a:rPr>
            </a:br>
            <a:endParaRPr lang="en-US" altLang="en-US" sz="36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8613"/>
                                        </p:tgtEl>
                                        <p:attrNameLst>
                                          <p:attrName>style.visibility</p:attrName>
                                        </p:attrNameLst>
                                      </p:cBhvr>
                                      <p:to>
                                        <p:strVal val="visible"/>
                                      </p:to>
                                    </p:set>
                                    <p:animEffect transition="in" filter="fade">
                                      <p:cBhvr>
                                        <p:cTn id="7" dur="1000"/>
                                        <p:tgtEl>
                                          <p:spTgt spid="6861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8610"/>
                                        </p:tgtEl>
                                        <p:attrNameLst>
                                          <p:attrName>style.visibility</p:attrName>
                                        </p:attrNameLst>
                                      </p:cBhvr>
                                      <p:to>
                                        <p:strVal val="visible"/>
                                      </p:to>
                                    </p:set>
                                    <p:animEffect transition="in" filter="fade">
                                      <p:cBhvr>
                                        <p:cTn id="10"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372AB12E-292A-4000-BFF9-726B9178F7C7}"/>
              </a:ext>
            </a:extLst>
          </p:cNvPr>
          <p:cNvGraphicFramePr>
            <a:graphicFrameLocks noGrp="1"/>
          </p:cNvGraphicFramePr>
          <p:nvPr>
            <p:extLst>
              <p:ext uri="{D42A27DB-BD31-4B8C-83A1-F6EECF244321}">
                <p14:modId xmlns:p14="http://schemas.microsoft.com/office/powerpoint/2010/main" val="3226186068"/>
              </p:ext>
            </p:extLst>
          </p:nvPr>
        </p:nvGraphicFramePr>
        <p:xfrm>
          <a:off x="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xmlns="" val="1479433438"/>
                    </a:ext>
                  </a:extLst>
                </a:gridCol>
                <a:gridCol w="1439620">
                  <a:extLst>
                    <a:ext uri="{9D8B030D-6E8A-4147-A177-3AD203B41FA5}">
                      <a16:colId xmlns:a16="http://schemas.microsoft.com/office/drawing/2014/main" xmlns="" val="2714582537"/>
                    </a:ext>
                  </a:extLst>
                </a:gridCol>
                <a:gridCol w="8075214">
                  <a:extLst>
                    <a:ext uri="{9D8B030D-6E8A-4147-A177-3AD203B41FA5}">
                      <a16:colId xmlns:a16="http://schemas.microsoft.com/office/drawing/2014/main" xmlns="" val="1834649715"/>
                    </a:ext>
                  </a:extLst>
                </a:gridCol>
              </a:tblGrid>
              <a:tr h="528095">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solidFill>
                      <a:schemeClr val="tx1">
                        <a:lumMod val="85000"/>
                      </a:schemeClr>
                    </a:solidFill>
                  </a:tcPr>
                </a:tc>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cell3D prstMaterial="dkEdge">
                      <a:bevel prst="artDeco"/>
                      <a:lightRig rig="flood" dir="t"/>
                    </a:cell3D>
                    <a:solidFill>
                      <a:schemeClr val="tx1">
                        <a:lumMod val="85000"/>
                      </a:schemeClr>
                    </a:solidFill>
                  </a:tcPr>
                </a:tc>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cell3D prstMaterial="dkEdge">
                      <a:bevel prst="artDeco"/>
                      <a:lightRig rig="flood" dir="t"/>
                    </a:cell3D>
                    <a:solidFill>
                      <a:schemeClr val="tx1">
                        <a:lumMod val="85000"/>
                      </a:schemeClr>
                    </a:solidFill>
                  </a:tcPr>
                </a:tc>
                <a:extLst>
                  <a:ext uri="{0D108BD9-81ED-4DB2-BD59-A6C34878D82A}">
                    <a16:rowId xmlns:a16="http://schemas.microsoft.com/office/drawing/2014/main" xmlns="" val="3982799639"/>
                  </a:ext>
                </a:extLst>
              </a:tr>
              <a:tr h="528095">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674</a:t>
                      </a:r>
                    </a:p>
                  </a:txBody>
                  <a:tcPr>
                    <a:cell3D prstMaterial="dkEdge">
                      <a:bevel prst="artDeco"/>
                      <a:lightRig rig="flood" dir="t"/>
                    </a:cell3D>
                  </a:tcPr>
                </a:tc>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Praise the Lord</a:t>
                      </a:r>
                    </a:p>
                  </a:txBody>
                  <a:tcPr>
                    <a:cell3D prstMaterial="dkEdge">
                      <a:bevel prst="artDeco"/>
                      <a:lightRig rig="flood" dir="t"/>
                    </a:cell3D>
                  </a:tcPr>
                </a:tc>
                <a:extLst>
                  <a:ext uri="{0D108BD9-81ED-4DB2-BD59-A6C34878D82A}">
                    <a16:rowId xmlns:a16="http://schemas.microsoft.com/office/drawing/2014/main" xmlns="" val="2764182421"/>
                  </a:ext>
                </a:extLst>
              </a:tr>
              <a:tr h="528095">
                <a:tc>
                  <a:txBody>
                    <a:bodyPr/>
                    <a:lstStyle/>
                    <a:p>
                      <a:pPr algn="ctr"/>
                      <a:r>
                        <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solidFill>
                          <a:schemeClr val="accent4">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xmlns="" val="2011182457"/>
                  </a:ext>
                </a:extLst>
              </a:tr>
            </a:tbl>
          </a:graphicData>
        </a:graphic>
      </p:graphicFrame>
      <p:sp>
        <p:nvSpPr>
          <p:cNvPr id="3" name="TextBox 2">
            <a:extLst>
              <a:ext uri="{FF2B5EF4-FFF2-40B4-BE49-F238E27FC236}">
                <a16:creationId xmlns:a16="http://schemas.microsoft.com/office/drawing/2014/main" xmlns="" id="{D0C976C3-8AEB-409B-948E-8BC7352E55F8}"/>
              </a:ext>
            </a:extLst>
          </p:cNvPr>
          <p:cNvSpPr txBox="1"/>
          <p:nvPr/>
        </p:nvSpPr>
        <p:spPr>
          <a:xfrm>
            <a:off x="1356873" y="862548"/>
            <a:ext cx="9539726" cy="3785652"/>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Faith Comes by Hearing</a:t>
            </a:r>
          </a:p>
          <a:p>
            <a:r>
              <a:rPr lang="en-US" sz="4000" dirty="0">
                <a:latin typeface="Times New Roman" panose="02020603050405020304" pitchFamily="18" charset="0"/>
                <a:cs typeface="Times New Roman" panose="02020603050405020304" pitchFamily="18" charset="0"/>
              </a:rPr>
              <a:t>Belief and Obedience are required</a:t>
            </a:r>
          </a:p>
          <a:p>
            <a:r>
              <a:rPr lang="en-US" sz="4000" dirty="0">
                <a:latin typeface="Times New Roman" panose="02020603050405020304" pitchFamily="18" charset="0"/>
                <a:cs typeface="Times New Roman" panose="02020603050405020304" pitchFamily="18" charset="0"/>
              </a:rPr>
              <a:t>Forgiveness depends on Repentance</a:t>
            </a:r>
          </a:p>
          <a:p>
            <a:r>
              <a:rPr lang="en-US" sz="4000" dirty="0">
                <a:latin typeface="Times New Roman" panose="02020603050405020304" pitchFamily="18" charset="0"/>
                <a:cs typeface="Times New Roman" panose="02020603050405020304" pitchFamily="18" charset="0"/>
              </a:rPr>
              <a:t>True belief requires confession before men</a:t>
            </a:r>
          </a:p>
          <a:p>
            <a:r>
              <a:rPr lang="en-US" sz="4000" dirty="0">
                <a:latin typeface="Times New Roman" panose="02020603050405020304" pitchFamily="18" charset="0"/>
                <a:cs typeface="Times New Roman" panose="02020603050405020304" pitchFamily="18" charset="0"/>
              </a:rPr>
              <a:t>You must be baptized to wash away your sins</a:t>
            </a:r>
          </a:p>
          <a:p>
            <a:r>
              <a:rPr lang="en-US" sz="4000" dirty="0">
                <a:latin typeface="Times New Roman" panose="02020603050405020304" pitchFamily="18" charset="0"/>
                <a:cs typeface="Times New Roman" panose="02020603050405020304" pitchFamily="18" charset="0"/>
              </a:rPr>
              <a:t>Live Faithfully until He Returns</a:t>
            </a:r>
          </a:p>
        </p:txBody>
      </p:sp>
    </p:spTree>
    <p:extLst>
      <p:ext uri="{BB962C8B-B14F-4D97-AF65-F5344CB8AC3E}">
        <p14:creationId xmlns:p14="http://schemas.microsoft.com/office/powerpoint/2010/main" val="70082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72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xmlns="" id="{0275961B-D051-4A74-BB44-741298807158}"/>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t="15731"/>
          <a:stretch/>
        </p:blipFill>
        <p:spPr>
          <a:xfrm>
            <a:off x="8965" y="0"/>
            <a:ext cx="12183035" cy="6858000"/>
          </a:xfrm>
          <a:prstGeom prst="rect">
            <a:avLst/>
          </a:prstGeom>
        </p:spPr>
      </p:pic>
      <p:sp>
        <p:nvSpPr>
          <p:cNvPr id="5" name="TextBox 4">
            <a:extLst>
              <a:ext uri="{FF2B5EF4-FFF2-40B4-BE49-F238E27FC236}">
                <a16:creationId xmlns:a16="http://schemas.microsoft.com/office/drawing/2014/main" xmlns="" id="{A68F1BCA-971C-4CA3-A488-22069DA0C1C4}"/>
              </a:ext>
            </a:extLst>
          </p:cNvPr>
          <p:cNvSpPr txBox="1"/>
          <p:nvPr/>
        </p:nvSpPr>
        <p:spPr>
          <a:xfrm>
            <a:off x="6092384" y="1150203"/>
            <a:ext cx="5337616" cy="830997"/>
          </a:xfrm>
          <a:prstGeom prst="rect">
            <a:avLst/>
          </a:prstGeom>
          <a:noFill/>
        </p:spPr>
        <p:txBody>
          <a:bodyPr wrap="none" rtlCol="0">
            <a:spAutoFit/>
          </a:bodyPr>
          <a:lstStyle/>
          <a:p>
            <a:r>
              <a:rPr lang="en-US" sz="4800" dirty="0">
                <a:latin typeface="+mj-lt"/>
              </a:rPr>
              <a:t>Welcome to Worship</a:t>
            </a:r>
          </a:p>
        </p:txBody>
      </p:sp>
      <p:sp>
        <p:nvSpPr>
          <p:cNvPr id="6" name="TextBox 5">
            <a:extLst>
              <a:ext uri="{FF2B5EF4-FFF2-40B4-BE49-F238E27FC236}">
                <a16:creationId xmlns:a16="http://schemas.microsoft.com/office/drawing/2014/main" xmlns="" id="{C15B5ED4-6CE1-46A8-AAC0-1F52BD6933B5}"/>
              </a:ext>
            </a:extLst>
          </p:cNvPr>
          <p:cNvSpPr txBox="1"/>
          <p:nvPr/>
        </p:nvSpPr>
        <p:spPr>
          <a:xfrm>
            <a:off x="1295400" y="5791200"/>
            <a:ext cx="2969403" cy="646331"/>
          </a:xfrm>
          <a:prstGeom prst="rect">
            <a:avLst/>
          </a:prstGeom>
          <a:noFill/>
        </p:spPr>
        <p:txBody>
          <a:bodyPr wrap="none" rtlCol="0">
            <a:spAutoFit/>
          </a:bodyPr>
          <a:lstStyle/>
          <a:p>
            <a:r>
              <a:rPr lang="en-US" dirty="0">
                <a:solidFill>
                  <a:srgbClr val="FF9933"/>
                </a:solidFill>
              </a:rPr>
              <a:t>Ranger Church of Christ</a:t>
            </a:r>
          </a:p>
          <a:p>
            <a:r>
              <a:rPr lang="en-US" dirty="0">
                <a:solidFill>
                  <a:srgbClr val="FF9933"/>
                </a:solidFill>
              </a:rPr>
              <a:t>Mesquite and Rusk St.</a:t>
            </a:r>
          </a:p>
        </p:txBody>
      </p:sp>
    </p:spTree>
    <p:extLst>
      <p:ext uri="{BB962C8B-B14F-4D97-AF65-F5344CB8AC3E}">
        <p14:creationId xmlns:p14="http://schemas.microsoft.com/office/powerpoint/2010/main" val="1735745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958975" y="1827214"/>
            <a:ext cx="8540750" cy="4116387"/>
          </a:xfrm>
          <a:prstGeom prst="rect">
            <a:avLst/>
          </a:prstGeom>
          <a:noFill/>
          <a:ln w="9525">
            <a:noFill/>
            <a:miter lim="800000"/>
            <a:headEnd/>
            <a:tailEnd/>
          </a:ln>
          <a:effectLst/>
        </p:spPr>
        <p:txBody>
          <a:bodyPr wrap="non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defRPr/>
            </a:pPr>
            <a:r>
              <a:rPr lang="en-US" sz="8800" b="1" dirty="0">
                <a:solidFill>
                  <a:srgbClr val="FF0000"/>
                </a:solidFill>
                <a:effectLst>
                  <a:outerShdw blurRad="38100" dist="38100" dir="2700000" algn="tl">
                    <a:srgbClr val="C0C0C0"/>
                  </a:outerShdw>
                </a:effectLst>
                <a:latin typeface="Times New Roman" charset="0"/>
              </a:rPr>
              <a:t>Has God’s Word</a:t>
            </a:r>
          </a:p>
          <a:p>
            <a:pPr eaLnBrk="1" hangingPunct="1">
              <a:defRPr/>
            </a:pPr>
            <a:r>
              <a:rPr lang="en-US" sz="8800" b="1" dirty="0">
                <a:solidFill>
                  <a:srgbClr val="FF0000"/>
                </a:solidFill>
                <a:effectLst>
                  <a:outerShdw blurRad="38100" dist="38100" dir="2700000" algn="tl">
                    <a:srgbClr val="C0C0C0"/>
                  </a:outerShdw>
                </a:effectLst>
                <a:latin typeface="Times New Roman" charset="0"/>
              </a:rPr>
              <a:t>Been Lost</a:t>
            </a:r>
          </a:p>
          <a:p>
            <a:pPr eaLnBrk="1" hangingPunct="1">
              <a:defRPr/>
            </a:pPr>
            <a:r>
              <a:rPr lang="en-US" sz="8800" b="1" dirty="0">
                <a:solidFill>
                  <a:srgbClr val="FF0000"/>
                </a:solidFill>
                <a:effectLst>
                  <a:outerShdw blurRad="38100" dist="38100" dir="2700000" algn="tl">
                    <a:srgbClr val="C0C0C0"/>
                  </a:outerShdw>
                </a:effectLst>
                <a:latin typeface="Times New Roman" charset="0"/>
              </a:rPr>
              <a:t>In Transmission?</a:t>
            </a:r>
            <a:endParaRPr lang="en-US" sz="8000" dirty="0">
              <a:solidFill>
                <a:srgbClr val="FF0000"/>
              </a:solidFill>
              <a:latin typeface="Times New Roman" charset="0"/>
            </a:endParaRPr>
          </a:p>
        </p:txBody>
      </p:sp>
      <p:sp>
        <p:nvSpPr>
          <p:cNvPr id="90115" name="Text Box 3"/>
          <p:cNvSpPr txBox="1">
            <a:spLocks noChangeArrowheads="1"/>
          </p:cNvSpPr>
          <p:nvPr/>
        </p:nvSpPr>
        <p:spPr bwMode="auto">
          <a:xfrm>
            <a:off x="2971801" y="1127125"/>
            <a:ext cx="6098529" cy="707886"/>
          </a:xfrm>
          <a:prstGeom prst="rect">
            <a:avLst/>
          </a:prstGeom>
          <a:solidFill>
            <a:srgbClr val="FF0000"/>
          </a:solidFill>
          <a:ln w="9525">
            <a:miter lim="800000"/>
            <a:headEnd/>
            <a:tailEnd/>
          </a:ln>
          <a:scene3d>
            <a:camera prst="legacyPerspectiveTop"/>
            <a:lightRig rig="legacyFlat3" dir="b"/>
          </a:scene3d>
          <a:sp3d extrusionH="121893000" prstMaterial="legacyMatte">
            <a:bevelT w="13500" h="13500" prst="angle"/>
            <a:bevelB w="13500" h="13500" prst="angle"/>
            <a:extrusionClr>
              <a:srgbClr val="FF0000"/>
            </a:extrusionClr>
            <a:contourClr>
              <a:srgbClr val="FF0000"/>
            </a:contourClr>
          </a:sp3d>
        </p:spPr>
        <p:txBody>
          <a:bodyPr wrap="none">
            <a:spAutoFit/>
            <a:flatTx/>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b="1">
                <a:solidFill>
                  <a:srgbClr val="000000"/>
                </a:solidFill>
                <a:latin typeface="Arial" panose="020B0604020202020204" pitchFamily="34" charset="0"/>
              </a:rPr>
              <a:t>Challenges To The Bible</a:t>
            </a:r>
            <a:endParaRPr lang="en-US" altLang="en-US" sz="4000">
              <a:solidFill>
                <a:srgbClr val="000000"/>
              </a:solidFill>
              <a:latin typeface="Times New Roman" panose="02020603050405020304" pitchFamily="18"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57346" name="Picture 11" descr="img018.jpg"/>
          <p:cNvPicPr>
            <a:picLocks noChangeAspect="1"/>
          </p:cNvPicPr>
          <p:nvPr/>
        </p:nvPicPr>
        <p:blipFill>
          <a:blip r:embed="rId3">
            <a:extLst>
              <a:ext uri="{28A0092B-C50C-407E-A947-70E740481C1C}">
                <a14:useLocalDpi xmlns:a14="http://schemas.microsoft.com/office/drawing/2010/main" val="0"/>
              </a:ext>
            </a:extLst>
          </a:blip>
          <a:srcRect l="20833" t="23685" r="34314" b="42105"/>
          <a:stretch>
            <a:fillRect/>
          </a:stretch>
        </p:blipFill>
        <p:spPr bwMode="auto">
          <a:xfrm>
            <a:off x="2514600" y="1676400"/>
            <a:ext cx="6858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7237413" y="4202113"/>
            <a:ext cx="2133600" cy="914400"/>
          </a:xfrm>
          <a:prstGeom prst="rect">
            <a:avLst/>
          </a:prstGeom>
          <a:solidFill>
            <a:srgbClr val="000099"/>
          </a:solidFill>
          <a:ln w="9525">
            <a:noFill/>
            <a:miter lim="800000"/>
            <a:headEnd/>
            <a:tailEnd/>
          </a:ln>
          <a:effectLst>
            <a:outerShdw blurRad="63500" dist="107763" dir="2700000" algn="ctr" rotWithShape="0">
              <a:schemeClr val="bg2">
                <a:alpha val="74998"/>
              </a:schemeClr>
            </a:outerShdw>
          </a:effectLst>
        </p:spPr>
        <p:txBody>
          <a:bodyPr wrap="none" anchor="b">
            <a:spAutoFit/>
          </a:bodyPr>
          <a:lstStyle/>
          <a:p>
            <a:pPr>
              <a:lnSpc>
                <a:spcPct val="90000"/>
              </a:lnSpc>
              <a:defRPr/>
            </a:pPr>
            <a:r>
              <a:rPr kumimoji="1" lang="en-US" sz="6000" b="1" dirty="0">
                <a:solidFill>
                  <a:srgbClr val="FFFF00"/>
                </a:solidFill>
                <a:effectLst>
                  <a:outerShdw blurRad="38100" dist="38100" dir="2700000" algn="tl">
                    <a:srgbClr val="000000"/>
                  </a:outerShdw>
                </a:effectLst>
                <a:latin typeface="Arial" pitchFamily="-109" charset="0"/>
                <a:ea typeface="+mn-ea"/>
              </a:rPr>
              <a:t>110%</a:t>
            </a:r>
          </a:p>
        </p:txBody>
      </p:sp>
      <p:sp>
        <p:nvSpPr>
          <p:cNvPr id="55302" name="Line 6"/>
          <p:cNvSpPr>
            <a:spLocks noChangeShapeType="1"/>
          </p:cNvSpPr>
          <p:nvPr/>
        </p:nvSpPr>
        <p:spPr bwMode="auto">
          <a:xfrm flipV="1">
            <a:off x="7391400" y="2667000"/>
            <a:ext cx="1219200" cy="1219200"/>
          </a:xfrm>
          <a:prstGeom prst="line">
            <a:avLst/>
          </a:prstGeom>
          <a:noFill/>
          <a:ln w="127000">
            <a:solidFill>
              <a:srgbClr val="FF0000"/>
            </a:solidFill>
            <a:round/>
            <a:headEnd/>
            <a:tailEnd type="triangle" w="med" len="med"/>
          </a:ln>
          <a:effectLst>
            <a:outerShdw blurRad="63500" dist="63500" dir="3187806" algn="ctr" rotWithShape="0">
              <a:schemeClr val="bg2">
                <a:alpha val="74998"/>
              </a:schemeClr>
            </a:outerShdw>
          </a:effectLst>
        </p:spPr>
        <p:txBody>
          <a:bodyPr anchor="b"/>
          <a:lstStyle/>
          <a:p>
            <a:pPr algn="l" eaLnBrk="1" hangingPunct="1">
              <a:spcBef>
                <a:spcPct val="20000"/>
              </a:spcBef>
              <a:defRPr/>
            </a:pPr>
            <a:endParaRPr lang="en-US" sz="3200">
              <a:solidFill>
                <a:srgbClr val="DBF5F9"/>
              </a:solidFill>
              <a:latin typeface="Helvetica" pitchFamily="-109" charset="0"/>
              <a:ea typeface="+mn-ea"/>
            </a:endParaRPr>
          </a:p>
        </p:txBody>
      </p:sp>
      <p:pic>
        <p:nvPicPr>
          <p:cNvPr id="55303" name="Picture 7" descr="Blue Bible"/>
          <p:cNvPicPr>
            <a:picLocks noChangeAspect="1" noChangeArrowheads="1"/>
          </p:cNvPicPr>
          <p:nvPr/>
        </p:nvPicPr>
        <p:blipFill>
          <a:blip r:embed="rId4">
            <a:clrChange>
              <a:clrFrom>
                <a:srgbClr val="010066"/>
              </a:clrFrom>
              <a:clrTo>
                <a:srgbClr val="010066">
                  <a:alpha val="0"/>
                </a:srgbClr>
              </a:clrTo>
            </a:clrChange>
            <a:extLst>
              <a:ext uri="{28A0092B-C50C-407E-A947-70E740481C1C}">
                <a14:useLocalDpi xmlns:a14="http://schemas.microsoft.com/office/drawing/2010/main" val="0"/>
              </a:ext>
            </a:extLst>
          </a:blip>
          <a:srcRect/>
          <a:stretch>
            <a:fillRect/>
          </a:stretch>
        </p:blipFill>
        <p:spPr bwMode="auto">
          <a:xfrm>
            <a:off x="2743200" y="4267200"/>
            <a:ext cx="21336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Line 8"/>
          <p:cNvSpPr>
            <a:spLocks noChangeShapeType="1"/>
          </p:cNvSpPr>
          <p:nvPr/>
        </p:nvSpPr>
        <p:spPr bwMode="auto">
          <a:xfrm flipH="1">
            <a:off x="3733800" y="2667000"/>
            <a:ext cx="1905000" cy="635000"/>
          </a:xfrm>
          <a:prstGeom prst="line">
            <a:avLst/>
          </a:prstGeom>
          <a:noFill/>
          <a:ln w="127000">
            <a:solidFill>
              <a:srgbClr val="FF0000"/>
            </a:solidFill>
            <a:round/>
            <a:headEnd/>
            <a:tailEnd type="triangle" w="med" len="med"/>
          </a:ln>
          <a:effectLst>
            <a:outerShdw blurRad="63500" dist="63500" dir="2212194" algn="ctr" rotWithShape="0">
              <a:schemeClr val="bg2">
                <a:alpha val="74998"/>
              </a:schemeClr>
            </a:outerShdw>
          </a:effectLst>
        </p:spPr>
        <p:txBody>
          <a:bodyPr anchor="b"/>
          <a:lstStyle/>
          <a:p>
            <a:pPr algn="l" eaLnBrk="1" hangingPunct="1">
              <a:spcBef>
                <a:spcPct val="20000"/>
              </a:spcBef>
              <a:defRPr/>
            </a:pPr>
            <a:endParaRPr lang="en-US" sz="3200">
              <a:solidFill>
                <a:srgbClr val="DBF5F9"/>
              </a:solidFill>
              <a:latin typeface="Helvetica" pitchFamily="-109" charset="0"/>
              <a:ea typeface="+mn-ea"/>
            </a:endParaRPr>
          </a:p>
        </p:txBody>
      </p:sp>
      <p:sp>
        <p:nvSpPr>
          <p:cNvPr id="55305" name="Text Box 9"/>
          <p:cNvSpPr txBox="1">
            <a:spLocks noChangeArrowheads="1"/>
          </p:cNvSpPr>
          <p:nvPr/>
        </p:nvSpPr>
        <p:spPr bwMode="auto">
          <a:xfrm>
            <a:off x="3415811" y="409357"/>
            <a:ext cx="5215915" cy="646331"/>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none" anchor="b">
            <a:spAutoFit/>
          </a:bodyPr>
          <a:lstStyle/>
          <a:p>
            <a:pPr>
              <a:lnSpc>
                <a:spcPct val="90000"/>
              </a:lnSpc>
              <a:defRPr/>
            </a:pPr>
            <a:r>
              <a:rPr kumimoji="1" lang="en-US" sz="4000" b="1" dirty="0">
                <a:solidFill>
                  <a:prstClr val="white"/>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Available Prothrombin</a:t>
            </a:r>
          </a:p>
        </p:txBody>
      </p:sp>
      <p:cxnSp>
        <p:nvCxnSpPr>
          <p:cNvPr id="14" name="Straight Connector 13"/>
          <p:cNvCxnSpPr>
            <a:cxnSpLocks noChangeShapeType="1"/>
          </p:cNvCxnSpPr>
          <p:nvPr/>
        </p:nvCxnSpPr>
        <p:spPr bwMode="auto">
          <a:xfrm>
            <a:off x="3429000" y="3048000"/>
            <a:ext cx="5410200" cy="1588"/>
          </a:xfrm>
          <a:prstGeom prst="line">
            <a:avLst/>
          </a:prstGeom>
          <a:noFill/>
          <a:ln w="47625">
            <a:solidFill>
              <a:schemeClr val="accent1"/>
            </a:solidFill>
            <a:prstDash val="lgDash"/>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a:noFill/>
              </a14:hiddenFill>
            </a:ext>
          </a:extLst>
        </p:spPr>
      </p:cxnSp>
      <p:sp>
        <p:nvSpPr>
          <p:cNvPr id="57353" name="TextBox 14"/>
          <p:cNvSpPr txBox="1">
            <a:spLocks noChangeArrowheads="1"/>
          </p:cNvSpPr>
          <p:nvPr/>
        </p:nvSpPr>
        <p:spPr bwMode="auto">
          <a:xfrm>
            <a:off x="2133601" y="914400"/>
            <a:ext cx="8218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spcBef>
                <a:spcPct val="20000"/>
              </a:spcBef>
            </a:pPr>
            <a:r>
              <a:rPr lang="en-US" altLang="en-US" sz="3600" dirty="0">
                <a:solidFill>
                  <a:srgbClr val="DBF5F9"/>
                </a:solidFill>
                <a:latin typeface="Times New Roman" panose="02020603050405020304" pitchFamily="18" charset="0"/>
                <a:cs typeface="Times New Roman" panose="02020603050405020304" pitchFamily="18" charset="0"/>
              </a:rPr>
              <a:t>Taken from </a:t>
            </a:r>
            <a:r>
              <a:rPr lang="en-US" altLang="en-US" sz="3600" i="1" dirty="0">
                <a:solidFill>
                  <a:srgbClr val="DBF5F9"/>
                </a:solidFill>
                <a:latin typeface="Times New Roman" panose="02020603050405020304" pitchFamily="18" charset="0"/>
                <a:cs typeface="Times New Roman" panose="02020603050405020304" pitchFamily="18" charset="0"/>
              </a:rPr>
              <a:t>None of These Diseases </a:t>
            </a:r>
            <a:r>
              <a:rPr lang="en-US" altLang="en-US" sz="3600" dirty="0">
                <a:solidFill>
                  <a:srgbClr val="DBF5F9"/>
                </a:solidFill>
                <a:latin typeface="Times New Roman" panose="02020603050405020304" pitchFamily="18" charset="0"/>
                <a:cs typeface="Times New Roman" panose="02020603050405020304" pitchFamily="18" charset="0"/>
              </a:rPr>
              <a:t>pg. 83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5304"/>
                                        </p:tgtEl>
                                        <p:attrNameLst>
                                          <p:attrName>style.visibility</p:attrName>
                                        </p:attrNameLst>
                                      </p:cBhvr>
                                      <p:to>
                                        <p:strVal val="visible"/>
                                      </p:to>
                                    </p:set>
                                    <p:animEffect transition="in" filter="fade">
                                      <p:cBhvr>
                                        <p:cTn id="7" dur="1000"/>
                                        <p:tgtEl>
                                          <p:spTgt spid="55304"/>
                                        </p:tgtEl>
                                      </p:cBhvr>
                                    </p:animEffect>
                                    <p:anim calcmode="lin" valueType="num">
                                      <p:cBhvr>
                                        <p:cTn id="8" dur="1000" fill="hold"/>
                                        <p:tgtEl>
                                          <p:spTgt spid="55304"/>
                                        </p:tgtEl>
                                        <p:attrNameLst>
                                          <p:attrName>ppt_x</p:attrName>
                                        </p:attrNameLst>
                                      </p:cBhvr>
                                      <p:tavLst>
                                        <p:tav tm="0">
                                          <p:val>
                                            <p:strVal val="#ppt_x"/>
                                          </p:val>
                                        </p:tav>
                                        <p:tav tm="100000">
                                          <p:val>
                                            <p:strVal val="#ppt_x"/>
                                          </p:val>
                                        </p:tav>
                                      </p:tavLst>
                                    </p:anim>
                                    <p:anim calcmode="lin" valueType="num">
                                      <p:cBhvr>
                                        <p:cTn id="9" dur="1000" fill="hold"/>
                                        <p:tgtEl>
                                          <p:spTgt spid="553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2" fill="hold" nodeType="clickEffect">
                                  <p:stCondLst>
                                    <p:cond delay="0"/>
                                  </p:stCondLst>
                                  <p:childTnLst>
                                    <p:set>
                                      <p:cBhvr>
                                        <p:cTn id="13" dur="1" fill="hold">
                                          <p:stCondLst>
                                            <p:cond delay="0"/>
                                          </p:stCondLst>
                                        </p:cTn>
                                        <p:tgtEl>
                                          <p:spTgt spid="55302"/>
                                        </p:tgtEl>
                                        <p:attrNameLst>
                                          <p:attrName>style.visibility</p:attrName>
                                        </p:attrNameLst>
                                      </p:cBhvr>
                                      <p:to>
                                        <p:strVal val="visible"/>
                                      </p:to>
                                    </p:set>
                                    <p:anim calcmode="lin" valueType="num">
                                      <p:cBhvr additive="base">
                                        <p:cTn id="14" dur="500" fill="hold"/>
                                        <p:tgtEl>
                                          <p:spTgt spid="55302"/>
                                        </p:tgtEl>
                                        <p:attrNameLst>
                                          <p:attrName>ppt_x</p:attrName>
                                        </p:attrNameLst>
                                      </p:cBhvr>
                                      <p:tavLst>
                                        <p:tav tm="0">
                                          <p:val>
                                            <p:strVal val="0-#ppt_w/2"/>
                                          </p:val>
                                        </p:tav>
                                        <p:tav tm="100000">
                                          <p:val>
                                            <p:strVal val="#ppt_x"/>
                                          </p:val>
                                        </p:tav>
                                      </p:tavLst>
                                    </p:anim>
                                    <p:anim calcmode="lin" valueType="num">
                                      <p:cBhvr additive="base">
                                        <p:cTn id="15" dur="500" fill="hold"/>
                                        <p:tgtEl>
                                          <p:spTgt spid="5530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55301"/>
                                        </p:tgtEl>
                                        <p:attrNameLst>
                                          <p:attrName>style.visibility</p:attrName>
                                        </p:attrNameLst>
                                      </p:cBhvr>
                                      <p:to>
                                        <p:strVal val="visible"/>
                                      </p:to>
                                    </p:set>
                                    <p:anim calcmode="lin" valueType="num">
                                      <p:cBhvr additive="base">
                                        <p:cTn id="19" dur="500" fill="hold"/>
                                        <p:tgtEl>
                                          <p:spTgt spid="55301"/>
                                        </p:tgtEl>
                                        <p:attrNameLst>
                                          <p:attrName>ppt_x</p:attrName>
                                        </p:attrNameLst>
                                      </p:cBhvr>
                                      <p:tavLst>
                                        <p:tav tm="0">
                                          <p:val>
                                            <p:strVal val="0-#ppt_w/2"/>
                                          </p:val>
                                        </p:tav>
                                        <p:tav tm="100000">
                                          <p:val>
                                            <p:strVal val="#ppt_x"/>
                                          </p:val>
                                        </p:tav>
                                      </p:tavLst>
                                    </p:anim>
                                    <p:anim calcmode="lin" valueType="num">
                                      <p:cBhvr additive="base">
                                        <p:cTn id="20"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nodeType="afterGroup">
                            <p:stCondLst>
                              <p:cond delay="0"/>
                            </p:stCondLst>
                            <p:childTnLst>
                              <p:par>
                                <p:cTn id="26" presetID="35" presetClass="entr" presetSubtype="0" fill="hold" nodeType="afterEffect">
                                  <p:stCondLst>
                                    <p:cond delay="0"/>
                                  </p:stCondLst>
                                  <p:childTnLst>
                                    <p:set>
                                      <p:cBhvr>
                                        <p:cTn id="27" dur="1" fill="hold">
                                          <p:stCondLst>
                                            <p:cond delay="0"/>
                                          </p:stCondLst>
                                        </p:cTn>
                                        <p:tgtEl>
                                          <p:spTgt spid="55303"/>
                                        </p:tgtEl>
                                        <p:attrNameLst>
                                          <p:attrName>style.visibility</p:attrName>
                                        </p:attrNameLst>
                                      </p:cBhvr>
                                      <p:to>
                                        <p:strVal val="visible"/>
                                      </p:to>
                                    </p:set>
                                    <p:animEffect transition="in" filter="fade">
                                      <p:cBhvr>
                                        <p:cTn id="28" dur="2000"/>
                                        <p:tgtEl>
                                          <p:spTgt spid="55303"/>
                                        </p:tgtEl>
                                      </p:cBhvr>
                                    </p:animEffect>
                                    <p:anim calcmode="lin" valueType="num">
                                      <p:cBhvr>
                                        <p:cTn id="29" dur="2000" fill="hold"/>
                                        <p:tgtEl>
                                          <p:spTgt spid="55303"/>
                                        </p:tgtEl>
                                        <p:attrNameLst>
                                          <p:attrName>style.rotation</p:attrName>
                                        </p:attrNameLst>
                                      </p:cBhvr>
                                      <p:tavLst>
                                        <p:tav tm="0">
                                          <p:val>
                                            <p:fltVal val="720"/>
                                          </p:val>
                                        </p:tav>
                                        <p:tav tm="100000">
                                          <p:val>
                                            <p:fltVal val="0"/>
                                          </p:val>
                                        </p:tav>
                                      </p:tavLst>
                                    </p:anim>
                                    <p:anim calcmode="lin" valueType="num">
                                      <p:cBhvr>
                                        <p:cTn id="30" dur="2000" fill="hold"/>
                                        <p:tgtEl>
                                          <p:spTgt spid="55303"/>
                                        </p:tgtEl>
                                        <p:attrNameLst>
                                          <p:attrName>ppt_h</p:attrName>
                                        </p:attrNameLst>
                                      </p:cBhvr>
                                      <p:tavLst>
                                        <p:tav tm="0">
                                          <p:val>
                                            <p:fltVal val="0"/>
                                          </p:val>
                                        </p:tav>
                                        <p:tav tm="100000">
                                          <p:val>
                                            <p:strVal val="#ppt_h"/>
                                          </p:val>
                                        </p:tav>
                                      </p:tavLst>
                                    </p:anim>
                                    <p:anim calcmode="lin" valueType="num">
                                      <p:cBhvr>
                                        <p:cTn id="31" dur="2000" fill="hold"/>
                                        <p:tgtEl>
                                          <p:spTgt spid="5530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685800" y="1906012"/>
            <a:ext cx="5353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800" dirty="0">
                <a:solidFill>
                  <a:srgbClr val="FFFFFF"/>
                </a:solidFill>
                <a:latin typeface="Times New Roman" panose="02020603050405020304" pitchFamily="18" charset="0"/>
                <a:cs typeface="Times New Roman" panose="02020603050405020304" pitchFamily="18" charset="0"/>
              </a:rPr>
              <a:t>Our Bible is old, but it is not the oldest book in the world.</a:t>
            </a:r>
          </a:p>
        </p:txBody>
      </p:sp>
      <p:pic>
        <p:nvPicPr>
          <p:cNvPr id="91139" name="Picture 4" descr="Dead Sea Scroll Slide object"/>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038850" y="-152400"/>
            <a:ext cx="55435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3400" y="865287"/>
            <a:ext cx="8686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dirty="0">
                <a:solidFill>
                  <a:srgbClr val="FFFFFF"/>
                </a:solidFill>
                <a:latin typeface="Times New Roman" panose="02020603050405020304" pitchFamily="18" charset="0"/>
                <a:cs typeface="Times New Roman" panose="02020603050405020304" pitchFamily="18" charset="0"/>
              </a:rPr>
              <a:t>Writing was well-established long before the beginning of the Hebrew nation.</a:t>
            </a:r>
          </a:p>
          <a:p>
            <a:pPr algn="l" eaLnBrk="1" hangingPunct="1"/>
            <a:endParaRPr lang="en-US" altLang="en-US" sz="3600" dirty="0">
              <a:solidFill>
                <a:srgbClr val="FFFFFF"/>
              </a:solidFill>
              <a:latin typeface="Times New Roman" panose="02020603050405020304" pitchFamily="18" charset="0"/>
              <a:cs typeface="Times New Roman" panose="02020603050405020304" pitchFamily="18" charset="0"/>
            </a:endParaRPr>
          </a:p>
          <a:p>
            <a:pPr algn="l" eaLnBrk="1" hangingPunct="1"/>
            <a:r>
              <a:rPr lang="en-US" altLang="en-US" sz="3600" dirty="0">
                <a:solidFill>
                  <a:srgbClr val="FFFFFF"/>
                </a:solidFill>
                <a:latin typeface="Times New Roman" panose="02020603050405020304" pitchFamily="18" charset="0"/>
                <a:cs typeface="Times New Roman" panose="02020603050405020304" pitchFamily="18" charset="0"/>
              </a:rPr>
              <a:t>In fact, inscriptions found in ancient Babylon date back to as early as 3750 BC.</a:t>
            </a:r>
          </a:p>
          <a:p>
            <a:pPr algn="l" eaLnBrk="1" hangingPunct="1"/>
            <a:endParaRPr lang="en-US" altLang="en-US" sz="3600" dirty="0">
              <a:solidFill>
                <a:srgbClr val="FFFFFF"/>
              </a:solidFill>
              <a:latin typeface="Times New Roman" panose="02020603050405020304" pitchFamily="18" charset="0"/>
              <a:cs typeface="Times New Roman" panose="02020603050405020304" pitchFamily="18" charset="0"/>
            </a:endParaRPr>
          </a:p>
          <a:p>
            <a:pPr algn="l" eaLnBrk="1" hangingPunct="1"/>
            <a:r>
              <a:rPr lang="en-US" altLang="en-US" sz="3600" dirty="0">
                <a:solidFill>
                  <a:srgbClr val="FFFFFF"/>
                </a:solidFill>
                <a:latin typeface="Times New Roman" panose="02020603050405020304" pitchFamily="18" charset="0"/>
                <a:cs typeface="Times New Roman" panose="02020603050405020304" pitchFamily="18" charset="0"/>
              </a:rPr>
              <a:t>The importance of this should not be overlooked. Skeptics like to claim writing was not around when Moses lived in 1500 B.C.</a:t>
            </a:r>
          </a:p>
        </p:txBody>
      </p:sp>
      <p:pic>
        <p:nvPicPr>
          <p:cNvPr id="92163" name="Picture 2" descr="http://www.schoyencollection.com/babylonian_files/ms1686.jpg"/>
          <p:cNvPicPr>
            <a:picLocks noChangeAspect="1" noChangeArrowheads="1"/>
          </p:cNvPicPr>
          <p:nvPr/>
        </p:nvPicPr>
        <p:blipFill>
          <a:blip r:embed="rId3">
            <a:extLst>
              <a:ext uri="{28A0092B-C50C-407E-A947-70E740481C1C}">
                <a14:useLocalDpi xmlns:a14="http://schemas.microsoft.com/office/drawing/2010/main" val="0"/>
              </a:ext>
            </a:extLst>
          </a:blip>
          <a:srcRect r="31706"/>
          <a:stretch>
            <a:fillRect/>
          </a:stretch>
        </p:blipFill>
        <p:spPr bwMode="auto">
          <a:xfrm>
            <a:off x="9448800" y="533400"/>
            <a:ext cx="2133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609600" y="1331416"/>
            <a:ext cx="109728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just" eaLnBrk="1" hangingPunct="1"/>
            <a:r>
              <a:rPr lang="en-US" altLang="en-US" sz="3200" dirty="0">
                <a:solidFill>
                  <a:srgbClr val="FFFFFF"/>
                </a:solidFill>
                <a:latin typeface="Arial" panose="020B0604020202020204" pitchFamily="34" charset="0"/>
              </a:rPr>
              <a:t>Ancient people used many kinds of material for writing purposes—the Bible actually makes mention  of a number of these materials:</a:t>
            </a:r>
          </a:p>
          <a:p>
            <a:pPr algn="l" eaLnBrk="1" hangingPunct="1"/>
            <a:endParaRPr lang="en-US" altLang="en-US" sz="2800" dirty="0">
              <a:solidFill>
                <a:srgbClr val="FFFFFF"/>
              </a:solidFill>
              <a:latin typeface="Arial" panose="020B0604020202020204" pitchFamily="34" charset="0"/>
            </a:endParaRPr>
          </a:p>
          <a:p>
            <a:pPr eaLnBrk="1" hangingPunct="1"/>
            <a:r>
              <a:rPr lang="en-US" altLang="en-US" sz="2800" dirty="0">
                <a:solidFill>
                  <a:srgbClr val="FFFFFF"/>
                </a:solidFill>
                <a:latin typeface="Arial" panose="020B0604020202020204" pitchFamily="34" charset="0"/>
              </a:rPr>
              <a:t>Stone</a:t>
            </a:r>
          </a:p>
          <a:p>
            <a:pPr eaLnBrk="1" hangingPunct="1"/>
            <a:r>
              <a:rPr lang="en-US" altLang="en-US" sz="2800" dirty="0">
                <a:solidFill>
                  <a:srgbClr val="FFFFFF"/>
                </a:solidFill>
                <a:latin typeface="Arial" panose="020B0604020202020204" pitchFamily="34" charset="0"/>
              </a:rPr>
              <a:t>Clay</a:t>
            </a:r>
          </a:p>
          <a:p>
            <a:pPr eaLnBrk="1" hangingPunct="1"/>
            <a:r>
              <a:rPr lang="en-US" altLang="en-US" sz="2800" dirty="0">
                <a:solidFill>
                  <a:srgbClr val="FFFFFF"/>
                </a:solidFill>
                <a:latin typeface="Arial" panose="020B0604020202020204" pitchFamily="34" charset="0"/>
              </a:rPr>
              <a:t>Leather</a:t>
            </a:r>
          </a:p>
          <a:p>
            <a:pPr eaLnBrk="1" hangingPunct="1"/>
            <a:r>
              <a:rPr lang="en-US" altLang="en-US" sz="2800" dirty="0">
                <a:solidFill>
                  <a:srgbClr val="FFFFFF"/>
                </a:solidFill>
                <a:latin typeface="Arial" panose="020B0604020202020204" pitchFamily="34" charset="0"/>
              </a:rPr>
              <a:t>Papyrus</a:t>
            </a:r>
          </a:p>
          <a:p>
            <a:pPr eaLnBrk="1" hangingPunct="1"/>
            <a:r>
              <a:rPr lang="en-US" altLang="en-US" sz="2800" dirty="0">
                <a:solidFill>
                  <a:srgbClr val="FFFFFF"/>
                </a:solidFill>
                <a:latin typeface="Arial" panose="020B0604020202020204" pitchFamily="34" charset="0"/>
              </a:rPr>
              <a:t>Vellum or Parchment</a:t>
            </a:r>
          </a:p>
          <a:p>
            <a:pPr eaLnBrk="1" hangingPunct="1"/>
            <a:r>
              <a:rPr lang="en-US" altLang="en-US" sz="2800" dirty="0">
                <a:solidFill>
                  <a:srgbClr val="FFFFFF"/>
                </a:solidFill>
                <a:latin typeface="Arial" panose="020B0604020202020204" pitchFamily="34" charset="0"/>
              </a:rPr>
              <a:t>Flesh</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anim calcmode="lin" valueType="num">
                                      <p:cBhvr additive="base">
                                        <p:cTn id="11" dur="500" fill="hold"/>
                                        <p:tgtEl>
                                          <p:spTgt spid="93186">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31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93186">
                                            <p:txEl>
                                              <p:pRg st="3" end="3"/>
                                            </p:txEl>
                                          </p:spTgt>
                                        </p:tgtEl>
                                        <p:attrNameLst>
                                          <p:attrName>style.visibility</p:attrName>
                                        </p:attrNameLst>
                                      </p:cBhvr>
                                      <p:to>
                                        <p:strVal val="visible"/>
                                      </p:to>
                                    </p:set>
                                    <p:anim calcmode="lin" valueType="num">
                                      <p:cBhvr additive="base">
                                        <p:cTn id="17" dur="500" fill="hold"/>
                                        <p:tgtEl>
                                          <p:spTgt spid="9318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31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3186">
                                            <p:txEl>
                                              <p:pRg st="4" end="4"/>
                                            </p:txEl>
                                          </p:spTgt>
                                        </p:tgtEl>
                                        <p:attrNameLst>
                                          <p:attrName>style.visibility</p:attrName>
                                        </p:attrNameLst>
                                      </p:cBhvr>
                                      <p:to>
                                        <p:strVal val="visible"/>
                                      </p:to>
                                    </p:set>
                                    <p:anim calcmode="lin" valueType="num">
                                      <p:cBhvr additive="base">
                                        <p:cTn id="23" dur="500" fill="hold"/>
                                        <p:tgtEl>
                                          <p:spTgt spid="9318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31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3186">
                                            <p:txEl>
                                              <p:pRg st="5" end="5"/>
                                            </p:txEl>
                                          </p:spTgt>
                                        </p:tgtEl>
                                        <p:attrNameLst>
                                          <p:attrName>style.visibility</p:attrName>
                                        </p:attrNameLst>
                                      </p:cBhvr>
                                      <p:to>
                                        <p:strVal val="visible"/>
                                      </p:to>
                                    </p:set>
                                    <p:anim calcmode="lin" valueType="num">
                                      <p:cBhvr additive="base">
                                        <p:cTn id="29" dur="500" fill="hold"/>
                                        <p:tgtEl>
                                          <p:spTgt spid="9318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318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93186">
                                            <p:txEl>
                                              <p:pRg st="6" end="6"/>
                                            </p:txEl>
                                          </p:spTgt>
                                        </p:tgtEl>
                                        <p:attrNameLst>
                                          <p:attrName>style.visibility</p:attrName>
                                        </p:attrNameLst>
                                      </p:cBhvr>
                                      <p:to>
                                        <p:strVal val="visible"/>
                                      </p:to>
                                    </p:set>
                                    <p:anim calcmode="lin" valueType="num">
                                      <p:cBhvr additive="base">
                                        <p:cTn id="35" dur="500" fill="hold"/>
                                        <p:tgtEl>
                                          <p:spTgt spid="9318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31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93186">
                                            <p:txEl>
                                              <p:pRg st="7" end="7"/>
                                            </p:txEl>
                                          </p:spTgt>
                                        </p:tgtEl>
                                        <p:attrNameLst>
                                          <p:attrName>style.visibility</p:attrName>
                                        </p:attrNameLst>
                                      </p:cBhvr>
                                      <p:to>
                                        <p:strVal val="visible"/>
                                      </p:to>
                                    </p:set>
                                    <p:anim calcmode="lin" valueType="num">
                                      <p:cBhvr additive="base">
                                        <p:cTn id="41" dur="500" fill="hold"/>
                                        <p:tgtEl>
                                          <p:spTgt spid="93186">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318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travelsinparadise.com/turkey/lycian-way-alinca-xanthos/pictures/xanthos-03.jpg"/>
          <p:cNvPicPr>
            <a:picLocks noChangeAspect="1" noChangeArrowheads="1"/>
          </p:cNvPicPr>
          <p:nvPr/>
        </p:nvPicPr>
        <p:blipFill>
          <a:blip r:embed="rId3">
            <a:extLst>
              <a:ext uri="{28A0092B-C50C-407E-A947-70E740481C1C}">
                <a14:useLocalDpi xmlns:a14="http://schemas.microsoft.com/office/drawing/2010/main" val="0"/>
              </a:ext>
            </a:extLst>
          </a:blip>
          <a:srcRect t="4225"/>
          <a:stretch>
            <a:fillRect/>
          </a:stretch>
        </p:blipFill>
        <p:spPr bwMode="auto">
          <a:xfrm>
            <a:off x="2133600" y="2473267"/>
            <a:ext cx="7886700" cy="344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667000" y="5921375"/>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4000" dirty="0">
                <a:solidFill>
                  <a:srgbClr val="000000"/>
                </a:solidFill>
                <a:latin typeface="Arial" panose="020B0604020202020204" pitchFamily="34" charset="0"/>
                <a:cs typeface="Arial" panose="020B0604020202020204" pitchFamily="34" charset="0"/>
              </a:rPr>
              <a:t>Greek writing in stone</a:t>
            </a:r>
          </a:p>
        </p:txBody>
      </p:sp>
      <p:sp>
        <p:nvSpPr>
          <p:cNvPr id="147460" name="TextBox 3"/>
          <p:cNvSpPr txBox="1">
            <a:spLocks noChangeArrowheads="1"/>
          </p:cNvSpPr>
          <p:nvPr/>
        </p:nvSpPr>
        <p:spPr bwMode="auto">
          <a:xfrm>
            <a:off x="609600" y="411164"/>
            <a:ext cx="10972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eaLnBrk="1" hangingPunct="1">
              <a:defRPr/>
            </a:pPr>
            <a:r>
              <a:rPr lang="en-US" sz="3200" dirty="0">
                <a:solidFill>
                  <a:srgbClr val="000000"/>
                </a:solidFill>
                <a:effectLst>
                  <a:outerShdw blurRad="38100" dist="38100" dir="2700000" algn="tl">
                    <a:srgbClr val="000000">
                      <a:alpha val="43137"/>
                    </a:srgbClr>
                  </a:outerShdw>
                </a:effectLst>
                <a:latin typeface="+mn-lt"/>
                <a:cs typeface="Arial" charset="0"/>
              </a:rPr>
              <a:t>This is the substance upon which the earliest writing in the Bible is found.</a:t>
            </a:r>
          </a:p>
          <a:p>
            <a:pPr eaLnBrk="1" hangingPunct="1">
              <a:defRPr/>
            </a:pPr>
            <a:r>
              <a:rPr lang="en-US" sz="3200" dirty="0">
                <a:solidFill>
                  <a:srgbClr val="000000"/>
                </a:solidFill>
                <a:effectLst>
                  <a:outerShdw blurRad="38100" dist="38100" dir="2700000" algn="tl">
                    <a:srgbClr val="000000">
                      <a:alpha val="43137"/>
                    </a:srgbClr>
                  </a:outerShdw>
                </a:effectLst>
                <a:latin typeface="+mn-lt"/>
                <a:cs typeface="Arial" charset="0"/>
              </a:rPr>
              <a:t>Biblical examples of writing on stone can be found in Exodus 31:18; 34:1,28; </a:t>
            </a:r>
            <a:r>
              <a:rPr lang="en-US" sz="3200" dirty="0">
                <a:solidFill>
                  <a:srgbClr val="FF0000"/>
                </a:solidFill>
                <a:effectLst>
                  <a:outerShdw blurRad="38100" dist="38100" dir="2700000" algn="tl">
                    <a:srgbClr val="000000">
                      <a:alpha val="43137"/>
                    </a:srgbClr>
                  </a:outerShdw>
                </a:effectLst>
                <a:latin typeface="+mn-lt"/>
                <a:cs typeface="Arial" charset="0"/>
              </a:rPr>
              <a:t>Deuteronomy 27:2-3</a:t>
            </a:r>
            <a:r>
              <a:rPr lang="en-US" sz="3200" dirty="0">
                <a:solidFill>
                  <a:srgbClr val="000000"/>
                </a:solidFill>
                <a:effectLst>
                  <a:outerShdw blurRad="38100" dist="38100" dir="2700000" algn="tl">
                    <a:srgbClr val="000000">
                      <a:alpha val="43137"/>
                    </a:srgbClr>
                  </a:outerShdw>
                </a:effectLst>
                <a:latin typeface="+mn-lt"/>
                <a:cs typeface="Arial" charset="0"/>
              </a:rPr>
              <a:t>; Josh. 8:30-32.</a:t>
            </a:r>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95234" name="Picture 2" descr="http://www.schoyencollection.com/smallercollect2_files/ms1717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0" y="123826"/>
            <a:ext cx="16573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Box 2"/>
          <p:cNvSpPr txBox="1">
            <a:spLocks noChangeArrowheads="1"/>
          </p:cNvSpPr>
          <p:nvPr/>
        </p:nvSpPr>
        <p:spPr bwMode="auto">
          <a:xfrm>
            <a:off x="914400" y="304800"/>
            <a:ext cx="8915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200" dirty="0">
                <a:solidFill>
                  <a:srgbClr val="000000"/>
                </a:solidFill>
                <a:latin typeface="+mn-lt"/>
                <a:cs typeface="Arial" panose="020B0604020202020204" pitchFamily="34" charset="0"/>
              </a:rPr>
              <a:t>Clay was the predominate material for writing in Assyria and Babylonia</a:t>
            </a:r>
          </a:p>
        </p:txBody>
      </p:sp>
      <p:pic>
        <p:nvPicPr>
          <p:cNvPr id="95236" name="Picture 2" descr="http://www.schoyencollection.com/babylonian_files/ms1955a.jpg"/>
          <p:cNvPicPr>
            <a:picLocks noChangeAspect="1" noChangeArrowheads="1"/>
          </p:cNvPicPr>
          <p:nvPr/>
        </p:nvPicPr>
        <p:blipFill>
          <a:blip r:embed="rId5">
            <a:extLst>
              <a:ext uri="{28A0092B-C50C-407E-A947-70E740481C1C}">
                <a14:useLocalDpi xmlns:a14="http://schemas.microsoft.com/office/drawing/2010/main" val="0"/>
              </a:ext>
            </a:extLst>
          </a:blip>
          <a:srcRect r="11429" b="11313"/>
          <a:stretch>
            <a:fillRect/>
          </a:stretch>
        </p:blipFill>
        <p:spPr bwMode="auto">
          <a:xfrm>
            <a:off x="6934200" y="1922994"/>
            <a:ext cx="47244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Box 4"/>
          <p:cNvSpPr txBox="1">
            <a:spLocks noChangeArrowheads="1"/>
          </p:cNvSpPr>
          <p:nvPr/>
        </p:nvSpPr>
        <p:spPr bwMode="auto">
          <a:xfrm>
            <a:off x="914400" y="2439412"/>
            <a:ext cx="6019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000000"/>
                </a:solidFill>
                <a:latin typeface="+mn-lt"/>
                <a:cs typeface="Arial" panose="020B0604020202020204" pitchFamily="34" charset="0"/>
              </a:rPr>
              <a:t>This type of preservation of writing is what is referred to in </a:t>
            </a:r>
            <a:r>
              <a:rPr lang="en-US" altLang="en-US" sz="3200" b="1" dirty="0">
                <a:solidFill>
                  <a:srgbClr val="000000"/>
                </a:solidFill>
                <a:latin typeface="+mn-lt"/>
                <a:cs typeface="Arial" panose="020B0604020202020204" pitchFamily="34" charset="0"/>
              </a:rPr>
              <a:t>Ezekiel 4:1</a:t>
            </a:r>
            <a:endParaRPr lang="en-US" altLang="en-US" sz="3200" dirty="0">
              <a:solidFill>
                <a:srgbClr val="000000"/>
              </a:solidFill>
              <a:latin typeface="+mn-lt"/>
              <a:cs typeface="Arial" panose="020B0604020202020204" pitchFamily="34" charset="0"/>
            </a:endParaRPr>
          </a:p>
          <a:p>
            <a:pPr algn="l" eaLnBrk="1" hangingPunct="1"/>
            <a:endParaRPr lang="en-US" altLang="en-US" sz="3200" dirty="0">
              <a:solidFill>
                <a:srgbClr val="000000"/>
              </a:solidFill>
              <a:latin typeface="+mn-lt"/>
              <a:cs typeface="Arial" panose="020B0604020202020204" pitchFamily="34" charset="0"/>
            </a:endParaRPr>
          </a:p>
          <a:p>
            <a:pPr algn="l" eaLnBrk="1" hangingPunct="1"/>
            <a:r>
              <a:rPr lang="en-US" altLang="en-US" sz="3200" dirty="0">
                <a:solidFill>
                  <a:srgbClr val="000000"/>
                </a:solidFill>
                <a:latin typeface="+mn-lt"/>
                <a:cs typeface="Arial" panose="020B0604020202020204" pitchFamily="34" charset="0"/>
              </a:rPr>
              <a:t>“You also, son of man, take a clay tablet and lay it before you, and portray on it a city, Jerusalem.”</a:t>
            </a:r>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96258" name="Picture 3" descr="leather.jpg"/>
          <p:cNvPicPr>
            <a:picLocks noChangeAspect="1"/>
          </p:cNvPicPr>
          <p:nvPr/>
        </p:nvPicPr>
        <p:blipFill>
          <a:blip r:embed="rId4">
            <a:extLst>
              <a:ext uri="{28A0092B-C50C-407E-A947-70E740481C1C}">
                <a14:useLocalDpi xmlns:a14="http://schemas.microsoft.com/office/drawing/2010/main" val="0"/>
              </a:ext>
            </a:extLst>
          </a:blip>
          <a:srcRect t="2" r="-398" b="423"/>
          <a:stretch>
            <a:fillRect/>
          </a:stretch>
        </p:blipFill>
        <p:spPr bwMode="auto">
          <a:xfrm rot="5400000">
            <a:off x="5262563" y="3652838"/>
            <a:ext cx="1676399"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1"/>
          <p:cNvSpPr txBox="1">
            <a:spLocks noChangeArrowheads="1"/>
          </p:cNvSpPr>
          <p:nvPr/>
        </p:nvSpPr>
        <p:spPr bwMode="auto">
          <a:xfrm>
            <a:off x="990600" y="569893"/>
            <a:ext cx="10668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2800" b="1" dirty="0">
                <a:solidFill>
                  <a:srgbClr val="000000"/>
                </a:solidFill>
                <a:latin typeface="Arial" panose="020B0604020202020204" pitchFamily="34" charset="0"/>
                <a:cs typeface="Arial" panose="020B0604020202020204" pitchFamily="34" charset="0"/>
              </a:rPr>
              <a:t>Leather: </a:t>
            </a:r>
            <a:r>
              <a:rPr lang="en-US" altLang="en-US" sz="2800" dirty="0">
                <a:solidFill>
                  <a:srgbClr val="000000"/>
                </a:solidFill>
                <a:latin typeface="Arial" panose="020B0604020202020204" pitchFamily="34" charset="0"/>
                <a:cs typeface="Arial" panose="020B0604020202020204" pitchFamily="34" charset="0"/>
              </a:rPr>
              <a:t>Though it is not mentioned specifically in the Bible, it was undoubtedly the material used for writing by the Hebrews.</a:t>
            </a:r>
            <a:endParaRPr lang="en-US" altLang="en-US" dirty="0">
              <a:solidFill>
                <a:srgbClr val="000000"/>
              </a:solidFill>
              <a:latin typeface="Times New Roman" panose="02020603050405020304" pitchFamily="18" charset="0"/>
              <a:cs typeface="Arial" panose="020B0604020202020204" pitchFamily="34" charset="0"/>
            </a:endParaRPr>
          </a:p>
        </p:txBody>
      </p:sp>
      <p:sp>
        <p:nvSpPr>
          <p:cNvPr id="96260" name="TextBox 2"/>
          <p:cNvSpPr txBox="1">
            <a:spLocks noChangeArrowheads="1"/>
          </p:cNvSpPr>
          <p:nvPr/>
        </p:nvSpPr>
        <p:spPr bwMode="auto">
          <a:xfrm>
            <a:off x="838200" y="1828801"/>
            <a:ext cx="10820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000000"/>
                </a:solidFill>
                <a:latin typeface="Arial" panose="020B0604020202020204" pitchFamily="34" charset="0"/>
                <a:cs typeface="Arial" panose="020B0604020202020204" pitchFamily="34" charset="0"/>
              </a:rPr>
              <a:t>A scribe’s knife, used for the purpose of erasures, is mentioned in </a:t>
            </a:r>
            <a:r>
              <a:rPr lang="en-US" altLang="en-US" sz="3200" b="1" dirty="0">
                <a:solidFill>
                  <a:srgbClr val="000000"/>
                </a:solidFill>
                <a:latin typeface="Arial" panose="020B0604020202020204" pitchFamily="34" charset="0"/>
                <a:cs typeface="Arial" panose="020B0604020202020204" pitchFamily="34" charset="0"/>
              </a:rPr>
              <a:t>Jer. 36:23</a:t>
            </a:r>
          </a:p>
          <a:p>
            <a:pPr algn="l" eaLnBrk="1" hangingPunct="1"/>
            <a:endParaRPr lang="en-US" altLang="en-US" sz="3200" dirty="0">
              <a:solidFill>
                <a:srgbClr val="000000"/>
              </a:solidFill>
              <a:latin typeface="Arial" panose="020B0604020202020204" pitchFamily="34" charset="0"/>
              <a:cs typeface="Arial" panose="020B0604020202020204" pitchFamily="34" charset="0"/>
            </a:endParaRPr>
          </a:p>
          <a:p>
            <a:pPr algn="l" eaLnBrk="1" hangingPunct="1"/>
            <a:r>
              <a:rPr lang="en-US" altLang="en-US" sz="3200" dirty="0">
                <a:solidFill>
                  <a:srgbClr val="000000"/>
                </a:solidFill>
                <a:latin typeface="Arial" panose="020B0604020202020204" pitchFamily="34" charset="0"/>
                <a:cs typeface="Arial" panose="020B0604020202020204" pitchFamily="34" charset="0"/>
              </a:rPr>
              <a:t>The Jewish Talmud, a code of traditional laws, explicitly called for the Scriptures to be copied on animal skins.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barn(inVertical)">
                                      <p:cBhvr>
                                        <p:cTn id="7" dur="500"/>
                                        <p:tgtEl>
                                          <p:spTgt spid="96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6260">
                                            <p:txEl>
                                              <p:pRg st="2" end="2"/>
                                            </p:txEl>
                                          </p:spTgt>
                                        </p:tgtEl>
                                        <p:attrNameLst>
                                          <p:attrName>style.visibility</p:attrName>
                                        </p:attrNameLst>
                                      </p:cBhvr>
                                      <p:to>
                                        <p:strVal val="visible"/>
                                      </p:to>
                                    </p:set>
                                    <p:animEffect transition="in" filter="barn(inVertical)">
                                      <p:cBhvr>
                                        <p:cTn id="12" dur="500"/>
                                        <p:tgtEl>
                                          <p:spTgt spid="96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7282" name="TextBox 1"/>
          <p:cNvSpPr txBox="1">
            <a:spLocks noChangeArrowheads="1"/>
          </p:cNvSpPr>
          <p:nvPr/>
        </p:nvSpPr>
        <p:spPr bwMode="auto">
          <a:xfrm>
            <a:off x="914400" y="76200"/>
            <a:ext cx="10744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000000"/>
                </a:solidFill>
                <a:latin typeface="+mn-lt"/>
                <a:cs typeface="Arial" panose="020B0604020202020204" pitchFamily="34" charset="0"/>
              </a:rPr>
              <a:t>Papyrus was the most widely used material for writing in the Grecian/Roman culture, though the Egyptians used it as far back as 2,500 B.C.</a:t>
            </a:r>
          </a:p>
        </p:txBody>
      </p:sp>
      <p:pic>
        <p:nvPicPr>
          <p:cNvPr id="97283" name="Picture 4" descr="http://www.schoyencollection.com/papyri_files/ms1644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426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4"/>
          <p:cNvSpPr>
            <a:spLocks noChangeArrowheads="1"/>
          </p:cNvSpPr>
          <p:nvPr/>
        </p:nvSpPr>
        <p:spPr bwMode="auto">
          <a:xfrm>
            <a:off x="5029200" y="2378075"/>
            <a:ext cx="6629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000000"/>
                </a:solidFill>
                <a:latin typeface="+mn-lt"/>
                <a:cs typeface="Arial" panose="020B0604020202020204" pitchFamily="34" charset="0"/>
              </a:rPr>
              <a:t>Part of the New Testament on papyrus: </a:t>
            </a:r>
            <a:r>
              <a:rPr lang="en-US" altLang="en-US" sz="3200" b="1" dirty="0">
                <a:solidFill>
                  <a:srgbClr val="000000"/>
                </a:solidFill>
                <a:latin typeface="+mn-lt"/>
                <a:cs typeface="Arial" panose="020B0604020202020204" pitchFamily="34" charset="0"/>
              </a:rPr>
              <a:t>Acts: 8:40-9:14; 9:16–27</a:t>
            </a:r>
          </a:p>
          <a:p>
            <a:pPr algn="l" eaLnBrk="1" hangingPunct="1"/>
            <a:endParaRPr lang="en-US" altLang="en-US" sz="3200" dirty="0">
              <a:solidFill>
                <a:srgbClr val="000000"/>
              </a:solidFill>
              <a:latin typeface="+mn-lt"/>
              <a:cs typeface="Arial" panose="020B0604020202020204" pitchFamily="34" charset="0"/>
            </a:endParaRPr>
          </a:p>
          <a:p>
            <a:pPr algn="l" eaLnBrk="1" hangingPunct="1"/>
            <a:r>
              <a:rPr lang="en-US" altLang="en-US" sz="3200" dirty="0">
                <a:solidFill>
                  <a:srgbClr val="000000"/>
                </a:solidFill>
                <a:latin typeface="+mn-lt"/>
                <a:cs typeface="Arial" panose="020B0604020202020204" pitchFamily="34" charset="0"/>
              </a:rPr>
              <a:t>Dated 9</a:t>
            </a:r>
            <a:r>
              <a:rPr lang="en-US" altLang="en-US" sz="3200" baseline="30000" dirty="0">
                <a:solidFill>
                  <a:srgbClr val="000000"/>
                </a:solidFill>
                <a:latin typeface="+mn-lt"/>
                <a:cs typeface="Arial" panose="020B0604020202020204" pitchFamily="34" charset="0"/>
              </a:rPr>
              <a:t>th</a:t>
            </a:r>
            <a:r>
              <a:rPr lang="en-US" altLang="en-US" sz="3200" dirty="0">
                <a:solidFill>
                  <a:srgbClr val="000000"/>
                </a:solidFill>
                <a:latin typeface="+mn-lt"/>
                <a:cs typeface="Arial" panose="020B0604020202020204" pitchFamily="34" charset="0"/>
              </a:rPr>
              <a:t> Century A.D.</a:t>
            </a:r>
          </a:p>
          <a:p>
            <a:pPr algn="l" eaLnBrk="1" hangingPunct="1"/>
            <a:endParaRPr lang="en-US" altLang="en-US" sz="3200" dirty="0">
              <a:solidFill>
                <a:srgbClr val="000000"/>
              </a:solidFill>
              <a:latin typeface="+mn-lt"/>
              <a:cs typeface="Arial" panose="020B0604020202020204" pitchFamily="34" charset="0"/>
            </a:endParaRPr>
          </a:p>
          <a:p>
            <a:pPr algn="l" eaLnBrk="1" hangingPunct="1"/>
            <a:r>
              <a:rPr lang="en-US" altLang="en-US" sz="3200" dirty="0">
                <a:solidFill>
                  <a:srgbClr val="000000"/>
                </a:solidFill>
                <a:latin typeface="+mn-lt"/>
                <a:cs typeface="Arial" panose="020B0604020202020204" pitchFamily="34" charset="0"/>
              </a:rPr>
              <a:t>(from the </a:t>
            </a:r>
            <a:r>
              <a:rPr lang="en-US" altLang="en-US" sz="3200" dirty="0" err="1">
                <a:solidFill>
                  <a:srgbClr val="000000"/>
                </a:solidFill>
                <a:latin typeface="+mn-lt"/>
                <a:cs typeface="Arial" panose="020B0604020202020204" pitchFamily="34" charset="0"/>
              </a:rPr>
              <a:t>Schoyen</a:t>
            </a:r>
            <a:r>
              <a:rPr lang="en-US" altLang="en-US" sz="3200" dirty="0">
                <a:solidFill>
                  <a:srgbClr val="000000"/>
                </a:solidFill>
                <a:latin typeface="+mn-lt"/>
                <a:cs typeface="Arial" panose="020B0604020202020204" pitchFamily="34" charset="0"/>
              </a:rPr>
              <a:t> Collection)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2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8306" name="Title 1"/>
          <p:cNvSpPr>
            <a:spLocks noGrp="1"/>
          </p:cNvSpPr>
          <p:nvPr>
            <p:ph type="title"/>
          </p:nvPr>
        </p:nvSpPr>
        <p:spPr>
          <a:xfrm>
            <a:off x="1219200" y="228600"/>
            <a:ext cx="9753600" cy="1131888"/>
          </a:xfrm>
        </p:spPr>
        <p:txBody>
          <a:bodyPr/>
          <a:lstStyle/>
          <a:p>
            <a:r>
              <a:rPr lang="en-US" altLang="en-US" sz="3200" dirty="0">
                <a:ea typeface="ＭＳ Ｐゴシック" panose="020B0600070205080204" pitchFamily="34" charset="-128"/>
                <a:cs typeface="Arial" panose="020B0604020202020204" pitchFamily="34" charset="0"/>
              </a:rPr>
              <a:t>Vellum or Parchment came into </a:t>
            </a:r>
            <a:r>
              <a:rPr lang="en-US" altLang="en-US" sz="3200" dirty="0">
                <a:latin typeface="+mn-lt"/>
                <a:ea typeface="ＭＳ Ｐゴシック" panose="020B0600070205080204" pitchFamily="34" charset="-128"/>
                <a:cs typeface="Arial" panose="020B0604020202020204" pitchFamily="34" charset="0"/>
              </a:rPr>
              <a:t>prominence as a writing material due to the desire to build a world-wide library.</a:t>
            </a:r>
            <a:endParaRPr lang="en-US" altLang="en-US" sz="3200" dirty="0">
              <a:latin typeface="+mn-lt"/>
              <a:ea typeface="ＭＳ Ｐゴシック" panose="020B0600070205080204" pitchFamily="34" charset="-128"/>
            </a:endParaRPr>
          </a:p>
        </p:txBody>
      </p:sp>
      <p:sp>
        <p:nvSpPr>
          <p:cNvPr id="98307" name="TextBox 4"/>
          <p:cNvSpPr txBox="1">
            <a:spLocks noChangeArrowheads="1"/>
          </p:cNvSpPr>
          <p:nvPr/>
        </p:nvSpPr>
        <p:spPr bwMode="auto">
          <a:xfrm>
            <a:off x="4648200" y="1945481"/>
            <a:ext cx="7010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2600" dirty="0">
                <a:solidFill>
                  <a:srgbClr val="000000"/>
                </a:solidFill>
                <a:latin typeface="Arial" panose="020B0604020202020204" pitchFamily="34" charset="0"/>
                <a:cs typeface="Arial" panose="020B0604020202020204" pitchFamily="34" charset="0"/>
              </a:rPr>
              <a:t>No doubt, this was the material Paul requested Timothy to bring him in </a:t>
            </a:r>
            <a:r>
              <a:rPr lang="en-US" altLang="en-US" sz="2600" b="1" dirty="0">
                <a:solidFill>
                  <a:srgbClr val="000000"/>
                </a:solidFill>
                <a:latin typeface="Arial" panose="020B0604020202020204" pitchFamily="34" charset="0"/>
                <a:cs typeface="Arial" panose="020B0604020202020204" pitchFamily="34" charset="0"/>
              </a:rPr>
              <a:t>2 Timothy 4:13.</a:t>
            </a:r>
          </a:p>
          <a:p>
            <a:pPr algn="l" eaLnBrk="1" hangingPunct="1"/>
            <a:endParaRPr lang="en-US" altLang="en-US" sz="2600" dirty="0">
              <a:solidFill>
                <a:srgbClr val="000000"/>
              </a:solidFill>
              <a:latin typeface="Arial" panose="020B0604020202020204" pitchFamily="34" charset="0"/>
              <a:cs typeface="Arial" panose="020B0604020202020204" pitchFamily="34" charset="0"/>
            </a:endParaRPr>
          </a:p>
          <a:p>
            <a:pPr algn="l" eaLnBrk="1" hangingPunct="1"/>
            <a:r>
              <a:rPr lang="en-US" altLang="en-US" sz="2600" dirty="0">
                <a:solidFill>
                  <a:srgbClr val="000000"/>
                </a:solidFill>
                <a:latin typeface="Arial" panose="020B0604020202020204" pitchFamily="34" charset="0"/>
                <a:cs typeface="Arial" panose="020B0604020202020204" pitchFamily="34" charset="0"/>
              </a:rPr>
              <a:t>This material—made from the skins of animals, but </a:t>
            </a:r>
            <a:r>
              <a:rPr lang="en-US" altLang="en-US" sz="2600" b="1" dirty="0">
                <a:solidFill>
                  <a:srgbClr val="000000"/>
                </a:solidFill>
                <a:latin typeface="Arial" panose="020B0604020202020204" pitchFamily="34" charset="0"/>
                <a:cs typeface="Arial" panose="020B0604020202020204" pitchFamily="34" charset="0"/>
              </a:rPr>
              <a:t>not </a:t>
            </a:r>
            <a:r>
              <a:rPr lang="en-US" altLang="en-US" sz="2600" dirty="0">
                <a:solidFill>
                  <a:srgbClr val="000000"/>
                </a:solidFill>
                <a:latin typeface="Arial" panose="020B0604020202020204" pitchFamily="34" charset="0"/>
                <a:cs typeface="Arial" panose="020B0604020202020204" pitchFamily="34" charset="0"/>
              </a:rPr>
              <a:t>“tanned” into leather—became the material upon which copies of the New Testament were made for about 1000 years.</a:t>
            </a:r>
          </a:p>
        </p:txBody>
      </p:sp>
      <p:pic>
        <p:nvPicPr>
          <p:cNvPr id="98308" name="Picture 2" descr="http://www.schoyencollection.com/Coptic_files/ms114.jpg"/>
          <p:cNvPicPr>
            <a:picLocks noChangeAspect="1" noChangeArrowheads="1"/>
          </p:cNvPicPr>
          <p:nvPr/>
        </p:nvPicPr>
        <p:blipFill>
          <a:blip r:embed="rId4">
            <a:extLst>
              <a:ext uri="{28A0092B-C50C-407E-A947-70E740481C1C}">
                <a14:useLocalDpi xmlns:a14="http://schemas.microsoft.com/office/drawing/2010/main" val="0"/>
              </a:ext>
            </a:extLst>
          </a:blip>
          <a:srcRect l="37038"/>
          <a:stretch>
            <a:fillRect/>
          </a:stretch>
        </p:blipFill>
        <p:spPr bwMode="auto">
          <a:xfrm>
            <a:off x="533400" y="1676401"/>
            <a:ext cx="38862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Box 6"/>
          <p:cNvSpPr txBox="1">
            <a:spLocks noChangeArrowheads="1"/>
          </p:cNvSpPr>
          <p:nvPr/>
        </p:nvSpPr>
        <p:spPr bwMode="auto">
          <a:xfrm>
            <a:off x="2286000" y="58674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a:solidFill>
                  <a:srgbClr val="000000"/>
                </a:solidFill>
                <a:latin typeface="Times New Roman" panose="02020603050405020304" pitchFamily="18" charset="0"/>
              </a:rPr>
              <a:t>Part of the Psalms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arn(inVertical)">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barn(inVertical)">
                                      <p:cBhvr>
                                        <p:cTn id="12"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Quick Summary…</a:t>
            </a:r>
          </a:p>
        </p:txBody>
      </p:sp>
      <p:sp>
        <p:nvSpPr>
          <p:cNvPr id="99331" name="TextBox 2"/>
          <p:cNvSpPr txBox="1">
            <a:spLocks noChangeArrowheads="1"/>
          </p:cNvSpPr>
          <p:nvPr/>
        </p:nvSpPr>
        <p:spPr bwMode="auto">
          <a:xfrm>
            <a:off x="609600" y="1536442"/>
            <a:ext cx="11201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a:r>
              <a:rPr lang="en-US" altLang="en-US" sz="3200" dirty="0">
                <a:solidFill>
                  <a:srgbClr val="000000"/>
                </a:solidFill>
                <a:latin typeface="+mn-lt"/>
                <a:cs typeface="Arial" panose="020B0604020202020204" pitchFamily="34" charset="0"/>
              </a:rPr>
              <a:t>The history of writing goes back hundreds of years before the days of Moses.</a:t>
            </a:r>
          </a:p>
          <a:p>
            <a:pPr algn="l"/>
            <a:endParaRPr lang="en-US" altLang="en-US" sz="3200" dirty="0">
              <a:solidFill>
                <a:srgbClr val="000000"/>
              </a:solidFill>
              <a:latin typeface="+mn-lt"/>
              <a:cs typeface="Arial" panose="020B0604020202020204" pitchFamily="34" charset="0"/>
            </a:endParaRPr>
          </a:p>
          <a:p>
            <a:pPr algn="l"/>
            <a:r>
              <a:rPr lang="en-US" altLang="en-US" sz="3200" dirty="0">
                <a:solidFill>
                  <a:srgbClr val="000000"/>
                </a:solidFill>
                <a:latin typeface="+mn-lt"/>
                <a:cs typeface="Arial" panose="020B0604020202020204" pitchFamily="34" charset="0"/>
              </a:rPr>
              <a:t>People wrote on almost all kinds of materials depending on their locale and situation in history.</a:t>
            </a:r>
          </a:p>
          <a:p>
            <a:pPr algn="l"/>
            <a:endParaRPr lang="en-US" altLang="en-US" sz="3200" dirty="0">
              <a:solidFill>
                <a:srgbClr val="000000"/>
              </a:solidFill>
              <a:latin typeface="+mn-lt"/>
              <a:cs typeface="Arial" panose="020B0604020202020204" pitchFamily="34" charset="0"/>
            </a:endParaRPr>
          </a:p>
          <a:p>
            <a:pPr algn="l"/>
            <a:r>
              <a:rPr lang="en-US" altLang="en-US" sz="3200" dirty="0">
                <a:solidFill>
                  <a:srgbClr val="000000"/>
                </a:solidFill>
                <a:latin typeface="+mn-lt"/>
                <a:cs typeface="Arial" panose="020B0604020202020204" pitchFamily="34" charset="0"/>
              </a:rPr>
              <a:t>For the O.T. the most important writing material was leather or skins, and sometimes on clay tablets.</a:t>
            </a:r>
          </a:p>
          <a:p>
            <a:pPr algn="l"/>
            <a:endParaRPr lang="en-US" altLang="en-US" sz="3200" dirty="0">
              <a:solidFill>
                <a:srgbClr val="000000"/>
              </a:solidFill>
              <a:latin typeface="+mn-lt"/>
              <a:cs typeface="Arial" panose="020B0604020202020204" pitchFamily="34" charset="0"/>
            </a:endParaRPr>
          </a:p>
          <a:p>
            <a:pPr algn="l"/>
            <a:r>
              <a:rPr lang="en-US" altLang="en-US" sz="3200" dirty="0">
                <a:solidFill>
                  <a:srgbClr val="000000"/>
                </a:solidFill>
                <a:latin typeface="+mn-lt"/>
                <a:cs typeface="Arial" panose="020B0604020202020204" pitchFamily="34" charset="0"/>
              </a:rPr>
              <a:t>When the N.T. was penned papyrus was generally used.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down)">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wipe(down)">
                                      <p:cBhvr>
                                        <p:cTn id="12" dur="500"/>
                                        <p:tgtEl>
                                          <p:spTgt spid="993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Effect transition="in" filter="wipe(down)">
                                      <p:cBhvr>
                                        <p:cTn id="17" dur="500"/>
                                        <p:tgtEl>
                                          <p:spTgt spid="993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9331">
                                            <p:txEl>
                                              <p:pRg st="6" end="6"/>
                                            </p:txEl>
                                          </p:spTgt>
                                        </p:tgtEl>
                                        <p:attrNameLst>
                                          <p:attrName>style.visibility</p:attrName>
                                        </p:attrNameLst>
                                      </p:cBhvr>
                                      <p:to>
                                        <p:strVal val="visible"/>
                                      </p:to>
                                    </p:set>
                                    <p:animEffect transition="in" filter="wipe(down)">
                                      <p:cBhvr>
                                        <p:cTn id="22" dur="500"/>
                                        <p:tgtEl>
                                          <p:spTgt spid="99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490073" y="258763"/>
            <a:ext cx="72635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5400" dirty="0">
                <a:solidFill>
                  <a:srgbClr val="FFFF00"/>
                </a:solidFill>
                <a:latin typeface="Arial" panose="020B0604020202020204" pitchFamily="34" charset="0"/>
              </a:rPr>
              <a:t>The Bible Surpasses—</a:t>
            </a:r>
          </a:p>
        </p:txBody>
      </p:sp>
      <p:sp>
        <p:nvSpPr>
          <p:cNvPr id="198659" name="Text Box 3"/>
          <p:cNvSpPr txBox="1">
            <a:spLocks noChangeArrowheads="1"/>
          </p:cNvSpPr>
          <p:nvPr/>
        </p:nvSpPr>
        <p:spPr bwMode="auto">
          <a:xfrm>
            <a:off x="7129643" y="5546725"/>
            <a:ext cx="44527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dirty="0">
                <a:solidFill>
                  <a:srgbClr val="FFFFFF"/>
                </a:solidFill>
                <a:latin typeface="Arial" panose="020B0604020202020204" pitchFamily="34" charset="0"/>
              </a:rPr>
              <a:t>Zoroastrian </a:t>
            </a:r>
            <a:r>
              <a:rPr lang="en-US" altLang="en-US" sz="4000" dirty="0" err="1">
                <a:solidFill>
                  <a:srgbClr val="FFFFFF"/>
                </a:solidFill>
                <a:latin typeface="Arial" panose="020B0604020202020204" pitchFamily="34" charset="0"/>
              </a:rPr>
              <a:t>Avesta</a:t>
            </a:r>
            <a:endParaRPr lang="en-US" altLang="en-US" sz="4000" dirty="0">
              <a:solidFill>
                <a:srgbClr val="FFFFFF"/>
              </a:solidFill>
              <a:latin typeface="Arial" panose="020B0604020202020204" pitchFamily="34" charset="0"/>
            </a:endParaRPr>
          </a:p>
        </p:txBody>
      </p:sp>
      <p:sp>
        <p:nvSpPr>
          <p:cNvPr id="198660" name="Text Box 4"/>
          <p:cNvSpPr txBox="1">
            <a:spLocks noChangeArrowheads="1"/>
          </p:cNvSpPr>
          <p:nvPr/>
        </p:nvSpPr>
        <p:spPr bwMode="auto">
          <a:xfrm>
            <a:off x="609600" y="1600200"/>
            <a:ext cx="30930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dirty="0">
                <a:solidFill>
                  <a:srgbClr val="FFFFFF"/>
                </a:solidFill>
                <a:latin typeface="Arial" panose="020B0604020202020204" pitchFamily="34" charset="0"/>
              </a:rPr>
              <a:t>Hindu Vedas</a:t>
            </a:r>
            <a:endParaRPr lang="en-US" altLang="en-US" sz="3200" dirty="0">
              <a:solidFill>
                <a:srgbClr val="FFFFFF"/>
              </a:solidFill>
              <a:latin typeface="Arial" panose="020B0604020202020204" pitchFamily="34" charset="0"/>
            </a:endParaRPr>
          </a:p>
        </p:txBody>
      </p:sp>
      <p:sp>
        <p:nvSpPr>
          <p:cNvPr id="198661" name="Text Box 5"/>
          <p:cNvSpPr txBox="1">
            <a:spLocks noChangeArrowheads="1"/>
          </p:cNvSpPr>
          <p:nvPr/>
        </p:nvSpPr>
        <p:spPr bwMode="auto">
          <a:xfrm>
            <a:off x="6206178" y="3657600"/>
            <a:ext cx="40046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dirty="0">
                <a:solidFill>
                  <a:srgbClr val="FFFFFF"/>
                </a:solidFill>
                <a:latin typeface="Arial" panose="020B0604020202020204" pitchFamily="34" charset="0"/>
              </a:rPr>
              <a:t>Buddhist </a:t>
            </a:r>
            <a:r>
              <a:rPr lang="en-US" altLang="en-US" sz="4000" dirty="0" err="1">
                <a:solidFill>
                  <a:srgbClr val="FFFFFF"/>
                </a:solidFill>
                <a:latin typeface="Arial" panose="020B0604020202020204" pitchFamily="34" charset="0"/>
              </a:rPr>
              <a:t>Pitakas</a:t>
            </a:r>
            <a:endParaRPr lang="en-US" altLang="en-US" sz="3200" dirty="0">
              <a:solidFill>
                <a:srgbClr val="FFFFFF"/>
              </a:solidFill>
              <a:latin typeface="Arial" panose="020B0604020202020204" pitchFamily="34" charset="0"/>
            </a:endParaRPr>
          </a:p>
        </p:txBody>
      </p:sp>
      <p:sp>
        <p:nvSpPr>
          <p:cNvPr id="198662" name="Text Box 6"/>
          <p:cNvSpPr txBox="1">
            <a:spLocks noChangeArrowheads="1"/>
          </p:cNvSpPr>
          <p:nvPr/>
        </p:nvSpPr>
        <p:spPr bwMode="auto">
          <a:xfrm>
            <a:off x="685800" y="2989068"/>
            <a:ext cx="3550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000" dirty="0">
                <a:solidFill>
                  <a:srgbClr val="FFFFFF"/>
                </a:solidFill>
                <a:latin typeface="Arial" panose="020B0604020202020204" pitchFamily="34" charset="0"/>
              </a:rPr>
              <a:t>Quran of Islam</a:t>
            </a:r>
            <a:endParaRPr lang="en-US" altLang="en-US" sz="3200" dirty="0">
              <a:solidFill>
                <a:srgbClr val="FFFFFF"/>
              </a:solidFill>
              <a:latin typeface="Arial" panose="020B0604020202020204" pitchFamily="34" charset="0"/>
            </a:endParaRPr>
          </a:p>
        </p:txBody>
      </p:sp>
      <p:pic>
        <p:nvPicPr>
          <p:cNvPr id="198663" name="Picture 7" descr="ko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4091"/>
          <a:stretch>
            <a:fillRect/>
          </a:stretch>
        </p:blipFill>
        <p:spPr bwMode="auto">
          <a:xfrm>
            <a:off x="897906" y="3850078"/>
            <a:ext cx="1765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4" name="Picture 8" descr="kor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292" y="389576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5" name="Picture 9" descr="a17">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8612" y="1128118"/>
            <a:ext cx="1222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6" name="Picture 10" descr="0835606848l_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1371600"/>
            <a:ext cx="8683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7" name="Picture 11" descr="buddhism-0041">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3429000"/>
            <a:ext cx="119221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8" name="Picture 12" descr="zoroastrianism">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2355" y="4648200"/>
            <a:ext cx="17827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9" name="Picture 13" descr="farohar1_small">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4441" y="4648200"/>
            <a:ext cx="1446733" cy="108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additive="base">
                                        <p:cTn id="7" dur="500" fill="hold"/>
                                        <p:tgtEl>
                                          <p:spTgt spid="198658"/>
                                        </p:tgtEl>
                                        <p:attrNameLst>
                                          <p:attrName>ppt_x</p:attrName>
                                        </p:attrNameLst>
                                      </p:cBhvr>
                                      <p:tavLst>
                                        <p:tav tm="0">
                                          <p:val>
                                            <p:strVal val="#ppt_x"/>
                                          </p:val>
                                        </p:tav>
                                        <p:tav tm="100000">
                                          <p:val>
                                            <p:strVal val="#ppt_x"/>
                                          </p:val>
                                        </p:tav>
                                      </p:tavLst>
                                    </p:anim>
                                    <p:anim calcmode="lin" valueType="num">
                                      <p:cBhvr additive="base">
                                        <p:cTn id="8" dur="500" fill="hold"/>
                                        <p:tgtEl>
                                          <p:spTgt spid="1986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98660"/>
                                        </p:tgtEl>
                                        <p:attrNameLst>
                                          <p:attrName>style.visibility</p:attrName>
                                        </p:attrNameLst>
                                      </p:cBhvr>
                                      <p:to>
                                        <p:strVal val="visible"/>
                                      </p:to>
                                    </p:set>
                                    <p:anim calcmode="lin" valueType="num">
                                      <p:cBhvr>
                                        <p:cTn id="13" dur="500" fill="hold"/>
                                        <p:tgtEl>
                                          <p:spTgt spid="198660"/>
                                        </p:tgtEl>
                                        <p:attrNameLst>
                                          <p:attrName>ppt_w</p:attrName>
                                        </p:attrNameLst>
                                      </p:cBhvr>
                                      <p:tavLst>
                                        <p:tav tm="0">
                                          <p:val>
                                            <p:fltVal val="0"/>
                                          </p:val>
                                        </p:tav>
                                        <p:tav tm="100000">
                                          <p:val>
                                            <p:strVal val="#ppt_w"/>
                                          </p:val>
                                        </p:tav>
                                      </p:tavLst>
                                    </p:anim>
                                    <p:anim calcmode="lin" valueType="num">
                                      <p:cBhvr>
                                        <p:cTn id="14" dur="500" fill="hold"/>
                                        <p:tgtEl>
                                          <p:spTgt spid="198660"/>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500"/>
                            </p:stCondLst>
                            <p:childTnLst>
                              <p:par>
                                <p:cTn id="16" presetID="2" presetClass="entr" presetSubtype="1" fill="hold" nodeType="afterEffect">
                                  <p:stCondLst>
                                    <p:cond delay="0"/>
                                  </p:stCondLst>
                                  <p:childTnLst>
                                    <p:set>
                                      <p:cBhvr>
                                        <p:cTn id="17" dur="1" fill="hold">
                                          <p:stCondLst>
                                            <p:cond delay="0"/>
                                          </p:stCondLst>
                                        </p:cTn>
                                        <p:tgtEl>
                                          <p:spTgt spid="198666"/>
                                        </p:tgtEl>
                                        <p:attrNameLst>
                                          <p:attrName>style.visibility</p:attrName>
                                        </p:attrNameLst>
                                      </p:cBhvr>
                                      <p:to>
                                        <p:strVal val="visible"/>
                                      </p:to>
                                    </p:set>
                                    <p:anim calcmode="lin" valueType="num">
                                      <p:cBhvr additive="base">
                                        <p:cTn id="18" dur="500" fill="hold"/>
                                        <p:tgtEl>
                                          <p:spTgt spid="198666"/>
                                        </p:tgtEl>
                                        <p:attrNameLst>
                                          <p:attrName>ppt_x</p:attrName>
                                        </p:attrNameLst>
                                      </p:cBhvr>
                                      <p:tavLst>
                                        <p:tav tm="0">
                                          <p:val>
                                            <p:strVal val="#ppt_x"/>
                                          </p:val>
                                        </p:tav>
                                        <p:tav tm="100000">
                                          <p:val>
                                            <p:strVal val="#ppt_x"/>
                                          </p:val>
                                        </p:tav>
                                      </p:tavLst>
                                    </p:anim>
                                    <p:anim calcmode="lin" valueType="num">
                                      <p:cBhvr additive="base">
                                        <p:cTn id="19" dur="500" fill="hold"/>
                                        <p:tgtEl>
                                          <p:spTgt spid="19866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1000"/>
                            </p:stCondLst>
                            <p:childTnLst>
                              <p:par>
                                <p:cTn id="21" presetID="2" presetClass="entr" presetSubtype="8" fill="hold" nodeType="afterEffect">
                                  <p:stCondLst>
                                    <p:cond delay="0"/>
                                  </p:stCondLst>
                                  <p:childTnLst>
                                    <p:set>
                                      <p:cBhvr>
                                        <p:cTn id="22" dur="1" fill="hold">
                                          <p:stCondLst>
                                            <p:cond delay="0"/>
                                          </p:stCondLst>
                                        </p:cTn>
                                        <p:tgtEl>
                                          <p:spTgt spid="198665"/>
                                        </p:tgtEl>
                                        <p:attrNameLst>
                                          <p:attrName>style.visibility</p:attrName>
                                        </p:attrNameLst>
                                      </p:cBhvr>
                                      <p:to>
                                        <p:strVal val="visible"/>
                                      </p:to>
                                    </p:set>
                                    <p:anim calcmode="lin" valueType="num">
                                      <p:cBhvr additive="base">
                                        <p:cTn id="23" dur="500" fill="hold"/>
                                        <p:tgtEl>
                                          <p:spTgt spid="198665"/>
                                        </p:tgtEl>
                                        <p:attrNameLst>
                                          <p:attrName>ppt_x</p:attrName>
                                        </p:attrNameLst>
                                      </p:cBhvr>
                                      <p:tavLst>
                                        <p:tav tm="0">
                                          <p:val>
                                            <p:strVal val="0-#ppt_w/2"/>
                                          </p:val>
                                        </p:tav>
                                        <p:tav tm="100000">
                                          <p:val>
                                            <p:strVal val="#ppt_x"/>
                                          </p:val>
                                        </p:tav>
                                      </p:tavLst>
                                    </p:anim>
                                    <p:anim calcmode="lin" valueType="num">
                                      <p:cBhvr additive="base">
                                        <p:cTn id="24" dur="500" fill="hold"/>
                                        <p:tgtEl>
                                          <p:spTgt spid="19866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17" presetClass="entr" presetSubtype="10" fill="hold" grpId="0" nodeType="afterEffect">
                                  <p:stCondLst>
                                    <p:cond delay="1000"/>
                                  </p:stCondLst>
                                  <p:childTnLst>
                                    <p:set>
                                      <p:cBhvr>
                                        <p:cTn id="27" dur="1" fill="hold">
                                          <p:stCondLst>
                                            <p:cond delay="0"/>
                                          </p:stCondLst>
                                        </p:cTn>
                                        <p:tgtEl>
                                          <p:spTgt spid="198662"/>
                                        </p:tgtEl>
                                        <p:attrNameLst>
                                          <p:attrName>style.visibility</p:attrName>
                                        </p:attrNameLst>
                                      </p:cBhvr>
                                      <p:to>
                                        <p:strVal val="visible"/>
                                      </p:to>
                                    </p:set>
                                    <p:anim calcmode="lin" valueType="num">
                                      <p:cBhvr>
                                        <p:cTn id="28" dur="500" fill="hold"/>
                                        <p:tgtEl>
                                          <p:spTgt spid="198662"/>
                                        </p:tgtEl>
                                        <p:attrNameLst>
                                          <p:attrName>ppt_w</p:attrName>
                                        </p:attrNameLst>
                                      </p:cBhvr>
                                      <p:tavLst>
                                        <p:tav tm="0">
                                          <p:val>
                                            <p:fltVal val="0"/>
                                          </p:val>
                                        </p:tav>
                                        <p:tav tm="100000">
                                          <p:val>
                                            <p:strVal val="#ppt_w"/>
                                          </p:val>
                                        </p:tav>
                                      </p:tavLst>
                                    </p:anim>
                                    <p:anim calcmode="lin" valueType="num">
                                      <p:cBhvr>
                                        <p:cTn id="29" dur="500" fill="hold"/>
                                        <p:tgtEl>
                                          <p:spTgt spid="19866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3000"/>
                            </p:stCondLst>
                            <p:childTnLst>
                              <p:par>
                                <p:cTn id="31" presetID="3" presetClass="entr" presetSubtype="5" fill="hold" nodeType="afterEffect">
                                  <p:stCondLst>
                                    <p:cond delay="0"/>
                                  </p:stCondLst>
                                  <p:childTnLst>
                                    <p:set>
                                      <p:cBhvr>
                                        <p:cTn id="32" dur="1" fill="hold">
                                          <p:stCondLst>
                                            <p:cond delay="0"/>
                                          </p:stCondLst>
                                        </p:cTn>
                                        <p:tgtEl>
                                          <p:spTgt spid="198663"/>
                                        </p:tgtEl>
                                        <p:attrNameLst>
                                          <p:attrName>style.visibility</p:attrName>
                                        </p:attrNameLst>
                                      </p:cBhvr>
                                      <p:to>
                                        <p:strVal val="visible"/>
                                      </p:to>
                                    </p:set>
                                    <p:animEffect transition="in" filter="blinds(vertical)">
                                      <p:cBhvr>
                                        <p:cTn id="33" dur="500"/>
                                        <p:tgtEl>
                                          <p:spTgt spid="198663"/>
                                        </p:tgtEl>
                                      </p:cBhvr>
                                    </p:animEffect>
                                  </p:childTnLst>
                                </p:cTn>
                              </p:par>
                            </p:childTnLst>
                          </p:cTn>
                        </p:par>
                        <p:par>
                          <p:cTn id="34" fill="hold" nodeType="afterGroup">
                            <p:stCondLst>
                              <p:cond delay="3500"/>
                            </p:stCondLst>
                            <p:childTnLst>
                              <p:par>
                                <p:cTn id="35" presetID="3" presetClass="entr" presetSubtype="5" fill="hold" nodeType="afterEffect">
                                  <p:stCondLst>
                                    <p:cond delay="0"/>
                                  </p:stCondLst>
                                  <p:childTnLst>
                                    <p:set>
                                      <p:cBhvr>
                                        <p:cTn id="36" dur="1" fill="hold">
                                          <p:stCondLst>
                                            <p:cond delay="0"/>
                                          </p:stCondLst>
                                        </p:cTn>
                                        <p:tgtEl>
                                          <p:spTgt spid="198664"/>
                                        </p:tgtEl>
                                        <p:attrNameLst>
                                          <p:attrName>style.visibility</p:attrName>
                                        </p:attrNameLst>
                                      </p:cBhvr>
                                      <p:to>
                                        <p:strVal val="visible"/>
                                      </p:to>
                                    </p:set>
                                    <p:animEffect transition="in" filter="blinds(vertical)">
                                      <p:cBhvr>
                                        <p:cTn id="37" dur="500"/>
                                        <p:tgtEl>
                                          <p:spTgt spid="198664"/>
                                        </p:tgtEl>
                                      </p:cBhvr>
                                    </p:animEffect>
                                  </p:childTnLst>
                                </p:cTn>
                              </p:par>
                            </p:childTnLst>
                          </p:cTn>
                        </p:par>
                        <p:par>
                          <p:cTn id="38" fill="hold" nodeType="afterGroup">
                            <p:stCondLst>
                              <p:cond delay="4000"/>
                            </p:stCondLst>
                            <p:childTnLst>
                              <p:par>
                                <p:cTn id="39" presetID="17" presetClass="entr" presetSubtype="10" fill="hold" grpId="0" nodeType="afterEffect">
                                  <p:stCondLst>
                                    <p:cond delay="1000"/>
                                  </p:stCondLst>
                                  <p:childTnLst>
                                    <p:set>
                                      <p:cBhvr>
                                        <p:cTn id="40" dur="1" fill="hold">
                                          <p:stCondLst>
                                            <p:cond delay="0"/>
                                          </p:stCondLst>
                                        </p:cTn>
                                        <p:tgtEl>
                                          <p:spTgt spid="198661"/>
                                        </p:tgtEl>
                                        <p:attrNameLst>
                                          <p:attrName>style.visibility</p:attrName>
                                        </p:attrNameLst>
                                      </p:cBhvr>
                                      <p:to>
                                        <p:strVal val="visible"/>
                                      </p:to>
                                    </p:set>
                                    <p:anim calcmode="lin" valueType="num">
                                      <p:cBhvr>
                                        <p:cTn id="41" dur="500" fill="hold"/>
                                        <p:tgtEl>
                                          <p:spTgt spid="198661"/>
                                        </p:tgtEl>
                                        <p:attrNameLst>
                                          <p:attrName>ppt_w</p:attrName>
                                        </p:attrNameLst>
                                      </p:cBhvr>
                                      <p:tavLst>
                                        <p:tav tm="0">
                                          <p:val>
                                            <p:fltVal val="0"/>
                                          </p:val>
                                        </p:tav>
                                        <p:tav tm="100000">
                                          <p:val>
                                            <p:strVal val="#ppt_w"/>
                                          </p:val>
                                        </p:tav>
                                      </p:tavLst>
                                    </p:anim>
                                    <p:anim calcmode="lin" valueType="num">
                                      <p:cBhvr>
                                        <p:cTn id="42" dur="500" fill="hold"/>
                                        <p:tgtEl>
                                          <p:spTgt spid="198661"/>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500"/>
                            </p:stCondLst>
                            <p:childTnLst>
                              <p:par>
                                <p:cTn id="44" presetID="2" presetClass="entr" presetSubtype="2" fill="hold" nodeType="afterEffect">
                                  <p:stCondLst>
                                    <p:cond delay="0"/>
                                  </p:stCondLst>
                                  <p:childTnLst>
                                    <p:set>
                                      <p:cBhvr>
                                        <p:cTn id="45" dur="1" fill="hold">
                                          <p:stCondLst>
                                            <p:cond delay="0"/>
                                          </p:stCondLst>
                                        </p:cTn>
                                        <p:tgtEl>
                                          <p:spTgt spid="198667"/>
                                        </p:tgtEl>
                                        <p:attrNameLst>
                                          <p:attrName>style.visibility</p:attrName>
                                        </p:attrNameLst>
                                      </p:cBhvr>
                                      <p:to>
                                        <p:strVal val="visible"/>
                                      </p:to>
                                    </p:set>
                                    <p:anim calcmode="lin" valueType="num">
                                      <p:cBhvr additive="base">
                                        <p:cTn id="46" dur="500" fill="hold"/>
                                        <p:tgtEl>
                                          <p:spTgt spid="198667"/>
                                        </p:tgtEl>
                                        <p:attrNameLst>
                                          <p:attrName>ppt_x</p:attrName>
                                        </p:attrNameLst>
                                      </p:cBhvr>
                                      <p:tavLst>
                                        <p:tav tm="0">
                                          <p:val>
                                            <p:strVal val="1+#ppt_w/2"/>
                                          </p:val>
                                        </p:tav>
                                        <p:tav tm="100000">
                                          <p:val>
                                            <p:strVal val="#ppt_x"/>
                                          </p:val>
                                        </p:tav>
                                      </p:tavLst>
                                    </p:anim>
                                    <p:anim calcmode="lin" valueType="num">
                                      <p:cBhvr additive="base">
                                        <p:cTn id="47" dur="500" fill="hold"/>
                                        <p:tgtEl>
                                          <p:spTgt spid="198667"/>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6000"/>
                            </p:stCondLst>
                            <p:childTnLst>
                              <p:par>
                                <p:cTn id="49" presetID="17" presetClass="entr" presetSubtype="10" fill="hold" grpId="0" nodeType="afterEffect">
                                  <p:stCondLst>
                                    <p:cond delay="1000"/>
                                  </p:stCondLst>
                                  <p:childTnLst>
                                    <p:set>
                                      <p:cBhvr>
                                        <p:cTn id="50" dur="1" fill="hold">
                                          <p:stCondLst>
                                            <p:cond delay="0"/>
                                          </p:stCondLst>
                                        </p:cTn>
                                        <p:tgtEl>
                                          <p:spTgt spid="198659"/>
                                        </p:tgtEl>
                                        <p:attrNameLst>
                                          <p:attrName>style.visibility</p:attrName>
                                        </p:attrNameLst>
                                      </p:cBhvr>
                                      <p:to>
                                        <p:strVal val="visible"/>
                                      </p:to>
                                    </p:set>
                                    <p:anim calcmode="lin" valueType="num">
                                      <p:cBhvr>
                                        <p:cTn id="51" dur="500" fill="hold"/>
                                        <p:tgtEl>
                                          <p:spTgt spid="198659"/>
                                        </p:tgtEl>
                                        <p:attrNameLst>
                                          <p:attrName>ppt_w</p:attrName>
                                        </p:attrNameLst>
                                      </p:cBhvr>
                                      <p:tavLst>
                                        <p:tav tm="0">
                                          <p:val>
                                            <p:fltVal val="0"/>
                                          </p:val>
                                        </p:tav>
                                        <p:tav tm="100000">
                                          <p:val>
                                            <p:strVal val="#ppt_w"/>
                                          </p:val>
                                        </p:tav>
                                      </p:tavLst>
                                    </p:anim>
                                    <p:anim calcmode="lin" valueType="num">
                                      <p:cBhvr>
                                        <p:cTn id="52" dur="500" fill="hold"/>
                                        <p:tgtEl>
                                          <p:spTgt spid="198659"/>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7500"/>
                            </p:stCondLst>
                            <p:childTnLst>
                              <p:par>
                                <p:cTn id="54" presetID="2" presetClass="entr" presetSubtype="4" fill="hold" nodeType="afterEffect">
                                  <p:stCondLst>
                                    <p:cond delay="0"/>
                                  </p:stCondLst>
                                  <p:childTnLst>
                                    <p:set>
                                      <p:cBhvr>
                                        <p:cTn id="55" dur="1" fill="hold">
                                          <p:stCondLst>
                                            <p:cond delay="0"/>
                                          </p:stCondLst>
                                        </p:cTn>
                                        <p:tgtEl>
                                          <p:spTgt spid="198668"/>
                                        </p:tgtEl>
                                        <p:attrNameLst>
                                          <p:attrName>style.visibility</p:attrName>
                                        </p:attrNameLst>
                                      </p:cBhvr>
                                      <p:to>
                                        <p:strVal val="visible"/>
                                      </p:to>
                                    </p:set>
                                    <p:anim calcmode="lin" valueType="num">
                                      <p:cBhvr additive="base">
                                        <p:cTn id="56" dur="500" fill="hold"/>
                                        <p:tgtEl>
                                          <p:spTgt spid="198668"/>
                                        </p:tgtEl>
                                        <p:attrNameLst>
                                          <p:attrName>ppt_x</p:attrName>
                                        </p:attrNameLst>
                                      </p:cBhvr>
                                      <p:tavLst>
                                        <p:tav tm="0">
                                          <p:val>
                                            <p:strVal val="#ppt_x"/>
                                          </p:val>
                                        </p:tav>
                                        <p:tav tm="100000">
                                          <p:val>
                                            <p:strVal val="#ppt_x"/>
                                          </p:val>
                                        </p:tav>
                                      </p:tavLst>
                                    </p:anim>
                                    <p:anim calcmode="lin" valueType="num">
                                      <p:cBhvr additive="base">
                                        <p:cTn id="57" dur="500" fill="hold"/>
                                        <p:tgtEl>
                                          <p:spTgt spid="198668"/>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8000"/>
                            </p:stCondLst>
                            <p:childTnLst>
                              <p:par>
                                <p:cTn id="59" presetID="2" presetClass="entr" presetSubtype="4" fill="hold" nodeType="afterEffect">
                                  <p:stCondLst>
                                    <p:cond delay="0"/>
                                  </p:stCondLst>
                                  <p:childTnLst>
                                    <p:set>
                                      <p:cBhvr>
                                        <p:cTn id="60" dur="1" fill="hold">
                                          <p:stCondLst>
                                            <p:cond delay="0"/>
                                          </p:stCondLst>
                                        </p:cTn>
                                        <p:tgtEl>
                                          <p:spTgt spid="198669"/>
                                        </p:tgtEl>
                                        <p:attrNameLst>
                                          <p:attrName>style.visibility</p:attrName>
                                        </p:attrNameLst>
                                      </p:cBhvr>
                                      <p:to>
                                        <p:strVal val="visible"/>
                                      </p:to>
                                    </p:set>
                                    <p:anim calcmode="lin" valueType="num">
                                      <p:cBhvr additive="base">
                                        <p:cTn id="61" dur="500" fill="hold"/>
                                        <p:tgtEl>
                                          <p:spTgt spid="198669"/>
                                        </p:tgtEl>
                                        <p:attrNameLst>
                                          <p:attrName>ppt_x</p:attrName>
                                        </p:attrNameLst>
                                      </p:cBhvr>
                                      <p:tavLst>
                                        <p:tav tm="0">
                                          <p:val>
                                            <p:strVal val="#ppt_x"/>
                                          </p:val>
                                        </p:tav>
                                        <p:tav tm="100000">
                                          <p:val>
                                            <p:strVal val="#ppt_x"/>
                                          </p:val>
                                        </p:tav>
                                      </p:tavLst>
                                    </p:anim>
                                    <p:anim calcmode="lin" valueType="num">
                                      <p:cBhvr additive="base">
                                        <p:cTn id="62" dur="500" fill="hold"/>
                                        <p:tgtEl>
                                          <p:spTgt spid="198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autoUpdateAnimBg="0"/>
      <p:bldP spid="198659" grpId="0" autoUpdateAnimBg="0"/>
      <p:bldP spid="198660" grpId="0" autoUpdateAnimBg="0"/>
      <p:bldP spid="198661" grpId="0" autoUpdateAnimBg="0"/>
      <p:bldP spid="19866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219200"/>
            <a:ext cx="8229600" cy="1143000"/>
          </a:xfrm>
        </p:spPr>
        <p:txBody>
          <a:bodyPr>
            <a:noAutofit/>
          </a:bodyPr>
          <a:lstStyle/>
          <a:p>
            <a:pPr algn="ctr" eaLnBrk="1" hangingPunct="1">
              <a:defRPr/>
            </a:pPr>
            <a:r>
              <a:rPr lang="en-US" sz="5500" b="1" dirty="0">
                <a:solidFill>
                  <a:schemeClr val="bg1"/>
                </a:solidFill>
                <a:effectLst>
                  <a:outerShdw blurRad="38100" dist="38100" dir="2700000" algn="tl">
                    <a:srgbClr val="000000"/>
                  </a:outerShdw>
                </a:effectLst>
                <a:ea typeface="ＭＳ Ｐゴシック" charset="-128"/>
              </a:rPr>
              <a:t>The Bible said:</a:t>
            </a:r>
            <a:br>
              <a:rPr lang="en-US" sz="5500" b="1" dirty="0">
                <a:solidFill>
                  <a:schemeClr val="bg1"/>
                </a:solidFill>
                <a:effectLst>
                  <a:outerShdw blurRad="38100" dist="38100" dir="2700000" algn="tl">
                    <a:srgbClr val="000000"/>
                  </a:outerShdw>
                </a:effectLst>
                <a:ea typeface="ＭＳ Ｐゴシック" charset="-128"/>
              </a:rPr>
            </a:br>
            <a:r>
              <a:rPr lang="en-US" sz="5500" b="1" dirty="0">
                <a:solidFill>
                  <a:srgbClr val="FFFF00"/>
                </a:solidFill>
                <a:effectLst>
                  <a:outerShdw blurRad="38100" dist="38100" dir="2700000" algn="tl">
                    <a:srgbClr val="000000"/>
                  </a:outerShdw>
                </a:effectLst>
                <a:ea typeface="ＭＳ Ｐゴシック" charset="-128"/>
              </a:rPr>
              <a:t>You Cannot Count the Stars</a:t>
            </a:r>
          </a:p>
        </p:txBody>
      </p:sp>
      <p:pic>
        <p:nvPicPr>
          <p:cNvPr id="65538" name="Content Placeholder 3" descr="star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 t="1373" r="-2063" b="-1373"/>
          <a:stretch/>
        </p:blipFill>
        <p:spPr>
          <a:xfrm>
            <a:off x="0" y="94129"/>
            <a:ext cx="12192000" cy="6858000"/>
          </a:xfrm>
        </p:spPr>
      </p:pic>
      <p:sp>
        <p:nvSpPr>
          <p:cNvPr id="5" name="TextBox 4"/>
          <p:cNvSpPr txBox="1"/>
          <p:nvPr/>
        </p:nvSpPr>
        <p:spPr>
          <a:xfrm>
            <a:off x="609600" y="1066800"/>
            <a:ext cx="10972800" cy="1323439"/>
          </a:xfrm>
          <a:prstGeom prst="rect">
            <a:avLst/>
          </a:prstGeom>
          <a:noFill/>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defRPr/>
            </a:pPr>
            <a:r>
              <a:rPr lang="en-US" sz="4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Scientists kept counting only about a 1000 stars</a:t>
            </a:r>
          </a:p>
          <a:p>
            <a:pPr>
              <a:defRPr/>
            </a:pPr>
            <a:r>
              <a:rPr lang="en-US" sz="4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until they invented the telescope</a:t>
            </a:r>
            <a:endParaRPr lang="en-US" sz="4000" dirty="0">
              <a:solidFill>
                <a:srgbClr val="04617B"/>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524000" y="5029201"/>
            <a:ext cx="8000999" cy="707886"/>
          </a:xfrm>
          <a:prstGeom prst="rect">
            <a:avLst/>
          </a:prstGeom>
          <a:noFill/>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lgn="l">
              <a:defRPr/>
            </a:pPr>
            <a:r>
              <a:rPr lang="en-US" sz="4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Jer 33:22 </a:t>
            </a:r>
            <a:r>
              <a:rPr kumimoji="1" lang="en-US" sz="4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NKJV</a:t>
            </a:r>
            <a:r>
              <a:rPr lang="en-US" sz="40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See also Gen 15:5</a:t>
            </a:r>
            <a:endParaRPr lang="en-US" sz="4000" dirty="0">
              <a:solidFill>
                <a:srgbClr val="04617B"/>
              </a:solidFill>
              <a:latin typeface="Times New Roman" panose="02020603050405020304" pitchFamily="18" charset="0"/>
              <a:cs typeface="Times New Roman" panose="02020603050405020304" pitchFamily="18" charset="0"/>
            </a:endParaRPr>
          </a:p>
        </p:txBody>
      </p:sp>
      <p:pic>
        <p:nvPicPr>
          <p:cNvPr id="65542" name="Picture 6" descr="Blue Bible"/>
          <p:cNvPicPr>
            <a:picLocks noChangeAspect="1" noChangeArrowheads="1"/>
          </p:cNvPicPr>
          <p:nvPr/>
        </p:nvPicPr>
        <p:blipFill>
          <a:blip r:embed="rId4">
            <a:clrChange>
              <a:clrFrom>
                <a:srgbClr val="010066"/>
              </a:clrFrom>
              <a:clrTo>
                <a:srgbClr val="010066">
                  <a:alpha val="0"/>
                </a:srgbClr>
              </a:clrTo>
            </a:clrChange>
            <a:extLst>
              <a:ext uri="{28A0092B-C50C-407E-A947-70E740481C1C}">
                <a14:useLocalDpi xmlns:a14="http://schemas.microsoft.com/office/drawing/2010/main" val="0"/>
              </a:ext>
            </a:extLst>
          </a:blip>
          <a:srcRect/>
          <a:stretch>
            <a:fillRect/>
          </a:stretch>
        </p:blipFill>
        <p:spPr bwMode="auto">
          <a:xfrm>
            <a:off x="4191000" y="2917825"/>
            <a:ext cx="37338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219200" y="2362200"/>
            <a:ext cx="975359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400" dirty="0">
                <a:solidFill>
                  <a:srgbClr val="000000"/>
                </a:solidFill>
                <a:latin typeface="Times New Roman" panose="02020603050405020304" pitchFamily="18" charset="0"/>
              </a:rPr>
              <a:t>We know how the original New Testament documents read because we have three surviving classes of evidence by which to reconstruct the original New Testament.</a:t>
            </a:r>
          </a:p>
        </p:txBody>
      </p:sp>
      <p:sp>
        <p:nvSpPr>
          <p:cNvPr id="101379" name="Text Box 3"/>
          <p:cNvSpPr txBox="1">
            <a:spLocks noChangeArrowheads="1"/>
          </p:cNvSpPr>
          <p:nvPr/>
        </p:nvSpPr>
        <p:spPr bwMode="auto">
          <a:xfrm>
            <a:off x="1546733" y="678359"/>
            <a:ext cx="93498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400" b="1" dirty="0">
                <a:solidFill>
                  <a:srgbClr val="A50021"/>
                </a:solidFill>
                <a:latin typeface="Times New Roman" panose="02020603050405020304" pitchFamily="18" charset="0"/>
              </a:rPr>
              <a:t>Can We Know We Have God’s Word?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heel(4)">
                                      <p:cBhvr>
                                        <p:cTn id="7" dur="2000"/>
                                        <p:tgtEl>
                                          <p:spTgt spid="101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394333" y="373559"/>
            <a:ext cx="93498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400" b="1" dirty="0">
                <a:solidFill>
                  <a:srgbClr val="A50021"/>
                </a:solidFill>
                <a:latin typeface="Times New Roman" panose="02020603050405020304" pitchFamily="18" charset="0"/>
              </a:rPr>
              <a:t>Can We Know We Have God’s Word?</a:t>
            </a:r>
          </a:p>
        </p:txBody>
      </p:sp>
      <p:sp>
        <p:nvSpPr>
          <p:cNvPr id="102403" name="Text Box 3"/>
          <p:cNvSpPr txBox="1">
            <a:spLocks noChangeArrowheads="1"/>
          </p:cNvSpPr>
          <p:nvPr/>
        </p:nvSpPr>
        <p:spPr bwMode="auto">
          <a:xfrm>
            <a:off x="533407" y="1676401"/>
            <a:ext cx="11277584" cy="76944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4400" b="1" dirty="0">
                <a:solidFill>
                  <a:srgbClr val="FFFF00"/>
                </a:solidFill>
                <a:latin typeface="+mj-lt"/>
              </a:rPr>
              <a:t>Original New Testament</a:t>
            </a:r>
            <a:r>
              <a:rPr lang="en-US" altLang="en-US" sz="4400" b="1" dirty="0">
                <a:solidFill>
                  <a:srgbClr val="000000"/>
                </a:solidFill>
                <a:latin typeface="+mj-lt"/>
              </a:rPr>
              <a:t> </a:t>
            </a:r>
            <a:r>
              <a:rPr lang="en-US" altLang="en-US" sz="4400" b="1" dirty="0">
                <a:solidFill>
                  <a:srgbClr val="FFFF00"/>
                </a:solidFill>
                <a:latin typeface="+mj-lt"/>
              </a:rPr>
              <a:t>Documents</a:t>
            </a:r>
            <a:endParaRPr lang="en-US" altLang="en-US" sz="4400" dirty="0">
              <a:solidFill>
                <a:srgbClr val="000000"/>
              </a:solidFill>
              <a:latin typeface="+mj-lt"/>
            </a:endParaRPr>
          </a:p>
        </p:txBody>
      </p:sp>
      <p:sp>
        <p:nvSpPr>
          <p:cNvPr id="88068" name="Text Box 4"/>
          <p:cNvSpPr txBox="1">
            <a:spLocks noChangeArrowheads="1"/>
          </p:cNvSpPr>
          <p:nvPr/>
        </p:nvSpPr>
        <p:spPr bwMode="auto">
          <a:xfrm>
            <a:off x="1981204" y="3657600"/>
            <a:ext cx="4154484" cy="646331"/>
          </a:xfrm>
          <a:prstGeom prst="rect">
            <a:avLst/>
          </a:prstGeom>
          <a:solidFill>
            <a:srgbClr val="FF0000"/>
          </a:solidFill>
          <a:ln w="12700">
            <a:solidFill>
              <a:schemeClr val="tx1"/>
            </a:solidFill>
            <a:miter lim="800000"/>
            <a:headEnd/>
            <a:tailEnd/>
          </a:ln>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600" b="1" dirty="0">
                <a:solidFill>
                  <a:srgbClr val="000000"/>
                </a:solidFill>
                <a:latin typeface="+mj-lt"/>
              </a:rPr>
              <a:t>Greek Manuscripts</a:t>
            </a:r>
          </a:p>
        </p:txBody>
      </p:sp>
      <p:sp>
        <p:nvSpPr>
          <p:cNvPr id="88069" name="Text Box 5"/>
          <p:cNvSpPr txBox="1">
            <a:spLocks noChangeArrowheads="1"/>
          </p:cNvSpPr>
          <p:nvPr/>
        </p:nvSpPr>
        <p:spPr bwMode="auto">
          <a:xfrm>
            <a:off x="4489450" y="4535269"/>
            <a:ext cx="3506666" cy="646331"/>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b="1" dirty="0">
                <a:solidFill>
                  <a:srgbClr val="000000"/>
                </a:solidFill>
                <a:latin typeface="+mj-lt"/>
              </a:rPr>
              <a:t>Ancient Versions</a:t>
            </a:r>
          </a:p>
        </p:txBody>
      </p:sp>
      <p:sp>
        <p:nvSpPr>
          <p:cNvPr id="88070" name="Text Box 6"/>
          <p:cNvSpPr txBox="1">
            <a:spLocks noChangeArrowheads="1"/>
          </p:cNvSpPr>
          <p:nvPr/>
        </p:nvSpPr>
        <p:spPr bwMode="auto">
          <a:xfrm>
            <a:off x="7239000" y="5333999"/>
            <a:ext cx="3762568" cy="646331"/>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b="1" dirty="0">
                <a:solidFill>
                  <a:srgbClr val="000000"/>
                </a:solidFill>
                <a:latin typeface="+mj-lt"/>
              </a:rPr>
              <a:t>Patristic Citations</a:t>
            </a:r>
          </a:p>
        </p:txBody>
      </p:sp>
      <p:sp>
        <p:nvSpPr>
          <p:cNvPr id="102407" name="Line 8"/>
          <p:cNvSpPr>
            <a:spLocks noChangeShapeType="1"/>
          </p:cNvSpPr>
          <p:nvPr/>
        </p:nvSpPr>
        <p:spPr bwMode="auto">
          <a:xfrm>
            <a:off x="5257800" y="2445842"/>
            <a:ext cx="0" cy="90695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08" name="Line 11"/>
          <p:cNvSpPr>
            <a:spLocks noChangeShapeType="1"/>
          </p:cNvSpPr>
          <p:nvPr/>
        </p:nvSpPr>
        <p:spPr bwMode="auto">
          <a:xfrm>
            <a:off x="6477000" y="3352799"/>
            <a:ext cx="0" cy="1182469"/>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09" name="Line 14"/>
          <p:cNvSpPr>
            <a:spLocks noChangeShapeType="1"/>
          </p:cNvSpPr>
          <p:nvPr/>
        </p:nvSpPr>
        <p:spPr bwMode="auto">
          <a:xfrm>
            <a:off x="4038600" y="3352800"/>
            <a:ext cx="457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0" name="Line 16"/>
          <p:cNvSpPr>
            <a:spLocks noChangeShapeType="1"/>
          </p:cNvSpPr>
          <p:nvPr/>
        </p:nvSpPr>
        <p:spPr bwMode="auto">
          <a:xfrm>
            <a:off x="4038600" y="3352800"/>
            <a:ext cx="0" cy="304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11" name="Line 17"/>
          <p:cNvSpPr>
            <a:spLocks noChangeShapeType="1"/>
          </p:cNvSpPr>
          <p:nvPr/>
        </p:nvSpPr>
        <p:spPr bwMode="auto">
          <a:xfrm>
            <a:off x="8610600" y="3352799"/>
            <a:ext cx="0" cy="1981189"/>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1000"/>
                                        <p:tgtEl>
                                          <p:spTgt spid="8806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8069"/>
                                        </p:tgtEl>
                                        <p:attrNameLst>
                                          <p:attrName>style.visibility</p:attrName>
                                        </p:attrNameLst>
                                      </p:cBhvr>
                                      <p:to>
                                        <p:strVal val="visible"/>
                                      </p:to>
                                    </p:set>
                                    <p:animEffect transition="in" filter="fade">
                                      <p:cBhvr>
                                        <p:cTn id="11" dur="1000"/>
                                        <p:tgtEl>
                                          <p:spTgt spid="8806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8070"/>
                                        </p:tgtEl>
                                        <p:attrNameLst>
                                          <p:attrName>style.visibility</p:attrName>
                                        </p:attrNameLst>
                                      </p:cBhvr>
                                      <p:to>
                                        <p:strVal val="visible"/>
                                      </p:to>
                                    </p:set>
                                    <p:animEffect transition="in" filter="fade">
                                      <p:cBhvr>
                                        <p:cTn id="15" dur="10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animBg="1"/>
      <p:bldP spid="880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422525" y="196850"/>
            <a:ext cx="772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b="1">
                <a:solidFill>
                  <a:srgbClr val="A50021"/>
                </a:solidFill>
                <a:latin typeface="Times New Roman" panose="02020603050405020304" pitchFamily="18" charset="0"/>
              </a:rPr>
              <a:t>Can We Know We Have God’s Word?</a:t>
            </a:r>
          </a:p>
        </p:txBody>
      </p:sp>
      <p:sp>
        <p:nvSpPr>
          <p:cNvPr id="103427" name="Text Box 3"/>
          <p:cNvSpPr txBox="1">
            <a:spLocks noChangeArrowheads="1"/>
          </p:cNvSpPr>
          <p:nvPr/>
        </p:nvSpPr>
        <p:spPr bwMode="auto">
          <a:xfrm>
            <a:off x="3143250" y="1676401"/>
            <a:ext cx="6153150" cy="1190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600" b="1">
                <a:solidFill>
                  <a:srgbClr val="FFFF00"/>
                </a:solidFill>
                <a:latin typeface="Arial" panose="020B0604020202020204" pitchFamily="34" charset="0"/>
              </a:rPr>
              <a:t>Original</a:t>
            </a:r>
          </a:p>
          <a:p>
            <a:pPr eaLnBrk="1" hangingPunct="1"/>
            <a:r>
              <a:rPr lang="en-US" altLang="en-US" sz="3600" b="1">
                <a:solidFill>
                  <a:srgbClr val="FFFF00"/>
                </a:solidFill>
                <a:latin typeface="Arial" panose="020B0604020202020204" pitchFamily="34" charset="0"/>
              </a:rPr>
              <a:t>New Testament</a:t>
            </a:r>
            <a:r>
              <a:rPr lang="en-US" altLang="en-US" sz="3600" b="1">
                <a:solidFill>
                  <a:srgbClr val="000000"/>
                </a:solidFill>
                <a:latin typeface="Arial" panose="020B0604020202020204" pitchFamily="34" charset="0"/>
              </a:rPr>
              <a:t> </a:t>
            </a:r>
            <a:r>
              <a:rPr lang="en-US" altLang="en-US" sz="3600" b="1">
                <a:solidFill>
                  <a:srgbClr val="FFFF00"/>
                </a:solidFill>
                <a:latin typeface="Arial" panose="020B0604020202020204" pitchFamily="34" charset="0"/>
              </a:rPr>
              <a:t>Documents</a:t>
            </a:r>
            <a:endParaRPr lang="en-US" altLang="en-US">
              <a:solidFill>
                <a:srgbClr val="000000"/>
              </a:solidFill>
              <a:latin typeface="Times New Roman" panose="02020603050405020304" pitchFamily="18" charset="0"/>
            </a:endParaRPr>
          </a:p>
        </p:txBody>
      </p:sp>
      <p:sp>
        <p:nvSpPr>
          <p:cNvPr id="97284" name="Text Box 4"/>
          <p:cNvSpPr txBox="1">
            <a:spLocks noChangeArrowheads="1"/>
          </p:cNvSpPr>
          <p:nvPr/>
        </p:nvSpPr>
        <p:spPr bwMode="auto">
          <a:xfrm>
            <a:off x="2286000" y="3657600"/>
            <a:ext cx="3849688" cy="592138"/>
          </a:xfrm>
          <a:prstGeom prst="rect">
            <a:avLst/>
          </a:prstGeom>
          <a:solidFill>
            <a:schemeClr val="bg2"/>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Greek Manuscripts</a:t>
            </a:r>
            <a:endParaRPr lang="en-US" altLang="en-US" sz="3600" b="1">
              <a:solidFill>
                <a:srgbClr val="000000"/>
              </a:solidFill>
              <a:latin typeface="Arial" panose="020B0604020202020204" pitchFamily="34" charset="0"/>
            </a:endParaRPr>
          </a:p>
        </p:txBody>
      </p:sp>
      <p:sp>
        <p:nvSpPr>
          <p:cNvPr id="103429" name="Text Box 5"/>
          <p:cNvSpPr txBox="1">
            <a:spLocks noChangeArrowheads="1"/>
          </p:cNvSpPr>
          <p:nvPr/>
        </p:nvSpPr>
        <p:spPr bwMode="auto">
          <a:xfrm>
            <a:off x="4489450" y="4343400"/>
            <a:ext cx="3511550"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Ancient Versions</a:t>
            </a:r>
            <a:endParaRPr lang="en-US" altLang="en-US" sz="3600" b="1">
              <a:solidFill>
                <a:srgbClr val="000000"/>
              </a:solidFill>
              <a:latin typeface="Arial" panose="020B0604020202020204" pitchFamily="34" charset="0"/>
            </a:endParaRPr>
          </a:p>
        </p:txBody>
      </p:sp>
      <p:sp>
        <p:nvSpPr>
          <p:cNvPr id="103430" name="Text Box 6"/>
          <p:cNvSpPr txBox="1">
            <a:spLocks noChangeArrowheads="1"/>
          </p:cNvSpPr>
          <p:nvPr/>
        </p:nvSpPr>
        <p:spPr bwMode="auto">
          <a:xfrm>
            <a:off x="6564314" y="5029200"/>
            <a:ext cx="3646487"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Patristic Citations</a:t>
            </a:r>
          </a:p>
        </p:txBody>
      </p:sp>
      <p:sp>
        <p:nvSpPr>
          <p:cNvPr id="103431" name="Line 7"/>
          <p:cNvSpPr>
            <a:spLocks noChangeShapeType="1"/>
          </p:cNvSpPr>
          <p:nvPr/>
        </p:nvSpPr>
        <p:spPr bwMode="auto">
          <a:xfrm>
            <a:off x="5257800" y="2819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2" name="Line 8"/>
          <p:cNvSpPr>
            <a:spLocks noChangeShapeType="1"/>
          </p:cNvSpPr>
          <p:nvPr/>
        </p:nvSpPr>
        <p:spPr bwMode="auto">
          <a:xfrm>
            <a:off x="6477000" y="3352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9"/>
          <p:cNvSpPr>
            <a:spLocks noChangeShapeType="1"/>
          </p:cNvSpPr>
          <p:nvPr/>
        </p:nvSpPr>
        <p:spPr bwMode="auto">
          <a:xfrm>
            <a:off x="4038600" y="3352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10"/>
          <p:cNvSpPr>
            <a:spLocks noChangeShapeType="1"/>
          </p:cNvSpPr>
          <p:nvPr/>
        </p:nvSpPr>
        <p:spPr bwMode="auto">
          <a:xfrm>
            <a:off x="4038600" y="3352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1"/>
          <p:cNvSpPr>
            <a:spLocks noChangeShapeType="1"/>
          </p:cNvSpPr>
          <p:nvPr/>
        </p:nvSpPr>
        <p:spPr bwMode="auto">
          <a:xfrm>
            <a:off x="8610600" y="33528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fade">
                                      <p:cBhvr>
                                        <p:cTn id="7" dur="1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143000" y="2568476"/>
            <a:ext cx="10439400" cy="2308324"/>
          </a:xfrm>
          <a:prstGeom prst="rect">
            <a:avLst/>
          </a:prstGeom>
          <a:noFill/>
          <a:ln w="9525">
            <a:noFill/>
            <a:miter lim="800000"/>
            <a:headEnd/>
            <a:tailEnd/>
          </a:ln>
          <a:effectLst/>
        </p:spPr>
        <p:txBody>
          <a:bodyPr wrap="square">
            <a:spAutoFit/>
          </a:bodyPr>
          <a:lstStyle/>
          <a:p>
            <a:pPr algn="l" eaLnBrk="1" fontAlgn="auto" hangingPunct="1">
              <a:spcBef>
                <a:spcPts val="0"/>
              </a:spcBef>
              <a:spcAft>
                <a:spcPts val="0"/>
              </a:spcAft>
              <a:defRPr/>
            </a:pPr>
            <a:r>
              <a:rPr lang="en-US" sz="4800" dirty="0">
                <a:solidFill>
                  <a:srgbClr val="000000"/>
                </a:solidFill>
                <a:latin typeface="Times New Roman"/>
                <a:ea typeface="+mn-ea"/>
              </a:rPr>
              <a:t>The current number of Greek manuscript copies containing all or part of the New Testament is </a:t>
            </a:r>
            <a:r>
              <a:rPr lang="en-US" sz="4800" b="1" dirty="0">
                <a:solidFill>
                  <a:srgbClr val="008000"/>
                </a:solidFill>
                <a:effectLst>
                  <a:outerShdw blurRad="38100" dist="38100" dir="2700000" algn="tl">
                    <a:srgbClr val="C0C0C0"/>
                  </a:outerShdw>
                </a:effectLst>
                <a:latin typeface="Times New Roman"/>
                <a:ea typeface="+mn-ea"/>
              </a:rPr>
              <a:t>5,735</a:t>
            </a:r>
            <a:r>
              <a:rPr lang="en-US" sz="4800" dirty="0">
                <a:solidFill>
                  <a:srgbClr val="000000"/>
                </a:solidFill>
                <a:latin typeface="Times New Roman"/>
                <a:ea typeface="+mn-ea"/>
              </a:rPr>
              <a:t>.</a:t>
            </a:r>
          </a:p>
        </p:txBody>
      </p:sp>
      <p:sp>
        <p:nvSpPr>
          <p:cNvPr id="104451" name="Text Box 3"/>
          <p:cNvSpPr txBox="1">
            <a:spLocks noChangeArrowheads="1"/>
          </p:cNvSpPr>
          <p:nvPr/>
        </p:nvSpPr>
        <p:spPr bwMode="auto">
          <a:xfrm>
            <a:off x="1371600" y="602159"/>
            <a:ext cx="93498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400" b="1" dirty="0">
                <a:solidFill>
                  <a:srgbClr val="A50021"/>
                </a:solidFill>
                <a:latin typeface="Times New Roman" panose="02020603050405020304" pitchFamily="18" charset="0"/>
              </a:rPr>
              <a:t>Can We Know We Have God’s Word?</a:t>
            </a:r>
          </a:p>
        </p:txBody>
      </p:sp>
      <p:sp>
        <p:nvSpPr>
          <p:cNvPr id="80900" name="Oval 4"/>
          <p:cNvSpPr>
            <a:spLocks noChangeArrowheads="1"/>
          </p:cNvSpPr>
          <p:nvPr/>
        </p:nvSpPr>
        <p:spPr bwMode="auto">
          <a:xfrm>
            <a:off x="4191000" y="3962400"/>
            <a:ext cx="2057400" cy="10668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endParaRPr lang="en-US" altLang="en-US">
              <a:solidFill>
                <a:srgbClr val="000000"/>
              </a:solidFill>
              <a:latin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80900"/>
                                        </p:tgtEl>
                                        <p:attrNameLst>
                                          <p:attrName>style.visibility</p:attrName>
                                        </p:attrNameLst>
                                      </p:cBhvr>
                                      <p:to>
                                        <p:strVal val="visible"/>
                                      </p:to>
                                    </p:set>
                                    <p:animEffect transition="in" filter="fade">
                                      <p:cBhvr>
                                        <p:cTn id="7" dur="1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sinia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5860"/>
            <a:ext cx="11125200" cy="513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Text Box 3"/>
          <p:cNvSpPr txBox="1">
            <a:spLocks noChangeArrowheads="1"/>
          </p:cNvSpPr>
          <p:nvPr/>
        </p:nvSpPr>
        <p:spPr bwMode="auto">
          <a:xfrm>
            <a:off x="228600" y="76200"/>
            <a:ext cx="11811000" cy="1569660"/>
          </a:xfrm>
          <a:prstGeom prst="rect">
            <a:avLst/>
          </a:prstGeom>
          <a:noFill/>
          <a:ln w="9525">
            <a:noFill/>
            <a:miter lim="800000"/>
            <a:headEnd/>
            <a:tailEnd/>
          </a:ln>
          <a:effectLst/>
        </p:spPr>
        <p:txBody>
          <a:bodyPr wrap="square">
            <a:spAutoFit/>
          </a:bodyPr>
          <a:lstStyle/>
          <a:p>
            <a:pPr algn="l" eaLnBrk="1" hangingPunct="1">
              <a:defRPr/>
            </a:pPr>
            <a:r>
              <a:rPr lang="en-US" sz="3200" b="1" dirty="0">
                <a:solidFill>
                  <a:srgbClr val="000000"/>
                </a:solidFill>
                <a:effectLst>
                  <a:outerShdw blurRad="38100" dist="38100" dir="2700000" algn="tl">
                    <a:srgbClr val="DDDDDD"/>
                  </a:outerShdw>
                </a:effectLst>
                <a:latin typeface="Times New Roman" panose="02020603050405020304" pitchFamily="18" charset="0"/>
                <a:ea typeface="+mn-ea"/>
                <a:cs typeface="Times New Roman" panose="02020603050405020304" pitchFamily="18" charset="0"/>
              </a:rPr>
              <a:t>Discovered by Constantine Tischendorf in 1859 at a monastery at the base of Mt. Sinai. 4</a:t>
            </a:r>
            <a:r>
              <a:rPr lang="en-US" sz="3200" b="1" baseline="30000" dirty="0">
                <a:solidFill>
                  <a:srgbClr val="000000"/>
                </a:solidFill>
                <a:effectLst>
                  <a:outerShdw blurRad="38100" dist="38100" dir="2700000" algn="tl">
                    <a:srgbClr val="DDDDDD"/>
                  </a:outerShdw>
                </a:effectLst>
                <a:latin typeface="Times New Roman" panose="02020603050405020304" pitchFamily="18" charset="0"/>
                <a:ea typeface="+mn-ea"/>
                <a:cs typeface="Times New Roman" panose="02020603050405020304" pitchFamily="18" charset="0"/>
              </a:rPr>
              <a:t>th</a:t>
            </a:r>
            <a:r>
              <a:rPr lang="en-US" sz="3200" b="1" dirty="0">
                <a:solidFill>
                  <a:srgbClr val="000000"/>
                </a:solidFill>
                <a:effectLst>
                  <a:outerShdw blurRad="38100" dist="38100" dir="2700000" algn="tl">
                    <a:srgbClr val="DDDDDD"/>
                  </a:outerShdw>
                </a:effectLst>
                <a:latin typeface="Times New Roman" panose="02020603050405020304" pitchFamily="18" charset="0"/>
                <a:ea typeface="+mn-ea"/>
                <a:cs typeface="Times New Roman" panose="02020603050405020304" pitchFamily="18" charset="0"/>
              </a:rPr>
              <a:t> Century Uncial Parchment Virtually complete Old and New Testaments Located in the British Museum</a:t>
            </a:r>
          </a:p>
        </p:txBody>
      </p:sp>
      <p:sp>
        <p:nvSpPr>
          <p:cNvPr id="214020" name="Text Box 4"/>
          <p:cNvSpPr txBox="1">
            <a:spLocks noChangeArrowheads="1"/>
          </p:cNvSpPr>
          <p:nvPr/>
        </p:nvSpPr>
        <p:spPr bwMode="auto">
          <a:xfrm>
            <a:off x="4800600" y="5957888"/>
            <a:ext cx="2724150" cy="519112"/>
          </a:xfrm>
          <a:prstGeom prst="rect">
            <a:avLst/>
          </a:prstGeom>
          <a:solidFill>
            <a:schemeClr val="bg1"/>
          </a:solidFill>
          <a:ln w="9525">
            <a:noFill/>
            <a:miter lim="800000"/>
            <a:headEnd/>
            <a:tailEnd/>
          </a:ln>
          <a:effectLst/>
        </p:spPr>
        <p:txBody>
          <a:bodyPr wrap="none">
            <a:spAutoFit/>
          </a:bodyPr>
          <a:lstStyle/>
          <a:p>
            <a:pPr algn="l" eaLnBrk="1" fontAlgn="auto" hangingPunct="1">
              <a:spcBef>
                <a:spcPts val="0"/>
              </a:spcBef>
              <a:spcAft>
                <a:spcPts val="0"/>
              </a:spcAft>
              <a:defRPr/>
            </a:pPr>
            <a:r>
              <a:rPr lang="en-US" sz="2800" b="1" dirty="0">
                <a:solidFill>
                  <a:srgbClr val="000000"/>
                </a:solidFill>
                <a:effectLst>
                  <a:outerShdw blurRad="38100" dist="38100" dir="2700000" algn="tl">
                    <a:srgbClr val="C0C0C0"/>
                  </a:outerShdw>
                </a:effectLst>
                <a:latin typeface="Times New Roman"/>
                <a:ea typeface="+mn-ea"/>
              </a:rPr>
              <a:t>Codex Sinaiticus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fade">
                                      <p:cBhvr>
                                        <p:cTn id="7" dur="1000"/>
                                        <p:tgtEl>
                                          <p:spTgt spid="214020"/>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4019"/>
                                        </p:tgtEl>
                                        <p:attrNameLst>
                                          <p:attrName>style.visibility</p:attrName>
                                        </p:attrNameLst>
                                      </p:cBhvr>
                                      <p:to>
                                        <p:strVal val="visible"/>
                                      </p:to>
                                    </p:set>
                                    <p:anim calcmode="lin" valueType="num">
                                      <p:cBhvr additive="base">
                                        <p:cTn id="11" dur="1000" fill="hold"/>
                                        <p:tgtEl>
                                          <p:spTgt spid="214019"/>
                                        </p:tgtEl>
                                        <p:attrNameLst>
                                          <p:attrName>ppt_x</p:attrName>
                                        </p:attrNameLst>
                                      </p:cBhvr>
                                      <p:tavLst>
                                        <p:tav tm="0">
                                          <p:val>
                                            <p:strVal val="#ppt_x"/>
                                          </p:val>
                                        </p:tav>
                                        <p:tav tm="100000">
                                          <p:val>
                                            <p:strVal val="#ppt_x"/>
                                          </p:val>
                                        </p:tav>
                                      </p:tavLst>
                                    </p:anim>
                                    <p:anim calcmode="lin" valueType="num">
                                      <p:cBhvr additive="base">
                                        <p:cTn id="12" dur="1000" fill="hold"/>
                                        <p:tgtEl>
                                          <p:spTgt spid="21401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14018"/>
                                        </p:tgtEl>
                                        <p:attrNameLst>
                                          <p:attrName>style.visibility</p:attrName>
                                        </p:attrNameLst>
                                      </p:cBhvr>
                                      <p:to>
                                        <p:strVal val="visible"/>
                                      </p:to>
                                    </p:set>
                                    <p:anim calcmode="lin" valueType="num">
                                      <p:cBhvr additive="base">
                                        <p:cTn id="16" dur="1000" fill="hold"/>
                                        <p:tgtEl>
                                          <p:spTgt spid="214018"/>
                                        </p:tgtEl>
                                        <p:attrNameLst>
                                          <p:attrName>ppt_x</p:attrName>
                                        </p:attrNameLst>
                                      </p:cBhvr>
                                      <p:tavLst>
                                        <p:tav tm="0">
                                          <p:val>
                                            <p:strVal val="#ppt_x"/>
                                          </p:val>
                                        </p:tav>
                                        <p:tav tm="100000">
                                          <p:val>
                                            <p:strVal val="#ppt_x"/>
                                          </p:val>
                                        </p:tav>
                                      </p:tavLst>
                                    </p:anim>
                                    <p:anim calcmode="lin" valueType="num">
                                      <p:cBhvr additive="base">
                                        <p:cTn id="17" dur="1000" fill="hold"/>
                                        <p:tgtEl>
                                          <p:spTgt spid="214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P spid="2140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77" descr="courtroom 2"/>
          <p:cNvPicPr>
            <a:picLocks noChangeAspect="1" noChangeArrowheads="1"/>
          </p:cNvPicPr>
          <p:nvPr/>
        </p:nvPicPr>
        <p:blipFill rotWithShape="1">
          <a:blip r:embed="rId3">
            <a:extLst>
              <a:ext uri="{28A0092B-C50C-407E-A947-70E740481C1C}">
                <a14:useLocalDpi xmlns:a14="http://schemas.microsoft.com/office/drawing/2010/main" val="0"/>
              </a:ext>
            </a:extLst>
          </a:blip>
          <a:srcRect l="12308" r="12308"/>
          <a:stretch/>
        </p:blipFill>
        <p:spPr bwMode="auto">
          <a:xfrm>
            <a:off x="0" y="-1957388"/>
            <a:ext cx="12192000" cy="1077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5219" name="Group 3"/>
          <p:cNvGraphicFramePr>
            <a:graphicFrameLocks noGrp="1"/>
          </p:cNvGraphicFramePr>
          <p:nvPr>
            <p:extLst>
              <p:ext uri="{D42A27DB-BD31-4B8C-83A1-F6EECF244321}">
                <p14:modId xmlns:p14="http://schemas.microsoft.com/office/powerpoint/2010/main" val="1904116675"/>
              </p:ext>
            </p:extLst>
          </p:nvPr>
        </p:nvGraphicFramePr>
        <p:xfrm>
          <a:off x="609600" y="1600200"/>
          <a:ext cx="10972800" cy="82267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DDDDDD"/>
                            </a:outerShdw>
                          </a:effectLst>
                          <a:latin typeface="Arial" charset="0"/>
                        </a:rPr>
                        <a:t>Title of Book</a:t>
                      </a:r>
                    </a:p>
                  </a:txBody>
                  <a:tcPr marT="45579" marB="45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DDDDDD"/>
                            </a:outerShdw>
                          </a:effectLst>
                          <a:latin typeface="Arial" charset="0"/>
                        </a:rPr>
                        <a:t>Date it was Written</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DDDDDD"/>
                            </a:outerShdw>
                          </a:effectLst>
                          <a:latin typeface="Arial" charset="0"/>
                        </a:rPr>
                        <a:t>Earliest Manuscript</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DDDDDD"/>
                            </a:outerShdw>
                          </a:effectLst>
                          <a:latin typeface="Arial" charset="0"/>
                        </a:rPr>
                        <a:t>Number of Manuscripts</a:t>
                      </a:r>
                    </a:p>
                  </a:txBody>
                  <a:tcPr marT="45579" marB="45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bl>
          </a:graphicData>
        </a:graphic>
      </p:graphicFrame>
      <p:graphicFrame>
        <p:nvGraphicFramePr>
          <p:cNvPr id="265231" name="Group 15"/>
          <p:cNvGraphicFramePr>
            <a:graphicFrameLocks noGrp="1"/>
          </p:cNvGraphicFramePr>
          <p:nvPr>
            <p:extLst>
              <p:ext uri="{D42A27DB-BD31-4B8C-83A1-F6EECF244321}">
                <p14:modId xmlns:p14="http://schemas.microsoft.com/office/powerpoint/2010/main" val="3144070606"/>
              </p:ext>
            </p:extLst>
          </p:nvPr>
        </p:nvGraphicFramePr>
        <p:xfrm>
          <a:off x="609600" y="2362200"/>
          <a:ext cx="10972800" cy="89693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96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rPr>
                        <a:t>Homer’s </a:t>
                      </a:r>
                      <a:r>
                        <a:rPr kumimoji="0" lang="en-US" sz="2400" b="1" i="1" u="none" strike="noStrike" cap="none" normalizeH="0" baseline="0" dirty="0" err="1">
                          <a:ln>
                            <a:noFill/>
                          </a:ln>
                          <a:solidFill>
                            <a:schemeClr val="bg1"/>
                          </a:solidFill>
                          <a:effectLst>
                            <a:outerShdw blurRad="38100" dist="38100" dir="2700000" algn="tl">
                              <a:srgbClr val="000000"/>
                            </a:outerShdw>
                          </a:effectLst>
                          <a:latin typeface="Arial" charset="0"/>
                          <a:ea typeface="ＭＳ Ｐゴシック" charset="-128"/>
                        </a:rPr>
                        <a:t>Illiad</a:t>
                      </a:r>
                      <a:endParaRPr kumimoji="0" lang="en-US" sz="2400" b="1" i="1"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rPr>
                        <a:t>700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rPr>
                        <a:t>Unknown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128"/>
                        </a:rPr>
                        <a:t>643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extLst>
                  <a:ext uri="{0D108BD9-81ED-4DB2-BD59-A6C34878D82A}">
                    <a16:rowId xmlns:a16="http://schemas.microsoft.com/office/drawing/2014/main" xmlns="" val="10000"/>
                  </a:ext>
                </a:extLst>
              </a:tr>
            </a:tbl>
          </a:graphicData>
        </a:graphic>
      </p:graphicFrame>
      <p:graphicFrame>
        <p:nvGraphicFramePr>
          <p:cNvPr id="265243" name="Group 27"/>
          <p:cNvGraphicFramePr>
            <a:graphicFrameLocks noGrp="1"/>
          </p:cNvGraphicFramePr>
          <p:nvPr>
            <p:extLst>
              <p:ext uri="{D42A27DB-BD31-4B8C-83A1-F6EECF244321}">
                <p14:modId xmlns:p14="http://schemas.microsoft.com/office/powerpoint/2010/main" val="809567157"/>
              </p:ext>
            </p:extLst>
          </p:nvPr>
        </p:nvGraphicFramePr>
        <p:xfrm>
          <a:off x="609600" y="3200400"/>
          <a:ext cx="10972800" cy="89693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96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1" u="none" strike="noStrike" cap="none" normalizeH="0" baseline="0" dirty="0">
                          <a:ln>
                            <a:noFill/>
                          </a:ln>
                          <a:solidFill>
                            <a:schemeClr val="bg1"/>
                          </a:solidFill>
                          <a:effectLst>
                            <a:outerShdw blurRad="38100" dist="38100" dir="2700000" algn="tl">
                              <a:srgbClr val="000000">
                                <a:alpha val="43137"/>
                              </a:srgbClr>
                            </a:outerShdw>
                          </a:effectLst>
                          <a:latin typeface="+mj-lt"/>
                        </a:rPr>
                        <a:t>History</a:t>
                      </a: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 of Herodotus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425 B.C.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59595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A.D. 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59595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mj-lt"/>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595959"/>
                        </a:gs>
                      </a:gsLst>
                      <a:lin ang="5400000" scaled="1"/>
                    </a:gradFill>
                  </a:tcPr>
                </a:tc>
                <a:extLst>
                  <a:ext uri="{0D108BD9-81ED-4DB2-BD59-A6C34878D82A}">
                    <a16:rowId xmlns:a16="http://schemas.microsoft.com/office/drawing/2014/main" xmlns="" val="10000"/>
                  </a:ext>
                </a:extLst>
              </a:tr>
            </a:tbl>
          </a:graphicData>
        </a:graphic>
      </p:graphicFrame>
      <p:graphicFrame>
        <p:nvGraphicFramePr>
          <p:cNvPr id="265255" name="Group 39"/>
          <p:cNvGraphicFramePr>
            <a:graphicFrameLocks noGrp="1"/>
          </p:cNvGraphicFramePr>
          <p:nvPr>
            <p:extLst>
              <p:ext uri="{D42A27DB-BD31-4B8C-83A1-F6EECF244321}">
                <p14:modId xmlns:p14="http://schemas.microsoft.com/office/powerpoint/2010/main" val="298235089"/>
              </p:ext>
            </p:extLst>
          </p:nvPr>
        </p:nvGraphicFramePr>
        <p:xfrm>
          <a:off x="609600" y="4038600"/>
          <a:ext cx="10972800" cy="89693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96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mj-lt"/>
                          <a:ea typeface="ＭＳ Ｐゴシック" charset="-128"/>
                        </a:rPr>
                        <a:t>Josephus’ </a:t>
                      </a:r>
                      <a:r>
                        <a:rPr kumimoji="0" lang="en-US" sz="2400" b="1" i="1" u="none" strike="noStrike" cap="none" normalizeH="0" baseline="0" dirty="0">
                          <a:ln>
                            <a:noFill/>
                          </a:ln>
                          <a:solidFill>
                            <a:schemeClr val="bg1"/>
                          </a:solidFill>
                          <a:effectLst>
                            <a:outerShdw blurRad="38100" dist="38100" dir="2700000" algn="tl">
                              <a:srgbClr val="000000"/>
                            </a:outerShdw>
                          </a:effectLst>
                          <a:latin typeface="+mj-lt"/>
                          <a:ea typeface="ＭＳ Ｐゴシック" charset="-128"/>
                        </a:rPr>
                        <a:t>Jewish Wars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mj-lt"/>
                          <a:ea typeface="ＭＳ Ｐゴシック" charset="-128"/>
                        </a:rPr>
                        <a:t>A.D.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a:ln>
                            <a:noFill/>
                          </a:ln>
                          <a:solidFill>
                            <a:schemeClr val="bg1"/>
                          </a:solidFill>
                          <a:effectLst>
                            <a:outerShdw blurRad="38100" dist="38100" dir="2700000" algn="tl">
                              <a:srgbClr val="000000"/>
                            </a:outerShdw>
                          </a:effectLst>
                          <a:latin typeface="+mj-lt"/>
                          <a:ea typeface="ＭＳ Ｐゴシック" charset="-128"/>
                        </a:rPr>
                        <a:t>A.D. 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1" i="0" u="none" strike="noStrike" cap="none" normalizeH="0" baseline="0" dirty="0">
                          <a:ln>
                            <a:noFill/>
                          </a:ln>
                          <a:solidFill>
                            <a:schemeClr val="bg1"/>
                          </a:solidFill>
                          <a:effectLst>
                            <a:outerShdw blurRad="38100" dist="38100" dir="2700000" algn="tl">
                              <a:srgbClr val="000000"/>
                            </a:outerShdw>
                          </a:effectLst>
                          <a:latin typeface="+mj-lt"/>
                          <a:ea typeface="ＭＳ Ｐゴシック" charset="-128"/>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extLst>
                  <a:ext uri="{0D108BD9-81ED-4DB2-BD59-A6C34878D82A}">
                    <a16:rowId xmlns:a16="http://schemas.microsoft.com/office/drawing/2014/main" xmlns="" val="10000"/>
                  </a:ext>
                </a:extLst>
              </a:tr>
            </a:tbl>
          </a:graphicData>
        </a:graphic>
      </p:graphicFrame>
      <p:graphicFrame>
        <p:nvGraphicFramePr>
          <p:cNvPr id="265267" name="Group 51"/>
          <p:cNvGraphicFramePr>
            <a:graphicFrameLocks noGrp="1"/>
          </p:cNvGraphicFramePr>
          <p:nvPr>
            <p:extLst>
              <p:ext uri="{D42A27DB-BD31-4B8C-83A1-F6EECF244321}">
                <p14:modId xmlns:p14="http://schemas.microsoft.com/office/powerpoint/2010/main" val="217558954"/>
              </p:ext>
            </p:extLst>
          </p:nvPr>
        </p:nvGraphicFramePr>
        <p:xfrm>
          <a:off x="609600" y="4876800"/>
          <a:ext cx="10972800" cy="822325"/>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2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1" u="none" strike="noStrike" cap="none" normalizeH="0" baseline="0" dirty="0">
                          <a:ln>
                            <a:noFill/>
                          </a:ln>
                          <a:solidFill>
                            <a:schemeClr val="tx1"/>
                          </a:solidFill>
                          <a:effectLst>
                            <a:outerShdw blurRad="38100" dist="38100" dir="2700000" algn="tl">
                              <a:srgbClr val="000000">
                                <a:alpha val="43137"/>
                              </a:srgbClr>
                            </a:outerShdw>
                          </a:effectLst>
                          <a:latin typeface="+mj-lt"/>
                        </a:rPr>
                        <a:t>Histories</a:t>
                      </a: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mj-lt"/>
                        </a:rPr>
                        <a:t> of Tacitus</a:t>
                      </a:r>
                    </a:p>
                  </a:txBody>
                  <a:tcPr marT="45579" marB="4557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A.D. 100</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A.D. 900</a:t>
                      </a:r>
                    </a:p>
                  </a:txBody>
                  <a:tcPr marT="45579" marB="455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outerShdw blurRad="38100" dist="38100" dir="2700000" algn="tl">
                              <a:srgbClr val="000000">
                                <a:alpha val="43137"/>
                              </a:srgbClr>
                            </a:outerShdw>
                          </a:effectLst>
                          <a:latin typeface="+mj-lt"/>
                        </a:rPr>
                        <a:t>2</a:t>
                      </a:r>
                    </a:p>
                  </a:txBody>
                  <a:tcPr marT="45579" marB="455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extLst>
                  <a:ext uri="{0D108BD9-81ED-4DB2-BD59-A6C34878D82A}">
                    <a16:rowId xmlns:a16="http://schemas.microsoft.com/office/drawing/2014/main" xmlns="" val="10000"/>
                  </a:ext>
                </a:extLst>
              </a:tr>
            </a:tbl>
          </a:graphicData>
        </a:graphic>
      </p:graphicFrame>
      <p:graphicFrame>
        <p:nvGraphicFramePr>
          <p:cNvPr id="265279" name="Group 63"/>
          <p:cNvGraphicFramePr>
            <a:graphicFrameLocks noGrp="1"/>
          </p:cNvGraphicFramePr>
          <p:nvPr>
            <p:extLst>
              <p:ext uri="{D42A27DB-BD31-4B8C-83A1-F6EECF244321}">
                <p14:modId xmlns:p14="http://schemas.microsoft.com/office/powerpoint/2010/main" val="1651944617"/>
              </p:ext>
            </p:extLst>
          </p:nvPr>
        </p:nvGraphicFramePr>
        <p:xfrm>
          <a:off x="609600" y="5638800"/>
          <a:ext cx="10972800" cy="896938"/>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gridCol w="2743200">
                  <a:extLst>
                    <a:ext uri="{9D8B030D-6E8A-4147-A177-3AD203B41FA5}">
                      <a16:colId xmlns:a16="http://schemas.microsoft.com/office/drawing/2014/main" xmlns="" val="20003"/>
                    </a:ext>
                  </a:extLst>
                </a:gridCol>
              </a:tblGrid>
              <a:tr h="896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latin typeface="+mj-lt"/>
                        </a:rPr>
                        <a:t>New Testament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latin typeface="+mj-lt"/>
                        </a:rPr>
                        <a:t>A.D. 50-100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a:ln>
                            <a:noFill/>
                          </a:ln>
                          <a:solidFill>
                            <a:schemeClr val="bg1"/>
                          </a:solidFill>
                          <a:effectLst/>
                          <a:latin typeface="+mj-lt"/>
                        </a:rPr>
                        <a:t>A.D. 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charset="2"/>
                        <a:buNone/>
                        <a:tabLst/>
                      </a:pPr>
                      <a:r>
                        <a:rPr kumimoji="0" lang="en-US" sz="2400" b="0" i="0" u="none" strike="noStrike" cap="none" normalizeH="0" baseline="0" dirty="0">
                          <a:ln>
                            <a:noFill/>
                          </a:ln>
                          <a:solidFill>
                            <a:schemeClr val="bg1"/>
                          </a:solidFill>
                          <a:effectLst/>
                          <a:latin typeface="+mj-lt"/>
                        </a:rPr>
                        <a:t>5,735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69696"/>
                        </a:gs>
                        <a:gs pos="100000">
                          <a:srgbClr val="454545"/>
                        </a:gs>
                      </a:gsLst>
                      <a:lin ang="5400000" scaled="1"/>
                    </a:gradFill>
                  </a:tcPr>
                </a:tc>
                <a:extLst>
                  <a:ext uri="{0D108BD9-81ED-4DB2-BD59-A6C34878D82A}">
                    <a16:rowId xmlns:a16="http://schemas.microsoft.com/office/drawing/2014/main" xmlns="" val="10000"/>
                  </a:ext>
                </a:extLst>
              </a:tr>
            </a:tbl>
          </a:graphicData>
        </a:graphic>
      </p:graphicFrame>
      <p:sp>
        <p:nvSpPr>
          <p:cNvPr id="265291" name="Text Box 75"/>
          <p:cNvSpPr txBox="1">
            <a:spLocks noChangeArrowheads="1"/>
          </p:cNvSpPr>
          <p:nvPr/>
        </p:nvSpPr>
        <p:spPr bwMode="auto">
          <a:xfrm>
            <a:off x="1295400" y="304800"/>
            <a:ext cx="9829800" cy="1077218"/>
          </a:xfrm>
          <a:prstGeom prst="rect">
            <a:avLst/>
          </a:prstGeom>
          <a:solidFill>
            <a:srgbClr val="969696"/>
          </a:solidFill>
          <a:ln w="9525">
            <a:noFill/>
            <a:miter lim="800000"/>
            <a:headEnd/>
            <a:tailEnd/>
          </a:ln>
          <a:effectLst/>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defRPr/>
            </a:pPr>
            <a:r>
              <a:rPr lang="en-US" sz="3200" b="1" dirty="0">
                <a:solidFill>
                  <a:srgbClr val="FFFF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HOW DOES THE NT MEASURE UP TO OTHER ANCIENT BOOKS?</a:t>
            </a:r>
            <a:endParaRPr lang="en-US" sz="3200"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65291"/>
                                        </p:tgtEl>
                                        <p:attrNameLst>
                                          <p:attrName>style.visibility</p:attrName>
                                        </p:attrNameLst>
                                      </p:cBhvr>
                                      <p:to>
                                        <p:strVal val="visible"/>
                                      </p:to>
                                    </p:set>
                                    <p:animEffect transition="in" filter="fade">
                                      <p:cBhvr>
                                        <p:cTn id="7" dur="770" decel="100000"/>
                                        <p:tgtEl>
                                          <p:spTgt spid="265291"/>
                                        </p:tgtEl>
                                      </p:cBhvr>
                                    </p:animEffect>
                                    <p:animScale>
                                      <p:cBhvr>
                                        <p:cTn id="8" dur="770" decel="100000"/>
                                        <p:tgtEl>
                                          <p:spTgt spid="265291"/>
                                        </p:tgtEl>
                                      </p:cBhvr>
                                      <p:from x="10000" y="10000"/>
                                      <p:to x="200000" y="450000"/>
                                    </p:animScale>
                                    <p:animScale>
                                      <p:cBhvr>
                                        <p:cTn id="9" dur="1230" accel="100000" fill="hold">
                                          <p:stCondLst>
                                            <p:cond delay="770"/>
                                          </p:stCondLst>
                                        </p:cTn>
                                        <p:tgtEl>
                                          <p:spTgt spid="265291"/>
                                        </p:tgtEl>
                                      </p:cBhvr>
                                      <p:from x="200000" y="450000"/>
                                      <p:to x="100000" y="100000"/>
                                    </p:animScale>
                                    <p:set>
                                      <p:cBhvr>
                                        <p:cTn id="10" dur="770" fill="hold"/>
                                        <p:tgtEl>
                                          <p:spTgt spid="265291"/>
                                        </p:tgtEl>
                                        <p:attrNameLst>
                                          <p:attrName>ppt_x</p:attrName>
                                        </p:attrNameLst>
                                      </p:cBhvr>
                                      <p:to>
                                        <p:strVal val="(0.5)"/>
                                      </p:to>
                                    </p:set>
                                    <p:anim from="(0.5)" to="(#ppt_x)" calcmode="lin" valueType="num">
                                      <p:cBhvr>
                                        <p:cTn id="11" dur="1230" accel="100000" fill="hold">
                                          <p:stCondLst>
                                            <p:cond delay="770"/>
                                          </p:stCondLst>
                                        </p:cTn>
                                        <p:tgtEl>
                                          <p:spTgt spid="265291"/>
                                        </p:tgtEl>
                                        <p:attrNameLst>
                                          <p:attrName>ppt_x</p:attrName>
                                        </p:attrNameLst>
                                      </p:cBhvr>
                                    </p:anim>
                                    <p:set>
                                      <p:cBhvr>
                                        <p:cTn id="12" dur="770" fill="hold"/>
                                        <p:tgtEl>
                                          <p:spTgt spid="265291"/>
                                        </p:tgtEl>
                                        <p:attrNameLst>
                                          <p:attrName>ppt_y</p:attrName>
                                        </p:attrNameLst>
                                      </p:cBhvr>
                                      <p:to>
                                        <p:strVal val="(#ppt_y+0.4)"/>
                                      </p:to>
                                    </p:set>
                                    <p:anim from="(#ppt_y+0.4)" to="(#ppt_y)" calcmode="lin" valueType="num">
                                      <p:cBhvr>
                                        <p:cTn id="13" dur="1230" accel="100000" fill="hold">
                                          <p:stCondLst>
                                            <p:cond delay="770"/>
                                          </p:stCondLst>
                                        </p:cTn>
                                        <p:tgtEl>
                                          <p:spTgt spid="26529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65219"/>
                                        </p:tgtEl>
                                        <p:attrNameLst>
                                          <p:attrName>style.visibility</p:attrName>
                                        </p:attrNameLst>
                                      </p:cBhvr>
                                      <p:to>
                                        <p:strVal val="visible"/>
                                      </p:to>
                                    </p:set>
                                    <p:animEffect transition="in" filter="wipe(left)">
                                      <p:cBhvr>
                                        <p:cTn id="18" dur="500"/>
                                        <p:tgtEl>
                                          <p:spTgt spid="265219"/>
                                        </p:tgtEl>
                                      </p:cBhvr>
                                    </p:animEffec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265231"/>
                                        </p:tgtEl>
                                        <p:attrNameLst>
                                          <p:attrName>style.visibility</p:attrName>
                                        </p:attrNameLst>
                                      </p:cBhvr>
                                      <p:to>
                                        <p:strVal val="visible"/>
                                      </p:to>
                                    </p:set>
                                    <p:animEffect transition="in" filter="wipe(left)">
                                      <p:cBhvr>
                                        <p:cTn id="22" dur="500"/>
                                        <p:tgtEl>
                                          <p:spTgt spid="265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5243"/>
                                        </p:tgtEl>
                                        <p:attrNameLst>
                                          <p:attrName>style.visibility</p:attrName>
                                        </p:attrNameLst>
                                      </p:cBhvr>
                                      <p:to>
                                        <p:strVal val="visible"/>
                                      </p:to>
                                    </p:set>
                                    <p:animEffect transition="in" filter="wipe(left)">
                                      <p:cBhvr>
                                        <p:cTn id="27" dur="500"/>
                                        <p:tgtEl>
                                          <p:spTgt spid="2652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5255"/>
                                        </p:tgtEl>
                                        <p:attrNameLst>
                                          <p:attrName>style.visibility</p:attrName>
                                        </p:attrNameLst>
                                      </p:cBhvr>
                                      <p:to>
                                        <p:strVal val="visible"/>
                                      </p:to>
                                    </p:set>
                                    <p:animEffect transition="in" filter="wipe(left)">
                                      <p:cBhvr>
                                        <p:cTn id="32" dur="500"/>
                                        <p:tgtEl>
                                          <p:spTgt spid="265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65267"/>
                                        </p:tgtEl>
                                        <p:attrNameLst>
                                          <p:attrName>style.visibility</p:attrName>
                                        </p:attrNameLst>
                                      </p:cBhvr>
                                      <p:to>
                                        <p:strVal val="visible"/>
                                      </p:to>
                                    </p:set>
                                    <p:animEffect transition="in" filter="wipe(left)">
                                      <p:cBhvr>
                                        <p:cTn id="37" dur="500"/>
                                        <p:tgtEl>
                                          <p:spTgt spid="2652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5279"/>
                                        </p:tgtEl>
                                        <p:attrNameLst>
                                          <p:attrName>style.visibility</p:attrName>
                                        </p:attrNameLst>
                                      </p:cBhvr>
                                      <p:to>
                                        <p:strVal val="visible"/>
                                      </p:to>
                                    </p:set>
                                    <p:animEffect transition="in" filter="wipe(left)">
                                      <p:cBhvr>
                                        <p:cTn id="42" dur="500"/>
                                        <p:tgtEl>
                                          <p:spTgt spid="265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9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422525" y="196850"/>
            <a:ext cx="772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b="1">
                <a:solidFill>
                  <a:srgbClr val="A50021"/>
                </a:solidFill>
                <a:latin typeface="Times New Roman" panose="02020603050405020304" pitchFamily="18" charset="0"/>
              </a:rPr>
              <a:t>Can We Know We Have God’s Word?</a:t>
            </a:r>
          </a:p>
        </p:txBody>
      </p:sp>
      <p:sp>
        <p:nvSpPr>
          <p:cNvPr id="103427" name="Text Box 3"/>
          <p:cNvSpPr txBox="1">
            <a:spLocks noChangeArrowheads="1"/>
          </p:cNvSpPr>
          <p:nvPr/>
        </p:nvSpPr>
        <p:spPr bwMode="auto">
          <a:xfrm>
            <a:off x="3143250" y="1676401"/>
            <a:ext cx="6153150" cy="1190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600" b="1">
                <a:solidFill>
                  <a:srgbClr val="FFFF00"/>
                </a:solidFill>
                <a:latin typeface="Arial" panose="020B0604020202020204" pitchFamily="34" charset="0"/>
              </a:rPr>
              <a:t>Original</a:t>
            </a:r>
          </a:p>
          <a:p>
            <a:pPr eaLnBrk="1" hangingPunct="1"/>
            <a:r>
              <a:rPr lang="en-US" altLang="en-US" sz="3600" b="1">
                <a:solidFill>
                  <a:srgbClr val="FFFF00"/>
                </a:solidFill>
                <a:latin typeface="Arial" panose="020B0604020202020204" pitchFamily="34" charset="0"/>
              </a:rPr>
              <a:t>New Testament</a:t>
            </a:r>
            <a:r>
              <a:rPr lang="en-US" altLang="en-US" sz="3600" b="1">
                <a:solidFill>
                  <a:srgbClr val="000000"/>
                </a:solidFill>
                <a:latin typeface="Arial" panose="020B0604020202020204" pitchFamily="34" charset="0"/>
              </a:rPr>
              <a:t> </a:t>
            </a:r>
            <a:r>
              <a:rPr lang="en-US" altLang="en-US" sz="3600" b="1">
                <a:solidFill>
                  <a:srgbClr val="FFFF00"/>
                </a:solidFill>
                <a:latin typeface="Arial" panose="020B0604020202020204" pitchFamily="34" charset="0"/>
              </a:rPr>
              <a:t>Documents</a:t>
            </a:r>
            <a:endParaRPr lang="en-US" altLang="en-US">
              <a:solidFill>
                <a:srgbClr val="000000"/>
              </a:solidFill>
              <a:latin typeface="Times New Roman" panose="02020603050405020304" pitchFamily="18" charset="0"/>
            </a:endParaRPr>
          </a:p>
        </p:txBody>
      </p:sp>
      <p:sp>
        <p:nvSpPr>
          <p:cNvPr id="97284" name="Text Box 4"/>
          <p:cNvSpPr txBox="1">
            <a:spLocks noChangeArrowheads="1"/>
          </p:cNvSpPr>
          <p:nvPr/>
        </p:nvSpPr>
        <p:spPr bwMode="auto">
          <a:xfrm>
            <a:off x="2286000" y="3657600"/>
            <a:ext cx="3849688"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dirty="0">
                <a:solidFill>
                  <a:srgbClr val="000000"/>
                </a:solidFill>
                <a:latin typeface="Arial" panose="020B0604020202020204" pitchFamily="34" charset="0"/>
              </a:rPr>
              <a:t>Greek Manuscripts</a:t>
            </a:r>
            <a:endParaRPr lang="en-US" altLang="en-US" sz="3600" b="1" dirty="0">
              <a:solidFill>
                <a:srgbClr val="000000"/>
              </a:solidFill>
              <a:latin typeface="Arial" panose="020B0604020202020204" pitchFamily="34" charset="0"/>
            </a:endParaRPr>
          </a:p>
        </p:txBody>
      </p:sp>
      <p:sp>
        <p:nvSpPr>
          <p:cNvPr id="103429" name="Text Box 5"/>
          <p:cNvSpPr txBox="1">
            <a:spLocks noChangeArrowheads="1"/>
          </p:cNvSpPr>
          <p:nvPr/>
        </p:nvSpPr>
        <p:spPr bwMode="auto">
          <a:xfrm>
            <a:off x="4489450" y="4343400"/>
            <a:ext cx="3511550" cy="592138"/>
          </a:xfrm>
          <a:prstGeom prst="rect">
            <a:avLst/>
          </a:prstGeom>
          <a:solidFill>
            <a:schemeClr val="bg1">
              <a:lumMod val="65000"/>
            </a:schemeClr>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dirty="0">
                <a:solidFill>
                  <a:srgbClr val="000000"/>
                </a:solidFill>
                <a:latin typeface="Arial" panose="020B0604020202020204" pitchFamily="34" charset="0"/>
              </a:rPr>
              <a:t>Ancient Versions</a:t>
            </a:r>
            <a:endParaRPr lang="en-US" altLang="en-US" sz="3600" b="1" dirty="0">
              <a:solidFill>
                <a:srgbClr val="000000"/>
              </a:solidFill>
              <a:latin typeface="Arial" panose="020B0604020202020204" pitchFamily="34" charset="0"/>
            </a:endParaRPr>
          </a:p>
        </p:txBody>
      </p:sp>
      <p:sp>
        <p:nvSpPr>
          <p:cNvPr id="103430" name="Text Box 6"/>
          <p:cNvSpPr txBox="1">
            <a:spLocks noChangeArrowheads="1"/>
          </p:cNvSpPr>
          <p:nvPr/>
        </p:nvSpPr>
        <p:spPr bwMode="auto">
          <a:xfrm>
            <a:off x="6564314" y="5029200"/>
            <a:ext cx="3646487"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Patristic Citations</a:t>
            </a:r>
          </a:p>
        </p:txBody>
      </p:sp>
      <p:sp>
        <p:nvSpPr>
          <p:cNvPr id="103431" name="Line 7"/>
          <p:cNvSpPr>
            <a:spLocks noChangeShapeType="1"/>
          </p:cNvSpPr>
          <p:nvPr/>
        </p:nvSpPr>
        <p:spPr bwMode="auto">
          <a:xfrm>
            <a:off x="5257800" y="2819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2" name="Line 8"/>
          <p:cNvSpPr>
            <a:spLocks noChangeShapeType="1"/>
          </p:cNvSpPr>
          <p:nvPr/>
        </p:nvSpPr>
        <p:spPr bwMode="auto">
          <a:xfrm>
            <a:off x="6477000" y="3352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9"/>
          <p:cNvSpPr>
            <a:spLocks noChangeShapeType="1"/>
          </p:cNvSpPr>
          <p:nvPr/>
        </p:nvSpPr>
        <p:spPr bwMode="auto">
          <a:xfrm>
            <a:off x="4038600" y="3352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10"/>
          <p:cNvSpPr>
            <a:spLocks noChangeShapeType="1"/>
          </p:cNvSpPr>
          <p:nvPr/>
        </p:nvSpPr>
        <p:spPr bwMode="auto">
          <a:xfrm>
            <a:off x="4038600" y="3352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1"/>
          <p:cNvSpPr>
            <a:spLocks noChangeShapeType="1"/>
          </p:cNvSpPr>
          <p:nvPr/>
        </p:nvSpPr>
        <p:spPr bwMode="auto">
          <a:xfrm>
            <a:off x="8610600" y="33528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212974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fade">
                                      <p:cBhvr>
                                        <p:cTn id="7" dur="1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7" descr="courtroom 2"/>
          <p:cNvPicPr>
            <a:picLocks noChangeAspect="1" noChangeArrowheads="1"/>
          </p:cNvPicPr>
          <p:nvPr/>
        </p:nvPicPr>
        <p:blipFill>
          <a:blip r:embed="rId3">
            <a:extLst>
              <a:ext uri="{28A0092B-C50C-407E-A947-70E740481C1C}">
                <a14:useLocalDpi xmlns:a14="http://schemas.microsoft.com/office/drawing/2010/main" val="0"/>
              </a:ext>
            </a:extLst>
          </a:blip>
          <a:srcRect l="24969" r="18492"/>
          <a:stretch>
            <a:fillRect/>
          </a:stretch>
        </p:blipFill>
        <p:spPr bwMode="auto">
          <a:xfrm>
            <a:off x="0" y="-1957388"/>
            <a:ext cx="12192000" cy="1077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4"/>
          <p:cNvSpPr txBox="1">
            <a:spLocks noChangeArrowheads="1"/>
          </p:cNvSpPr>
          <p:nvPr/>
        </p:nvSpPr>
        <p:spPr bwMode="auto">
          <a:xfrm>
            <a:off x="609600" y="5105401"/>
            <a:ext cx="5257801" cy="11264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spcBef>
                <a:spcPct val="10000"/>
              </a:spcBef>
            </a:pPr>
            <a:r>
              <a:rPr lang="en-US" altLang="en-US" sz="3200" dirty="0">
                <a:solidFill>
                  <a:srgbClr val="FFFFFF"/>
                </a:solidFill>
                <a:latin typeface="Times New Roman" panose="02020603050405020304" pitchFamily="18" charset="0"/>
                <a:cs typeface="Times New Roman" panose="02020603050405020304" pitchFamily="18" charset="0"/>
              </a:rPr>
              <a:t>P52—Fragment of John 18</a:t>
            </a:r>
          </a:p>
          <a:p>
            <a:pPr>
              <a:spcBef>
                <a:spcPct val="10000"/>
              </a:spcBef>
            </a:pPr>
            <a:r>
              <a:rPr lang="en-US" altLang="en-US" sz="3200" dirty="0">
                <a:solidFill>
                  <a:srgbClr val="FFFFFF"/>
                </a:solidFill>
                <a:latin typeface="Times New Roman" panose="02020603050405020304" pitchFamily="18" charset="0"/>
                <a:cs typeface="Times New Roman" panose="02020603050405020304" pitchFamily="18" charset="0"/>
              </a:rPr>
              <a:t>A.D. 125</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sp>
        <p:nvSpPr>
          <p:cNvPr id="107524" name="Text Box 6"/>
          <p:cNvSpPr txBox="1">
            <a:spLocks noChangeArrowheads="1"/>
          </p:cNvSpPr>
          <p:nvPr/>
        </p:nvSpPr>
        <p:spPr bwMode="auto">
          <a:xfrm>
            <a:off x="6324601" y="5100638"/>
            <a:ext cx="5257799" cy="1126462"/>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spcBef>
                <a:spcPct val="10000"/>
              </a:spcBef>
            </a:pPr>
            <a:r>
              <a:rPr lang="en-US" altLang="en-US" sz="3200" dirty="0">
                <a:solidFill>
                  <a:srgbClr val="FFFFFF"/>
                </a:solidFill>
                <a:latin typeface="Times New Roman" panose="02020603050405020304" pitchFamily="18" charset="0"/>
                <a:cs typeface="Times New Roman" panose="02020603050405020304" pitchFamily="18" charset="0"/>
              </a:rPr>
              <a:t>Papyrus </a:t>
            </a:r>
            <a:r>
              <a:rPr lang="en-US" altLang="en-US" sz="3200" dirty="0" err="1">
                <a:solidFill>
                  <a:srgbClr val="FFFFFF"/>
                </a:solidFill>
                <a:latin typeface="Times New Roman" panose="02020603050405020304" pitchFamily="18" charset="0"/>
                <a:cs typeface="Times New Roman" panose="02020603050405020304" pitchFamily="18" charset="0"/>
              </a:rPr>
              <a:t>Bodmer</a:t>
            </a:r>
            <a:r>
              <a:rPr lang="en-US" altLang="en-US" sz="3200" dirty="0">
                <a:solidFill>
                  <a:srgbClr val="FFFFFF"/>
                </a:solidFill>
                <a:latin typeface="Times New Roman" panose="02020603050405020304" pitchFamily="18" charset="0"/>
                <a:cs typeface="Times New Roman" panose="02020603050405020304" pitchFamily="18" charset="0"/>
              </a:rPr>
              <a:t> II (P66)</a:t>
            </a:r>
          </a:p>
          <a:p>
            <a:pPr>
              <a:spcBef>
                <a:spcPct val="10000"/>
              </a:spcBef>
            </a:pPr>
            <a:r>
              <a:rPr lang="en-US" altLang="en-US" sz="3200" dirty="0">
                <a:solidFill>
                  <a:srgbClr val="FFFFFF"/>
                </a:solidFill>
                <a:latin typeface="Times New Roman" panose="02020603050405020304" pitchFamily="18" charset="0"/>
                <a:cs typeface="Times New Roman" panose="02020603050405020304" pitchFamily="18" charset="0"/>
              </a:rPr>
              <a:t>A.D. 150-200 </a:t>
            </a:r>
          </a:p>
        </p:txBody>
      </p:sp>
      <p:pic>
        <p:nvPicPr>
          <p:cNvPr id="107525" name="Picture 3"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
            <a:ext cx="42672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5" descr="early8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4495800" cy="44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additive="base">
                                        <p:cTn id="7" dur="500" fill="hold"/>
                                        <p:tgtEl>
                                          <p:spTgt spid="107525"/>
                                        </p:tgtEl>
                                        <p:attrNameLst>
                                          <p:attrName>ppt_x</p:attrName>
                                        </p:attrNameLst>
                                      </p:cBhvr>
                                      <p:tavLst>
                                        <p:tav tm="0">
                                          <p:val>
                                            <p:strVal val="0-#ppt_w/2"/>
                                          </p:val>
                                        </p:tav>
                                        <p:tav tm="100000">
                                          <p:val>
                                            <p:strVal val="#ppt_x"/>
                                          </p:val>
                                        </p:tav>
                                      </p:tavLst>
                                    </p:anim>
                                    <p:anim calcmode="lin" valueType="num">
                                      <p:cBhvr additive="base">
                                        <p:cTn id="8" dur="500" fill="hold"/>
                                        <p:tgtEl>
                                          <p:spTgt spid="1075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7523"/>
                                        </p:tgtEl>
                                        <p:attrNameLst>
                                          <p:attrName>style.visibility</p:attrName>
                                        </p:attrNameLst>
                                      </p:cBhvr>
                                      <p:to>
                                        <p:strVal val="visible"/>
                                      </p:to>
                                    </p:set>
                                    <p:anim calcmode="lin" valueType="num">
                                      <p:cBhvr additive="base">
                                        <p:cTn id="11" dur="500" fill="hold"/>
                                        <p:tgtEl>
                                          <p:spTgt spid="107523"/>
                                        </p:tgtEl>
                                        <p:attrNameLst>
                                          <p:attrName>ppt_x</p:attrName>
                                        </p:attrNameLst>
                                      </p:cBhvr>
                                      <p:tavLst>
                                        <p:tav tm="0">
                                          <p:val>
                                            <p:strVal val="0-#ppt_w/2"/>
                                          </p:val>
                                        </p:tav>
                                        <p:tav tm="100000">
                                          <p:val>
                                            <p:strVal val="#ppt_x"/>
                                          </p:val>
                                        </p:tav>
                                      </p:tavLst>
                                    </p:anim>
                                    <p:anim calcmode="lin" valueType="num">
                                      <p:cBhvr additive="base">
                                        <p:cTn id="12" dur="500" fill="hold"/>
                                        <p:tgtEl>
                                          <p:spTgt spid="10752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 calcmode="lin" valueType="num">
                                      <p:cBhvr additive="base">
                                        <p:cTn id="17" dur="500" fill="hold"/>
                                        <p:tgtEl>
                                          <p:spTgt spid="107526"/>
                                        </p:tgtEl>
                                        <p:attrNameLst>
                                          <p:attrName>ppt_x</p:attrName>
                                        </p:attrNameLst>
                                      </p:cBhvr>
                                      <p:tavLst>
                                        <p:tav tm="0">
                                          <p:val>
                                            <p:strVal val="1+#ppt_w/2"/>
                                          </p:val>
                                        </p:tav>
                                        <p:tav tm="100000">
                                          <p:val>
                                            <p:strVal val="#ppt_x"/>
                                          </p:val>
                                        </p:tav>
                                      </p:tavLst>
                                    </p:anim>
                                    <p:anim calcmode="lin" valueType="num">
                                      <p:cBhvr additive="base">
                                        <p:cTn id="18" dur="500" fill="hold"/>
                                        <p:tgtEl>
                                          <p:spTgt spid="10752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7524"/>
                                        </p:tgtEl>
                                        <p:attrNameLst>
                                          <p:attrName>style.visibility</p:attrName>
                                        </p:attrNameLst>
                                      </p:cBhvr>
                                      <p:to>
                                        <p:strVal val="visible"/>
                                      </p:to>
                                    </p:set>
                                    <p:anim calcmode="lin" valueType="num">
                                      <p:cBhvr additive="base">
                                        <p:cTn id="21" dur="500" fill="hold"/>
                                        <p:tgtEl>
                                          <p:spTgt spid="107524"/>
                                        </p:tgtEl>
                                        <p:attrNameLst>
                                          <p:attrName>ppt_x</p:attrName>
                                        </p:attrNameLst>
                                      </p:cBhvr>
                                      <p:tavLst>
                                        <p:tav tm="0">
                                          <p:val>
                                            <p:strVal val="1+#ppt_w/2"/>
                                          </p:val>
                                        </p:tav>
                                        <p:tav tm="100000">
                                          <p:val>
                                            <p:strVal val="#ppt_x"/>
                                          </p:val>
                                        </p:tav>
                                      </p:tavLst>
                                    </p:anim>
                                    <p:anim calcmode="lin" valueType="num">
                                      <p:cBhvr additive="base">
                                        <p:cTn id="22" dur="500" fill="hold"/>
                                        <p:tgtEl>
                                          <p:spTgt spid="107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1075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7q5-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938" y="1600200"/>
            <a:ext cx="5122862" cy="5257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044" name="Text Box 4"/>
          <p:cNvSpPr txBox="1">
            <a:spLocks noChangeArrowheads="1"/>
          </p:cNvSpPr>
          <p:nvPr/>
        </p:nvSpPr>
        <p:spPr bwMode="auto">
          <a:xfrm>
            <a:off x="914400" y="2690813"/>
            <a:ext cx="5643510" cy="2123658"/>
          </a:xfrm>
          <a:prstGeom prst="rect">
            <a:avLst/>
          </a:prstGeom>
          <a:solidFill>
            <a:schemeClr val="tx1"/>
          </a:solidFill>
          <a:ln w="9525">
            <a:noFill/>
            <a:miter lim="800000"/>
            <a:headEnd/>
            <a:tailEnd/>
          </a:ln>
          <a:effectLst/>
        </p:spPr>
        <p:txBody>
          <a:bodyPr wrap="square">
            <a:spAutoFit/>
          </a:bodyPr>
          <a:lstStyle/>
          <a:p>
            <a:pPr eaLnBrk="1" fontAlgn="auto" hangingPunct="1">
              <a:spcBef>
                <a:spcPts val="0"/>
              </a:spcBef>
              <a:spcAft>
                <a:spcPts val="0"/>
              </a:spcAft>
              <a:defRPr/>
            </a:pPr>
            <a:r>
              <a:rPr lang="en-US" sz="4400" b="1" dirty="0">
                <a:solidFill>
                  <a:srgbClr val="FFFF00"/>
                </a:solidFill>
                <a:effectLst>
                  <a:outerShdw blurRad="38100" dist="38100" dir="2700000" algn="tl">
                    <a:srgbClr val="FFFFFF"/>
                  </a:outerShdw>
                </a:effectLst>
                <a:latin typeface="Times New Roman"/>
                <a:ea typeface="+mn-ea"/>
              </a:rPr>
              <a:t>Found at Qumran.</a:t>
            </a:r>
          </a:p>
          <a:p>
            <a:pPr eaLnBrk="1" fontAlgn="auto" hangingPunct="1">
              <a:spcBef>
                <a:spcPts val="0"/>
              </a:spcBef>
              <a:spcAft>
                <a:spcPts val="0"/>
              </a:spcAft>
              <a:defRPr/>
            </a:pPr>
            <a:r>
              <a:rPr lang="en-US" sz="4400" b="1" dirty="0">
                <a:solidFill>
                  <a:srgbClr val="FFFF00"/>
                </a:solidFill>
                <a:effectLst>
                  <a:outerShdw blurRad="38100" dist="38100" dir="2700000" algn="tl">
                    <a:srgbClr val="FFFFFF"/>
                  </a:outerShdw>
                </a:effectLst>
                <a:latin typeface="Times New Roman"/>
                <a:ea typeface="+mn-ea"/>
              </a:rPr>
              <a:t>Written before</a:t>
            </a:r>
          </a:p>
          <a:p>
            <a:pPr eaLnBrk="1" fontAlgn="auto" hangingPunct="1">
              <a:spcBef>
                <a:spcPts val="0"/>
              </a:spcBef>
              <a:spcAft>
                <a:spcPts val="0"/>
              </a:spcAft>
              <a:defRPr/>
            </a:pPr>
            <a:r>
              <a:rPr lang="en-US" sz="4000" b="1" dirty="0">
                <a:solidFill>
                  <a:srgbClr val="FFFF00"/>
                </a:solidFill>
                <a:effectLst>
                  <a:outerShdw blurRad="38100" dist="38100" dir="2700000" algn="tl">
                    <a:srgbClr val="FFFFFF"/>
                  </a:outerShdw>
                </a:effectLst>
                <a:latin typeface="Times New Roman"/>
                <a:ea typeface="+mn-ea"/>
              </a:rPr>
              <a:t>A.D</a:t>
            </a:r>
            <a:r>
              <a:rPr lang="en-US" sz="4400" b="1" dirty="0">
                <a:solidFill>
                  <a:srgbClr val="FFFF00"/>
                </a:solidFill>
                <a:effectLst>
                  <a:outerShdw blurRad="38100" dist="38100" dir="2700000" algn="tl">
                    <a:srgbClr val="FFFFFF"/>
                  </a:outerShdw>
                </a:effectLst>
                <a:latin typeface="Times New Roman"/>
                <a:ea typeface="+mn-ea"/>
              </a:rPr>
              <a:t>. 68.</a:t>
            </a:r>
          </a:p>
        </p:txBody>
      </p:sp>
      <p:sp>
        <p:nvSpPr>
          <p:cNvPr id="215045" name="Text Box 5"/>
          <p:cNvSpPr txBox="1">
            <a:spLocks noChangeArrowheads="1"/>
          </p:cNvSpPr>
          <p:nvPr/>
        </p:nvSpPr>
        <p:spPr bwMode="auto">
          <a:xfrm>
            <a:off x="2362201" y="593726"/>
            <a:ext cx="7820025" cy="701675"/>
          </a:xfrm>
          <a:prstGeom prst="rect">
            <a:avLst/>
          </a:prstGeom>
          <a:noFill/>
          <a:ln w="9525">
            <a:noFill/>
            <a:miter lim="800000"/>
            <a:headEnd/>
            <a:tailEnd/>
          </a:ln>
          <a:effectLst/>
        </p:spPr>
        <p:txBody>
          <a:bodyPr wrap="none">
            <a:spAutoFit/>
          </a:bodyPr>
          <a:lstStyle/>
          <a:p>
            <a:pPr algn="l" eaLnBrk="1" fontAlgn="auto" hangingPunct="1">
              <a:spcBef>
                <a:spcPts val="0"/>
              </a:spcBef>
              <a:spcAft>
                <a:spcPts val="0"/>
              </a:spcAft>
              <a:defRPr/>
            </a:pPr>
            <a:r>
              <a:rPr lang="en-US" sz="4000" b="1" dirty="0">
                <a:solidFill>
                  <a:srgbClr val="000000"/>
                </a:solidFill>
                <a:effectLst>
                  <a:outerShdw blurRad="38100" dist="38100" dir="2700000" algn="tl">
                    <a:srgbClr val="C0C0C0"/>
                  </a:outerShdw>
                </a:effectLst>
                <a:latin typeface="Times New Roman"/>
                <a:ea typeface="+mn-ea"/>
              </a:rPr>
              <a:t>Perhaps the earliest N.T. fragment.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15045"/>
                                        </p:tgtEl>
                                        <p:attrNameLst>
                                          <p:attrName>style.visibility</p:attrName>
                                        </p:attrNameLst>
                                      </p:cBhvr>
                                      <p:to>
                                        <p:strVal val="visible"/>
                                      </p:to>
                                    </p:set>
                                    <p:anim calcmode="lin" valueType="num">
                                      <p:cBhvr>
                                        <p:cTn id="7" dur="1000" fill="hold"/>
                                        <p:tgtEl>
                                          <p:spTgt spid="215045"/>
                                        </p:tgtEl>
                                        <p:attrNameLst>
                                          <p:attrName>ppt_w</p:attrName>
                                        </p:attrNameLst>
                                      </p:cBhvr>
                                      <p:tavLst>
                                        <p:tav tm="0">
                                          <p:val>
                                            <p:fltVal val="0"/>
                                          </p:val>
                                        </p:tav>
                                        <p:tav tm="100000">
                                          <p:val>
                                            <p:strVal val="#ppt_w"/>
                                          </p:val>
                                        </p:tav>
                                      </p:tavLst>
                                    </p:anim>
                                    <p:anim calcmode="lin" valueType="num">
                                      <p:cBhvr>
                                        <p:cTn id="8" dur="1000" fill="hold"/>
                                        <p:tgtEl>
                                          <p:spTgt spid="215045"/>
                                        </p:tgtEl>
                                        <p:attrNameLst>
                                          <p:attrName>ppt_h</p:attrName>
                                        </p:attrNameLst>
                                      </p:cBhvr>
                                      <p:tavLst>
                                        <p:tav tm="0">
                                          <p:val>
                                            <p:fltVal val="0"/>
                                          </p:val>
                                        </p:tav>
                                        <p:tav tm="100000">
                                          <p:val>
                                            <p:strVal val="#ppt_h"/>
                                          </p:val>
                                        </p:tav>
                                      </p:tavLst>
                                    </p:anim>
                                    <p:anim calcmode="lin" valueType="num">
                                      <p:cBhvr>
                                        <p:cTn id="9" dur="1000" fill="hold"/>
                                        <p:tgtEl>
                                          <p:spTgt spid="215045"/>
                                        </p:tgtEl>
                                        <p:attrNameLst>
                                          <p:attrName>style.rotation</p:attrName>
                                        </p:attrNameLst>
                                      </p:cBhvr>
                                      <p:tavLst>
                                        <p:tav tm="0">
                                          <p:val>
                                            <p:fltVal val="360"/>
                                          </p:val>
                                        </p:tav>
                                        <p:tav tm="100000">
                                          <p:val>
                                            <p:fltVal val="0"/>
                                          </p:val>
                                        </p:tav>
                                      </p:tavLst>
                                    </p:anim>
                                    <p:animEffect transition="in" filter="fade">
                                      <p:cBhvr>
                                        <p:cTn id="10" dur="1000"/>
                                        <p:tgtEl>
                                          <p:spTgt spid="215045"/>
                                        </p:tgtEl>
                                      </p:cBhvr>
                                    </p:animEffect>
                                  </p:childTnLst>
                                </p:cTn>
                              </p:par>
                            </p:childTnLst>
                          </p:cTn>
                        </p:par>
                        <p:par>
                          <p:cTn id="11" fill="hold" nodeType="afterGroup">
                            <p:stCondLst>
                              <p:cond delay="1000"/>
                            </p:stCondLst>
                            <p:childTnLst>
                              <p:par>
                                <p:cTn id="12" presetID="2" presetClass="entr" presetSubtype="2" fill="hold" nodeType="afterEffect">
                                  <p:stCondLst>
                                    <p:cond delay="0"/>
                                  </p:stCondLst>
                                  <p:childTnLst>
                                    <p:set>
                                      <p:cBhvr>
                                        <p:cTn id="13" dur="1" fill="hold">
                                          <p:stCondLst>
                                            <p:cond delay="0"/>
                                          </p:stCondLst>
                                        </p:cTn>
                                        <p:tgtEl>
                                          <p:spTgt spid="215042"/>
                                        </p:tgtEl>
                                        <p:attrNameLst>
                                          <p:attrName>style.visibility</p:attrName>
                                        </p:attrNameLst>
                                      </p:cBhvr>
                                      <p:to>
                                        <p:strVal val="visible"/>
                                      </p:to>
                                    </p:set>
                                    <p:anim calcmode="lin" valueType="num">
                                      <p:cBhvr additive="base">
                                        <p:cTn id="14" dur="1000" fill="hold"/>
                                        <p:tgtEl>
                                          <p:spTgt spid="215042"/>
                                        </p:tgtEl>
                                        <p:attrNameLst>
                                          <p:attrName>ppt_x</p:attrName>
                                        </p:attrNameLst>
                                      </p:cBhvr>
                                      <p:tavLst>
                                        <p:tav tm="0">
                                          <p:val>
                                            <p:strVal val="1+#ppt_w/2"/>
                                          </p:val>
                                        </p:tav>
                                        <p:tav tm="100000">
                                          <p:val>
                                            <p:strVal val="#ppt_x"/>
                                          </p:val>
                                        </p:tav>
                                      </p:tavLst>
                                    </p:anim>
                                    <p:anim calcmode="lin" valueType="num">
                                      <p:cBhvr additive="base">
                                        <p:cTn id="15" dur="1000" fill="hold"/>
                                        <p:tgtEl>
                                          <p:spTgt spid="21504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15044"/>
                                        </p:tgtEl>
                                        <p:attrNameLst>
                                          <p:attrName>style.visibility</p:attrName>
                                        </p:attrNameLst>
                                      </p:cBhvr>
                                      <p:to>
                                        <p:strVal val="visible"/>
                                      </p:to>
                                    </p:set>
                                    <p:animEffect transition="in" filter="fade">
                                      <p:cBhvr>
                                        <p:cTn id="19" dur="1000"/>
                                        <p:tgtEl>
                                          <p:spTgt spid="21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P spid="21504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16066" name="Picture 2" descr="frag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1524000"/>
            <a:ext cx="4038599"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Text Box 4"/>
          <p:cNvSpPr txBox="1">
            <a:spLocks noChangeArrowheads="1"/>
          </p:cNvSpPr>
          <p:nvPr/>
        </p:nvSpPr>
        <p:spPr bwMode="auto">
          <a:xfrm>
            <a:off x="1463677" y="4876800"/>
            <a:ext cx="5662611"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2800" dirty="0">
                <a:solidFill>
                  <a:srgbClr val="000000"/>
                </a:solidFill>
                <a:latin typeface="Times New Roman" panose="02020603050405020304" pitchFamily="18" charset="0"/>
              </a:rPr>
              <a:t>Located at John Rylands Library</a:t>
            </a:r>
          </a:p>
          <a:p>
            <a:pPr eaLnBrk="1" hangingPunct="1"/>
            <a:r>
              <a:rPr lang="en-US" altLang="en-US" sz="2800" dirty="0">
                <a:solidFill>
                  <a:srgbClr val="000000"/>
                </a:solidFill>
                <a:latin typeface="Times New Roman" panose="02020603050405020304" pitchFamily="18" charset="0"/>
              </a:rPr>
              <a:t>Manchester, England </a:t>
            </a:r>
          </a:p>
        </p:txBody>
      </p:sp>
      <p:sp>
        <p:nvSpPr>
          <p:cNvPr id="216069" name="Text Box 5"/>
          <p:cNvSpPr txBox="1">
            <a:spLocks noChangeArrowheads="1"/>
          </p:cNvSpPr>
          <p:nvPr/>
        </p:nvSpPr>
        <p:spPr bwMode="auto">
          <a:xfrm>
            <a:off x="1143000" y="572869"/>
            <a:ext cx="70485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600" b="1" dirty="0">
                <a:solidFill>
                  <a:srgbClr val="000000"/>
                </a:solidFill>
                <a:latin typeface="Times New Roman" panose="02020603050405020304" pitchFamily="18" charset="0"/>
              </a:rPr>
              <a:t>A papyrus fragment from Egypt.</a:t>
            </a:r>
          </a:p>
        </p:txBody>
      </p:sp>
      <p:sp>
        <p:nvSpPr>
          <p:cNvPr id="216070" name="AutoShape 6"/>
          <p:cNvSpPr>
            <a:spLocks/>
          </p:cNvSpPr>
          <p:nvPr/>
        </p:nvSpPr>
        <p:spPr bwMode="auto">
          <a:xfrm>
            <a:off x="8549482" y="304800"/>
            <a:ext cx="609600" cy="1143000"/>
          </a:xfrm>
          <a:prstGeom prst="rightBrace">
            <a:avLst>
              <a:gd name="adj1" fmla="val 1562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endParaRPr lang="en-US" altLang="en-US">
              <a:solidFill>
                <a:srgbClr val="000000"/>
              </a:solidFill>
              <a:latin typeface="Times New Roman" panose="02020603050405020304" pitchFamily="18" charset="0"/>
            </a:endParaRPr>
          </a:p>
        </p:txBody>
      </p:sp>
      <p:sp>
        <p:nvSpPr>
          <p:cNvPr id="216071" name="Text Box 7"/>
          <p:cNvSpPr txBox="1">
            <a:spLocks noChangeArrowheads="1"/>
          </p:cNvSpPr>
          <p:nvPr/>
        </p:nvSpPr>
        <p:spPr bwMode="auto">
          <a:xfrm>
            <a:off x="9517062" y="304800"/>
            <a:ext cx="930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4800" b="1" dirty="0">
                <a:solidFill>
                  <a:srgbClr val="000000"/>
                </a:solidFill>
                <a:latin typeface="Times New Roman" panose="02020603050405020304" pitchFamily="18" charset="0"/>
              </a:rPr>
              <a:t>p</a:t>
            </a:r>
            <a:r>
              <a:rPr lang="en-US" altLang="en-US" sz="4800" b="1" baseline="30000" dirty="0">
                <a:solidFill>
                  <a:srgbClr val="000000"/>
                </a:solidFill>
                <a:latin typeface="Times New Roman" panose="02020603050405020304" pitchFamily="18" charset="0"/>
              </a:rPr>
              <a:t>52</a:t>
            </a:r>
          </a:p>
        </p:txBody>
      </p:sp>
      <p:sp>
        <p:nvSpPr>
          <p:cNvPr id="216072" name="Text Box 8"/>
          <p:cNvSpPr txBox="1">
            <a:spLocks noChangeArrowheads="1"/>
          </p:cNvSpPr>
          <p:nvPr/>
        </p:nvSpPr>
        <p:spPr bwMode="auto">
          <a:xfrm>
            <a:off x="1463677" y="3886200"/>
            <a:ext cx="533399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000000"/>
                </a:solidFill>
                <a:latin typeface="Times New Roman" panose="02020603050405020304" pitchFamily="18" charset="0"/>
              </a:rPr>
              <a:t>Dated from </a:t>
            </a:r>
            <a:r>
              <a:rPr lang="en-US" altLang="en-US" sz="2800" dirty="0">
                <a:solidFill>
                  <a:srgbClr val="000000"/>
                </a:solidFill>
                <a:latin typeface="Times New Roman" panose="02020603050405020304" pitchFamily="18" charset="0"/>
              </a:rPr>
              <a:t>A.D</a:t>
            </a:r>
            <a:r>
              <a:rPr lang="en-US" altLang="en-US" sz="3200" dirty="0">
                <a:solidFill>
                  <a:srgbClr val="000000"/>
                </a:solidFill>
                <a:latin typeface="Times New Roman" panose="02020603050405020304" pitchFamily="18" charset="0"/>
              </a:rPr>
              <a:t>. 80-130.</a:t>
            </a:r>
          </a:p>
        </p:txBody>
      </p:sp>
      <p:sp>
        <p:nvSpPr>
          <p:cNvPr id="216073" name="Text Box 9"/>
          <p:cNvSpPr txBox="1">
            <a:spLocks noChangeArrowheads="1"/>
          </p:cNvSpPr>
          <p:nvPr/>
        </p:nvSpPr>
        <p:spPr bwMode="auto">
          <a:xfrm>
            <a:off x="1295400" y="2133601"/>
            <a:ext cx="5334000" cy="1311275"/>
          </a:xfrm>
          <a:prstGeom prst="rect">
            <a:avLst/>
          </a:prstGeom>
          <a:noFill/>
          <a:ln w="9525">
            <a:noFill/>
            <a:miter lim="800000"/>
            <a:headEnd/>
            <a:tailEnd/>
          </a:ln>
          <a:effectLst/>
        </p:spPr>
        <p:txBody>
          <a:bodyPr wrap="square">
            <a:spAutoFit/>
          </a:bodyPr>
          <a:lstStyle/>
          <a:p>
            <a:pPr algn="l" eaLnBrk="1" fontAlgn="auto" hangingPunct="1">
              <a:spcBef>
                <a:spcPts val="0"/>
              </a:spcBef>
              <a:spcAft>
                <a:spcPts val="0"/>
              </a:spcAft>
              <a:defRPr/>
            </a:pPr>
            <a:r>
              <a:rPr lang="en-US" sz="4000" dirty="0">
                <a:solidFill>
                  <a:srgbClr val="660033"/>
                </a:solidFill>
                <a:effectLst>
                  <a:outerShdw blurRad="38100" dist="38100" dir="2700000" algn="tl">
                    <a:srgbClr val="C0C0C0"/>
                  </a:outerShdw>
                </a:effectLst>
                <a:latin typeface="Times New Roman"/>
                <a:ea typeface="+mn-ea"/>
              </a:rPr>
              <a:t>Contains Portions of</a:t>
            </a:r>
          </a:p>
          <a:p>
            <a:pPr algn="l" eaLnBrk="1" fontAlgn="auto" hangingPunct="1">
              <a:spcBef>
                <a:spcPts val="0"/>
              </a:spcBef>
              <a:spcAft>
                <a:spcPts val="0"/>
              </a:spcAft>
              <a:defRPr/>
            </a:pPr>
            <a:r>
              <a:rPr lang="en-US" sz="4000" dirty="0">
                <a:solidFill>
                  <a:srgbClr val="660033"/>
                </a:solidFill>
                <a:effectLst>
                  <a:outerShdw blurRad="38100" dist="38100" dir="2700000" algn="tl">
                    <a:srgbClr val="C0C0C0"/>
                  </a:outerShdw>
                </a:effectLst>
                <a:latin typeface="Times New Roman"/>
                <a:ea typeface="+mn-ea"/>
              </a:rPr>
              <a:t>John 18:31-33,37-38</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16066"/>
                                        </p:tgtEl>
                                        <p:attrNameLst>
                                          <p:attrName>style.visibility</p:attrName>
                                        </p:attrNameLst>
                                      </p:cBhvr>
                                      <p:to>
                                        <p:strVal val="visible"/>
                                      </p:to>
                                    </p:set>
                                    <p:anim calcmode="lin" valueType="num">
                                      <p:cBhvr additive="base">
                                        <p:cTn id="7" dur="1000" fill="hold"/>
                                        <p:tgtEl>
                                          <p:spTgt spid="216066"/>
                                        </p:tgtEl>
                                        <p:attrNameLst>
                                          <p:attrName>ppt_x</p:attrName>
                                        </p:attrNameLst>
                                      </p:cBhvr>
                                      <p:tavLst>
                                        <p:tav tm="0">
                                          <p:val>
                                            <p:strVal val="1+#ppt_w/2"/>
                                          </p:val>
                                        </p:tav>
                                        <p:tav tm="100000">
                                          <p:val>
                                            <p:strVal val="#ppt_x"/>
                                          </p:val>
                                        </p:tav>
                                      </p:tavLst>
                                    </p:anim>
                                    <p:anim calcmode="lin" valueType="num">
                                      <p:cBhvr additive="base">
                                        <p:cTn id="8" dur="1000" fill="hold"/>
                                        <p:tgtEl>
                                          <p:spTgt spid="2160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16069"/>
                                        </p:tgtEl>
                                        <p:attrNameLst>
                                          <p:attrName>style.visibility</p:attrName>
                                        </p:attrNameLst>
                                      </p:cBhvr>
                                      <p:to>
                                        <p:strVal val="visible"/>
                                      </p:to>
                                    </p:set>
                                    <p:anim calcmode="lin" valueType="num">
                                      <p:cBhvr additive="base">
                                        <p:cTn id="12" dur="1000" fill="hold"/>
                                        <p:tgtEl>
                                          <p:spTgt spid="216069"/>
                                        </p:tgtEl>
                                        <p:attrNameLst>
                                          <p:attrName>ppt_x</p:attrName>
                                        </p:attrNameLst>
                                      </p:cBhvr>
                                      <p:tavLst>
                                        <p:tav tm="0">
                                          <p:val>
                                            <p:strVal val="#ppt_x"/>
                                          </p:val>
                                        </p:tav>
                                        <p:tav tm="100000">
                                          <p:val>
                                            <p:strVal val="#ppt_x"/>
                                          </p:val>
                                        </p:tav>
                                      </p:tavLst>
                                    </p:anim>
                                    <p:anim calcmode="lin" valueType="num">
                                      <p:cBhvr additive="base">
                                        <p:cTn id="13" dur="1000" fill="hold"/>
                                        <p:tgtEl>
                                          <p:spTgt spid="216069"/>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216070"/>
                                        </p:tgtEl>
                                        <p:attrNameLst>
                                          <p:attrName>style.visibility</p:attrName>
                                        </p:attrNameLst>
                                      </p:cBhvr>
                                      <p:to>
                                        <p:strVal val="visible"/>
                                      </p:to>
                                    </p:set>
                                    <p:anim calcmode="lin" valueType="num">
                                      <p:cBhvr additive="base">
                                        <p:cTn id="16" dur="1000" fill="hold"/>
                                        <p:tgtEl>
                                          <p:spTgt spid="216070"/>
                                        </p:tgtEl>
                                        <p:attrNameLst>
                                          <p:attrName>ppt_x</p:attrName>
                                        </p:attrNameLst>
                                      </p:cBhvr>
                                      <p:tavLst>
                                        <p:tav tm="0">
                                          <p:val>
                                            <p:strVal val="#ppt_x"/>
                                          </p:val>
                                        </p:tav>
                                        <p:tav tm="100000">
                                          <p:val>
                                            <p:strVal val="#ppt_x"/>
                                          </p:val>
                                        </p:tav>
                                      </p:tavLst>
                                    </p:anim>
                                    <p:anim calcmode="lin" valueType="num">
                                      <p:cBhvr additive="base">
                                        <p:cTn id="17" dur="1000" fill="hold"/>
                                        <p:tgtEl>
                                          <p:spTgt spid="216070"/>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16071"/>
                                        </p:tgtEl>
                                        <p:attrNameLst>
                                          <p:attrName>style.visibility</p:attrName>
                                        </p:attrNameLst>
                                      </p:cBhvr>
                                      <p:to>
                                        <p:strVal val="visible"/>
                                      </p:to>
                                    </p:set>
                                    <p:animEffect transition="in" filter="fade">
                                      <p:cBhvr>
                                        <p:cTn id="21" dur="1000"/>
                                        <p:tgtEl>
                                          <p:spTgt spid="216071"/>
                                        </p:tgtEl>
                                      </p:cBhvr>
                                    </p:animEffect>
                                  </p:childTnLst>
                                </p:cTn>
                              </p:par>
                            </p:childTnLst>
                          </p:cTn>
                        </p:par>
                        <p:par>
                          <p:cTn id="22" fill="hold" nodeType="afterGroup">
                            <p:stCondLst>
                              <p:cond delay="3000"/>
                            </p:stCondLst>
                            <p:childTnLst>
                              <p:par>
                                <p:cTn id="23" presetID="10" presetClass="entr" presetSubtype="0" fill="hold" grpId="0" nodeType="afterEffect">
                                  <p:stCondLst>
                                    <p:cond delay="1000"/>
                                  </p:stCondLst>
                                  <p:childTnLst>
                                    <p:set>
                                      <p:cBhvr>
                                        <p:cTn id="24" dur="1" fill="hold">
                                          <p:stCondLst>
                                            <p:cond delay="0"/>
                                          </p:stCondLst>
                                        </p:cTn>
                                        <p:tgtEl>
                                          <p:spTgt spid="216073"/>
                                        </p:tgtEl>
                                        <p:attrNameLst>
                                          <p:attrName>style.visibility</p:attrName>
                                        </p:attrNameLst>
                                      </p:cBhvr>
                                      <p:to>
                                        <p:strVal val="visible"/>
                                      </p:to>
                                    </p:set>
                                    <p:animEffect transition="in" filter="fade">
                                      <p:cBhvr>
                                        <p:cTn id="25" dur="1000"/>
                                        <p:tgtEl>
                                          <p:spTgt spid="216073"/>
                                        </p:tgtEl>
                                      </p:cBhvr>
                                    </p:animEffect>
                                  </p:childTnLst>
                                </p:cTn>
                              </p:par>
                            </p:childTnLst>
                          </p:cTn>
                        </p:par>
                        <p:par>
                          <p:cTn id="26" fill="hold" nodeType="afterGroup">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16072"/>
                                        </p:tgtEl>
                                        <p:attrNameLst>
                                          <p:attrName>style.visibility</p:attrName>
                                        </p:attrNameLst>
                                      </p:cBhvr>
                                      <p:to>
                                        <p:strVal val="visible"/>
                                      </p:to>
                                    </p:set>
                                    <p:animEffect transition="in" filter="fade">
                                      <p:cBhvr>
                                        <p:cTn id="29" dur="1000"/>
                                        <p:tgtEl>
                                          <p:spTgt spid="216072"/>
                                        </p:tgtEl>
                                      </p:cBhvr>
                                    </p:animEffect>
                                  </p:childTnLst>
                                </p:cTn>
                              </p:par>
                            </p:childTnLst>
                          </p:cTn>
                        </p:par>
                        <p:par>
                          <p:cTn id="30" fill="hold" nodeType="afterGroup">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216068"/>
                                        </p:tgtEl>
                                        <p:attrNameLst>
                                          <p:attrName>style.visibility</p:attrName>
                                        </p:attrNameLst>
                                      </p:cBhvr>
                                      <p:to>
                                        <p:strVal val="visible"/>
                                      </p:to>
                                    </p:set>
                                    <p:animEffect transition="in" filter="fade">
                                      <p:cBhvr>
                                        <p:cTn id="33" dur="10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p:bldP spid="216070" grpId="0" animBg="1"/>
      <p:bldP spid="216071" grpId="0"/>
      <p:bldP spid="216072" grpId="0"/>
      <p:bldP spid="21607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TextBox 5"/>
          <p:cNvSpPr txBox="1"/>
          <p:nvPr/>
        </p:nvSpPr>
        <p:spPr>
          <a:xfrm>
            <a:off x="3505200" y="5715001"/>
            <a:ext cx="5638800" cy="708025"/>
          </a:xfrm>
          <a:prstGeom prst="rect">
            <a:avLst/>
          </a:prstGeom>
          <a:solidFill>
            <a:schemeClr val="accent1">
              <a:lumMod val="60000"/>
              <a:lumOff val="40000"/>
            </a:schemeClr>
          </a:solidFill>
        </p:spPr>
        <p:txBody>
          <a:bodyPr>
            <a:spAutoFit/>
          </a:bodyPr>
          <a:lstStyle/>
          <a:p>
            <a:pPr algn="l" eaLnBrk="1" hangingPunct="1">
              <a:spcBef>
                <a:spcPct val="20000"/>
              </a:spcBef>
              <a:defRPr/>
            </a:pPr>
            <a:r>
              <a:rPr lang="en-US" sz="4000" dirty="0">
                <a:solidFill>
                  <a:prstClr val="black"/>
                </a:solidFill>
                <a:effectLst>
                  <a:outerShdw blurRad="38100" dist="38100" dir="2700000" algn="tl">
                    <a:srgbClr val="000000">
                      <a:alpha val="43137"/>
                    </a:srgbClr>
                  </a:outerShdw>
                </a:effectLst>
                <a:latin typeface="Helvetica" pitchFamily="-65" charset="0"/>
                <a:ea typeface="+mn-ea"/>
              </a:rPr>
              <a:t>The Hubble Telescope</a:t>
            </a:r>
          </a:p>
        </p:txBody>
      </p:sp>
      <p:pic>
        <p:nvPicPr>
          <p:cNvPr id="68611" name="Picture 8" descr="hub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17090" name="Picture 2" descr="p4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68" y="-200025"/>
            <a:ext cx="5791200" cy="725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3"/>
          <p:cNvSpPr txBox="1">
            <a:spLocks noChangeArrowheads="1"/>
          </p:cNvSpPr>
          <p:nvPr/>
        </p:nvSpPr>
        <p:spPr bwMode="auto">
          <a:xfrm>
            <a:off x="5943600" y="457201"/>
            <a:ext cx="5791200" cy="255454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dirty="0">
                <a:solidFill>
                  <a:srgbClr val="FFFF00"/>
                </a:solidFill>
                <a:latin typeface="Times New Roman" panose="02020603050405020304" pitchFamily="18" charset="0"/>
                <a:cs typeface="Times New Roman" panose="02020603050405020304" pitchFamily="18" charset="0"/>
              </a:rPr>
              <a:t>A portion of one of the most valuable papyri (p</a:t>
            </a:r>
            <a:r>
              <a:rPr lang="en-US" altLang="en-US" sz="3200" baseline="30000" dirty="0">
                <a:solidFill>
                  <a:srgbClr val="FFFF00"/>
                </a:solidFill>
                <a:latin typeface="Times New Roman" panose="02020603050405020304" pitchFamily="18" charset="0"/>
                <a:cs typeface="Times New Roman" panose="02020603050405020304" pitchFamily="18" charset="0"/>
              </a:rPr>
              <a:t>46</a:t>
            </a:r>
            <a:r>
              <a:rPr lang="en-US" altLang="en-US" sz="3200" dirty="0">
                <a:solidFill>
                  <a:srgbClr val="FFFF00"/>
                </a:solidFill>
                <a:latin typeface="Times New Roman" panose="02020603050405020304" pitchFamily="18" charset="0"/>
                <a:cs typeface="Times New Roman" panose="02020603050405020304" pitchFamily="18" charset="0"/>
              </a:rPr>
              <a:t>)— a substantially complete collection of Paul’s letters— dated around A.D. 250.</a:t>
            </a:r>
          </a:p>
        </p:txBody>
      </p:sp>
      <p:sp>
        <p:nvSpPr>
          <p:cNvPr id="217092" name="Text Box 4"/>
          <p:cNvSpPr txBox="1">
            <a:spLocks noChangeArrowheads="1"/>
          </p:cNvSpPr>
          <p:nvPr/>
        </p:nvSpPr>
        <p:spPr bwMode="auto">
          <a:xfrm>
            <a:off x="5943600" y="3758625"/>
            <a:ext cx="5791200" cy="584775"/>
          </a:xfrm>
          <a:prstGeom prst="rect">
            <a:avLst/>
          </a:prstGeom>
          <a:solidFill>
            <a:srgbClr val="6600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200" dirty="0">
                <a:solidFill>
                  <a:srgbClr val="FFFFFF"/>
                </a:solidFill>
                <a:latin typeface="Times New Roman" panose="02020603050405020304" pitchFamily="18" charset="0"/>
              </a:rPr>
              <a:t>The first page of Hebrews</a:t>
            </a:r>
          </a:p>
        </p:txBody>
      </p:sp>
      <p:sp>
        <p:nvSpPr>
          <p:cNvPr id="217093" name="Text Box 5"/>
          <p:cNvSpPr txBox="1">
            <a:spLocks noChangeArrowheads="1"/>
          </p:cNvSpPr>
          <p:nvPr/>
        </p:nvSpPr>
        <p:spPr bwMode="auto">
          <a:xfrm>
            <a:off x="5943600" y="5370493"/>
            <a:ext cx="5791200" cy="954107"/>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2800" dirty="0">
                <a:solidFill>
                  <a:srgbClr val="FFFF00"/>
                </a:solidFill>
                <a:latin typeface="Times New Roman" panose="02020603050405020304" pitchFamily="18" charset="0"/>
              </a:rPr>
              <a:t>Part of the Chester Beatty collection.</a:t>
            </a:r>
          </a:p>
          <a:p>
            <a:pPr eaLnBrk="1" hangingPunct="1"/>
            <a:r>
              <a:rPr lang="en-US" altLang="en-US" sz="2800" dirty="0">
                <a:solidFill>
                  <a:srgbClr val="FFFF00"/>
                </a:solidFill>
                <a:latin typeface="Times New Roman" panose="02020603050405020304" pitchFamily="18" charset="0"/>
              </a:rPr>
              <a:t>Located in Dublin and Ann Arbor.</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17090"/>
                                        </p:tgtEl>
                                        <p:attrNameLst>
                                          <p:attrName>style.visibility</p:attrName>
                                        </p:attrNameLst>
                                      </p:cBhvr>
                                      <p:to>
                                        <p:strVal val="visible"/>
                                      </p:to>
                                    </p:set>
                                    <p:anim calcmode="lin" valueType="num">
                                      <p:cBhvr additive="base">
                                        <p:cTn id="7" dur="1000" fill="hold"/>
                                        <p:tgtEl>
                                          <p:spTgt spid="217090"/>
                                        </p:tgtEl>
                                        <p:attrNameLst>
                                          <p:attrName>ppt_x</p:attrName>
                                        </p:attrNameLst>
                                      </p:cBhvr>
                                      <p:tavLst>
                                        <p:tav tm="0">
                                          <p:val>
                                            <p:strVal val="0-#ppt_w/2"/>
                                          </p:val>
                                        </p:tav>
                                        <p:tav tm="100000">
                                          <p:val>
                                            <p:strVal val="#ppt_x"/>
                                          </p:val>
                                        </p:tav>
                                      </p:tavLst>
                                    </p:anim>
                                    <p:anim calcmode="lin" valueType="num">
                                      <p:cBhvr additive="base">
                                        <p:cTn id="8" dur="1000" fill="hold"/>
                                        <p:tgtEl>
                                          <p:spTgt spid="2170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17091"/>
                                        </p:tgtEl>
                                        <p:attrNameLst>
                                          <p:attrName>style.visibility</p:attrName>
                                        </p:attrNameLst>
                                      </p:cBhvr>
                                      <p:to>
                                        <p:strVal val="visible"/>
                                      </p:to>
                                    </p:set>
                                    <p:anim calcmode="lin" valueType="num">
                                      <p:cBhvr additive="base">
                                        <p:cTn id="12" dur="1000" fill="hold"/>
                                        <p:tgtEl>
                                          <p:spTgt spid="217091"/>
                                        </p:tgtEl>
                                        <p:attrNameLst>
                                          <p:attrName>ppt_x</p:attrName>
                                        </p:attrNameLst>
                                      </p:cBhvr>
                                      <p:tavLst>
                                        <p:tav tm="0">
                                          <p:val>
                                            <p:strVal val="#ppt_x"/>
                                          </p:val>
                                        </p:tav>
                                        <p:tav tm="100000">
                                          <p:val>
                                            <p:strVal val="#ppt_x"/>
                                          </p:val>
                                        </p:tav>
                                      </p:tavLst>
                                    </p:anim>
                                    <p:anim calcmode="lin" valueType="num">
                                      <p:cBhvr additive="base">
                                        <p:cTn id="13" dur="1000" fill="hold"/>
                                        <p:tgtEl>
                                          <p:spTgt spid="21709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10" presetClass="entr" presetSubtype="0" fill="hold" grpId="0" nodeType="afterEffect">
                                  <p:stCondLst>
                                    <p:cond delay="1500"/>
                                  </p:stCondLst>
                                  <p:childTnLst>
                                    <p:set>
                                      <p:cBhvr>
                                        <p:cTn id="16" dur="1" fill="hold">
                                          <p:stCondLst>
                                            <p:cond delay="0"/>
                                          </p:stCondLst>
                                        </p:cTn>
                                        <p:tgtEl>
                                          <p:spTgt spid="217092"/>
                                        </p:tgtEl>
                                        <p:attrNameLst>
                                          <p:attrName>style.visibility</p:attrName>
                                        </p:attrNameLst>
                                      </p:cBhvr>
                                      <p:to>
                                        <p:strVal val="visible"/>
                                      </p:to>
                                    </p:set>
                                    <p:animEffect transition="in" filter="fade">
                                      <p:cBhvr>
                                        <p:cTn id="17" dur="2000"/>
                                        <p:tgtEl>
                                          <p:spTgt spid="217092"/>
                                        </p:tgtEl>
                                      </p:cBhvr>
                                    </p:animEffect>
                                  </p:childTnLst>
                                </p:cTn>
                              </p:par>
                            </p:childTnLst>
                          </p:cTn>
                        </p:par>
                        <p:par>
                          <p:cTn id="18" fill="hold" nodeType="afterGroup">
                            <p:stCondLst>
                              <p:cond delay="5500"/>
                            </p:stCondLst>
                            <p:childTnLst>
                              <p:par>
                                <p:cTn id="19" presetID="2" presetClass="entr" presetSubtype="4" fill="hold" grpId="0" nodeType="afterEffect">
                                  <p:stCondLst>
                                    <p:cond delay="0"/>
                                  </p:stCondLst>
                                  <p:childTnLst>
                                    <p:set>
                                      <p:cBhvr>
                                        <p:cTn id="20" dur="1" fill="hold">
                                          <p:stCondLst>
                                            <p:cond delay="0"/>
                                          </p:stCondLst>
                                        </p:cTn>
                                        <p:tgtEl>
                                          <p:spTgt spid="217093"/>
                                        </p:tgtEl>
                                        <p:attrNameLst>
                                          <p:attrName>style.visibility</p:attrName>
                                        </p:attrNameLst>
                                      </p:cBhvr>
                                      <p:to>
                                        <p:strVal val="visible"/>
                                      </p:to>
                                    </p:set>
                                    <p:anim calcmode="lin" valueType="num">
                                      <p:cBhvr additive="base">
                                        <p:cTn id="21" dur="1000" fill="hold"/>
                                        <p:tgtEl>
                                          <p:spTgt spid="217093"/>
                                        </p:tgtEl>
                                        <p:attrNameLst>
                                          <p:attrName>ppt_x</p:attrName>
                                        </p:attrNameLst>
                                      </p:cBhvr>
                                      <p:tavLst>
                                        <p:tav tm="0">
                                          <p:val>
                                            <p:strVal val="#ppt_x"/>
                                          </p:val>
                                        </p:tav>
                                        <p:tav tm="100000">
                                          <p:val>
                                            <p:strVal val="#ppt_x"/>
                                          </p:val>
                                        </p:tav>
                                      </p:tavLst>
                                    </p:anim>
                                    <p:anim calcmode="lin" valueType="num">
                                      <p:cBhvr additive="base">
                                        <p:cTn id="22" dur="1000" fill="hold"/>
                                        <p:tgtEl>
                                          <p:spTgt spid="217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nimBg="1"/>
      <p:bldP spid="217092" grpId="0" animBg="1"/>
      <p:bldP spid="21709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422525" y="196850"/>
            <a:ext cx="772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600" b="1">
                <a:solidFill>
                  <a:srgbClr val="A50021"/>
                </a:solidFill>
                <a:latin typeface="Times New Roman" panose="02020603050405020304" pitchFamily="18" charset="0"/>
              </a:rPr>
              <a:t>Can We Know We Have God’s Word?</a:t>
            </a:r>
          </a:p>
        </p:txBody>
      </p:sp>
      <p:sp>
        <p:nvSpPr>
          <p:cNvPr id="111619" name="Text Box 3"/>
          <p:cNvSpPr txBox="1">
            <a:spLocks noChangeArrowheads="1"/>
          </p:cNvSpPr>
          <p:nvPr/>
        </p:nvSpPr>
        <p:spPr bwMode="auto">
          <a:xfrm>
            <a:off x="3143250" y="1676401"/>
            <a:ext cx="6153150" cy="1190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3600" b="1">
                <a:solidFill>
                  <a:srgbClr val="FFFF00"/>
                </a:solidFill>
                <a:latin typeface="Arial" panose="020B0604020202020204" pitchFamily="34" charset="0"/>
              </a:rPr>
              <a:t>Original</a:t>
            </a:r>
          </a:p>
          <a:p>
            <a:pPr eaLnBrk="1" hangingPunct="1"/>
            <a:r>
              <a:rPr lang="en-US" altLang="en-US" sz="3600" b="1">
                <a:solidFill>
                  <a:srgbClr val="FFFF00"/>
                </a:solidFill>
                <a:latin typeface="Arial" panose="020B0604020202020204" pitchFamily="34" charset="0"/>
              </a:rPr>
              <a:t>New Testament</a:t>
            </a:r>
            <a:r>
              <a:rPr lang="en-US" altLang="en-US" sz="3600" b="1">
                <a:solidFill>
                  <a:srgbClr val="000000"/>
                </a:solidFill>
                <a:latin typeface="Arial" panose="020B0604020202020204" pitchFamily="34" charset="0"/>
              </a:rPr>
              <a:t> </a:t>
            </a:r>
            <a:r>
              <a:rPr lang="en-US" altLang="en-US" sz="3600" b="1">
                <a:solidFill>
                  <a:srgbClr val="FFFF00"/>
                </a:solidFill>
                <a:latin typeface="Arial" panose="020B0604020202020204" pitchFamily="34" charset="0"/>
              </a:rPr>
              <a:t>Documents</a:t>
            </a:r>
            <a:endParaRPr lang="en-US" altLang="en-US">
              <a:solidFill>
                <a:srgbClr val="000000"/>
              </a:solidFill>
              <a:latin typeface="Times New Roman" panose="02020603050405020304" pitchFamily="18" charset="0"/>
            </a:endParaRPr>
          </a:p>
        </p:txBody>
      </p:sp>
      <p:sp>
        <p:nvSpPr>
          <p:cNvPr id="88068" name="Text Box 4"/>
          <p:cNvSpPr txBox="1">
            <a:spLocks noChangeArrowheads="1"/>
          </p:cNvSpPr>
          <p:nvPr/>
        </p:nvSpPr>
        <p:spPr bwMode="auto">
          <a:xfrm>
            <a:off x="2286000" y="3657600"/>
            <a:ext cx="3849688"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Greek Manuscripts</a:t>
            </a:r>
            <a:endParaRPr lang="en-US" altLang="en-US" sz="3600" b="1">
              <a:solidFill>
                <a:srgbClr val="000000"/>
              </a:solidFill>
              <a:latin typeface="Arial" panose="020B0604020202020204" pitchFamily="34" charset="0"/>
            </a:endParaRPr>
          </a:p>
        </p:txBody>
      </p:sp>
      <p:sp>
        <p:nvSpPr>
          <p:cNvPr id="88069" name="Text Box 5"/>
          <p:cNvSpPr txBox="1">
            <a:spLocks noChangeArrowheads="1"/>
          </p:cNvSpPr>
          <p:nvPr/>
        </p:nvSpPr>
        <p:spPr bwMode="auto">
          <a:xfrm>
            <a:off x="4489450" y="4343400"/>
            <a:ext cx="3511550" cy="592138"/>
          </a:xfrm>
          <a:prstGeom prst="rect">
            <a:avLst/>
          </a:prstGeom>
          <a:solidFill>
            <a:srgbClr val="FF0000"/>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a:solidFill>
                  <a:srgbClr val="000000"/>
                </a:solidFill>
                <a:latin typeface="Arial" panose="020B0604020202020204" pitchFamily="34" charset="0"/>
              </a:rPr>
              <a:t>Ancient Versions</a:t>
            </a:r>
            <a:endParaRPr lang="en-US" altLang="en-US" sz="3600" b="1">
              <a:solidFill>
                <a:srgbClr val="000000"/>
              </a:solidFill>
              <a:latin typeface="Arial" panose="020B0604020202020204" pitchFamily="34" charset="0"/>
            </a:endParaRPr>
          </a:p>
        </p:txBody>
      </p:sp>
      <p:sp>
        <p:nvSpPr>
          <p:cNvPr id="88070" name="Text Box 6"/>
          <p:cNvSpPr txBox="1">
            <a:spLocks noChangeArrowheads="1"/>
          </p:cNvSpPr>
          <p:nvPr/>
        </p:nvSpPr>
        <p:spPr bwMode="auto">
          <a:xfrm>
            <a:off x="6564314" y="5029200"/>
            <a:ext cx="3646487" cy="592138"/>
          </a:xfrm>
          <a:prstGeom prst="rect">
            <a:avLst/>
          </a:prstGeom>
          <a:solidFill>
            <a:schemeClr val="bg1">
              <a:lumMod val="75000"/>
            </a:schemeClr>
          </a:solidFill>
          <a:ln w="12700">
            <a:solidFill>
              <a:schemeClr val="tx1"/>
            </a:solidFill>
            <a:miter lim="800000"/>
            <a:headEnd/>
            <a:tailEnd/>
          </a:ln>
        </p:spPr>
        <p:txBody>
          <a:bodyPr wrap="none">
            <a:spAutoFit/>
          </a:bodyPr>
          <a:lstStyle>
            <a:lvl1pPr>
              <a:defRPr>
                <a:solidFill>
                  <a:schemeClr val="tx1"/>
                </a:solidFill>
                <a:latin typeface="Verdana" panose="020B0604030504040204" pitchFamily="34" charset="0"/>
                <a:ea typeface="ＭＳ Ｐゴシック" panose="020B0600070205080204" pitchFamily="34" charset="-128"/>
              </a:defRPr>
            </a:lvl1pPr>
            <a:lvl2pPr marL="742950" indent="-285750">
              <a:defRPr>
                <a:solidFill>
                  <a:schemeClr val="tx1"/>
                </a:solidFill>
                <a:latin typeface="Verdana" panose="020B0604030504040204" pitchFamily="34" charset="0"/>
                <a:ea typeface="ＭＳ Ｐゴシック" panose="020B0600070205080204" pitchFamily="34" charset="-128"/>
              </a:defRPr>
            </a:lvl2pPr>
            <a:lvl3pPr marL="1143000" indent="-228600">
              <a:defRPr>
                <a:solidFill>
                  <a:schemeClr val="tx1"/>
                </a:solidFill>
                <a:latin typeface="Verdana" panose="020B0604030504040204" pitchFamily="34" charset="0"/>
                <a:ea typeface="ＭＳ Ｐゴシック" panose="020B0600070205080204" pitchFamily="34" charset="-128"/>
              </a:defRPr>
            </a:lvl3pPr>
            <a:lvl4pPr marL="1600200" indent="-228600">
              <a:defRPr>
                <a:solidFill>
                  <a:schemeClr val="tx1"/>
                </a:solidFill>
                <a:latin typeface="Verdana" panose="020B0604030504040204" pitchFamily="34" charset="0"/>
                <a:ea typeface="ＭＳ Ｐゴシック" panose="020B0600070205080204" pitchFamily="34" charset="-128"/>
              </a:defRPr>
            </a:lvl4pPr>
            <a:lvl5pPr marL="2057400" indent="-228600">
              <a:defRPr>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ＭＳ Ｐゴシック" panose="020B0600070205080204" pitchFamily="34" charset="-128"/>
              </a:defRPr>
            </a:lvl9pPr>
          </a:lstStyle>
          <a:p>
            <a:pPr algn="l" eaLnBrk="1" hangingPunct="1"/>
            <a:r>
              <a:rPr lang="en-US" altLang="en-US" sz="3200" b="1" dirty="0">
                <a:solidFill>
                  <a:srgbClr val="000000"/>
                </a:solidFill>
                <a:latin typeface="Arial" panose="020B0604020202020204" pitchFamily="34" charset="0"/>
              </a:rPr>
              <a:t>Patristic Citations</a:t>
            </a:r>
          </a:p>
        </p:txBody>
      </p:sp>
      <p:sp>
        <p:nvSpPr>
          <p:cNvPr id="111623" name="Line 8"/>
          <p:cNvSpPr>
            <a:spLocks noChangeShapeType="1"/>
          </p:cNvSpPr>
          <p:nvPr/>
        </p:nvSpPr>
        <p:spPr bwMode="auto">
          <a:xfrm>
            <a:off x="5257800" y="2819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4" name="Line 11"/>
          <p:cNvSpPr>
            <a:spLocks noChangeShapeType="1"/>
          </p:cNvSpPr>
          <p:nvPr/>
        </p:nvSpPr>
        <p:spPr bwMode="auto">
          <a:xfrm>
            <a:off x="6477000" y="33528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5" name="Line 14"/>
          <p:cNvSpPr>
            <a:spLocks noChangeShapeType="1"/>
          </p:cNvSpPr>
          <p:nvPr/>
        </p:nvSpPr>
        <p:spPr bwMode="auto">
          <a:xfrm>
            <a:off x="4038600" y="3352800"/>
            <a:ext cx="457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6" name="Line 16"/>
          <p:cNvSpPr>
            <a:spLocks noChangeShapeType="1"/>
          </p:cNvSpPr>
          <p:nvPr/>
        </p:nvSpPr>
        <p:spPr bwMode="auto">
          <a:xfrm>
            <a:off x="4038600" y="3352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7" name="Line 17"/>
          <p:cNvSpPr>
            <a:spLocks noChangeShapeType="1"/>
          </p:cNvSpPr>
          <p:nvPr/>
        </p:nvSpPr>
        <p:spPr bwMode="auto">
          <a:xfrm>
            <a:off x="8610600" y="33528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fade">
                                      <p:cBhvr>
                                        <p:cTn id="7" dur="1000"/>
                                        <p:tgtEl>
                                          <p:spTgt spid="8806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8069"/>
                                        </p:tgtEl>
                                        <p:attrNameLst>
                                          <p:attrName>style.visibility</p:attrName>
                                        </p:attrNameLst>
                                      </p:cBhvr>
                                      <p:to>
                                        <p:strVal val="visible"/>
                                      </p:to>
                                    </p:set>
                                    <p:animEffect transition="in" filter="fade">
                                      <p:cBhvr>
                                        <p:cTn id="11" dur="1000"/>
                                        <p:tgtEl>
                                          <p:spTgt spid="8806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8070"/>
                                        </p:tgtEl>
                                        <p:attrNameLst>
                                          <p:attrName>style.visibility</p:attrName>
                                        </p:attrNameLst>
                                      </p:cBhvr>
                                      <p:to>
                                        <p:strVal val="visible"/>
                                      </p:to>
                                    </p:set>
                                    <p:animEffect transition="in" filter="fade">
                                      <p:cBhvr>
                                        <p:cTn id="15" dur="10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P spid="88069" grpId="0" animBg="1"/>
      <p:bldP spid="8807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C6F10ED7-90CD-4629-936E-E265077064DC}"/>
              </a:ext>
            </a:extLst>
          </p:cNvPr>
          <p:cNvGraphicFramePr>
            <a:graphicFrameLocks noGrp="1"/>
          </p:cNvGraphicFramePr>
          <p:nvPr>
            <p:extLst>
              <p:ext uri="{D42A27DB-BD31-4B8C-83A1-F6EECF244321}">
                <p14:modId xmlns:p14="http://schemas.microsoft.com/office/powerpoint/2010/main" val="1150158605"/>
              </p:ext>
            </p:extLst>
          </p:nvPr>
        </p:nvGraphicFramePr>
        <p:xfrm>
          <a:off x="2667000" y="1454738"/>
          <a:ext cx="8128000" cy="5032680"/>
        </p:xfrm>
        <a:graphic>
          <a:graphicData uri="http://schemas.openxmlformats.org/drawingml/2006/table">
            <a:tbl>
              <a:tblPr firstRow="1" bandRow="1">
                <a:tableStyleId>{306799F8-075E-4A3A-A7F6-7FBC6576F1A4}</a:tableStyleId>
              </a:tblPr>
              <a:tblGrid>
                <a:gridCol w="4064000">
                  <a:extLst>
                    <a:ext uri="{9D8B030D-6E8A-4147-A177-3AD203B41FA5}">
                      <a16:colId xmlns:a16="http://schemas.microsoft.com/office/drawing/2014/main" xmlns="" val="1625082933"/>
                    </a:ext>
                  </a:extLst>
                </a:gridCol>
                <a:gridCol w="4064000">
                  <a:extLst>
                    <a:ext uri="{9D8B030D-6E8A-4147-A177-3AD203B41FA5}">
                      <a16:colId xmlns:a16="http://schemas.microsoft.com/office/drawing/2014/main" xmlns="" val="2736616559"/>
                    </a:ext>
                  </a:extLst>
                </a:gridCol>
              </a:tblGrid>
              <a:tr h="1258170">
                <a:tc>
                  <a:txBody>
                    <a:bodyPr/>
                    <a:lstStyle/>
                    <a:p>
                      <a:endParaRPr lang="en-US" dirty="0"/>
                    </a:p>
                  </a:txBody>
                  <a:tcPr/>
                </a:tc>
                <a:tc>
                  <a:txBody>
                    <a:bodyPr/>
                    <a:lstStyle/>
                    <a:p>
                      <a:endParaRPr lang="en-US"/>
                    </a:p>
                  </a:txBody>
                  <a:tcPr/>
                </a:tc>
                <a:extLst>
                  <a:ext uri="{0D108BD9-81ED-4DB2-BD59-A6C34878D82A}">
                    <a16:rowId xmlns:a16="http://schemas.microsoft.com/office/drawing/2014/main" xmlns="" val="1816264907"/>
                  </a:ext>
                </a:extLst>
              </a:tr>
              <a:tr h="1258170">
                <a:tc>
                  <a:txBody>
                    <a:bodyPr/>
                    <a:lstStyle/>
                    <a:p>
                      <a:endParaRPr lang="en-US"/>
                    </a:p>
                  </a:txBody>
                  <a:tcPr/>
                </a:tc>
                <a:tc>
                  <a:txBody>
                    <a:bodyPr/>
                    <a:lstStyle/>
                    <a:p>
                      <a:endParaRPr lang="en-US"/>
                    </a:p>
                  </a:txBody>
                  <a:tcPr/>
                </a:tc>
                <a:extLst>
                  <a:ext uri="{0D108BD9-81ED-4DB2-BD59-A6C34878D82A}">
                    <a16:rowId xmlns:a16="http://schemas.microsoft.com/office/drawing/2014/main" xmlns="" val="2808054073"/>
                  </a:ext>
                </a:extLst>
              </a:tr>
              <a:tr h="1258170">
                <a:tc>
                  <a:txBody>
                    <a:bodyPr/>
                    <a:lstStyle/>
                    <a:p>
                      <a:endParaRPr lang="en-US"/>
                    </a:p>
                  </a:txBody>
                  <a:tcPr/>
                </a:tc>
                <a:tc>
                  <a:txBody>
                    <a:bodyPr/>
                    <a:lstStyle/>
                    <a:p>
                      <a:endParaRPr lang="en-US"/>
                    </a:p>
                  </a:txBody>
                  <a:tcPr/>
                </a:tc>
                <a:extLst>
                  <a:ext uri="{0D108BD9-81ED-4DB2-BD59-A6C34878D82A}">
                    <a16:rowId xmlns:a16="http://schemas.microsoft.com/office/drawing/2014/main" xmlns="" val="2948318095"/>
                  </a:ext>
                </a:extLst>
              </a:tr>
              <a:tr h="1258170">
                <a:tc>
                  <a:txBody>
                    <a:bodyPr/>
                    <a:lstStyle/>
                    <a:p>
                      <a:endParaRPr lang="en-US"/>
                    </a:p>
                  </a:txBody>
                  <a:tcPr/>
                </a:tc>
                <a:tc>
                  <a:txBody>
                    <a:bodyPr/>
                    <a:lstStyle/>
                    <a:p>
                      <a:endParaRPr lang="en-US" dirty="0"/>
                    </a:p>
                  </a:txBody>
                  <a:tcPr/>
                </a:tc>
                <a:extLst>
                  <a:ext uri="{0D108BD9-81ED-4DB2-BD59-A6C34878D82A}">
                    <a16:rowId xmlns:a16="http://schemas.microsoft.com/office/drawing/2014/main" xmlns="" val="3180162494"/>
                  </a:ext>
                </a:extLst>
              </a:tr>
            </a:tbl>
          </a:graphicData>
        </a:graphic>
      </p:graphicFrame>
      <p:pic>
        <p:nvPicPr>
          <p:cNvPr id="112642" name="Picture 7" descr="courtroom 2"/>
          <p:cNvPicPr>
            <a:picLocks noChangeAspect="1" noChangeArrowheads="1"/>
          </p:cNvPicPr>
          <p:nvPr/>
        </p:nvPicPr>
        <p:blipFill>
          <a:blip r:embed="rId3">
            <a:extLst>
              <a:ext uri="{28A0092B-C50C-407E-A947-70E740481C1C}">
                <a14:useLocalDpi xmlns:a14="http://schemas.microsoft.com/office/drawing/2010/main" val="0"/>
              </a:ext>
            </a:extLst>
          </a:blip>
          <a:srcRect l="21732" r="21732"/>
          <a:stretch>
            <a:fillRect/>
          </a:stretch>
        </p:blipFill>
        <p:spPr bwMode="auto">
          <a:xfrm>
            <a:off x="0" y="-1987550"/>
            <a:ext cx="12192000" cy="1077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7" name="Text Box 3"/>
          <p:cNvSpPr txBox="1">
            <a:spLocks noChangeArrowheads="1"/>
          </p:cNvSpPr>
          <p:nvPr/>
        </p:nvSpPr>
        <p:spPr bwMode="auto">
          <a:xfrm>
            <a:off x="2362200" y="1676400"/>
            <a:ext cx="7848600" cy="5016758"/>
          </a:xfrm>
          <a:prstGeom prst="rect">
            <a:avLst/>
          </a:prstGeom>
          <a:solidFill>
            <a:srgbClr val="969696">
              <a:alpha val="85001"/>
            </a:srgbClr>
          </a:solidFill>
          <a:ln w="9525">
            <a:noFill/>
            <a:miter lim="800000"/>
            <a:headEnd/>
            <a:tailEnd/>
          </a:ln>
          <a:effectLst/>
        </p:spPr>
        <p:txBody>
          <a:bodyPr wrap="square">
            <a:spAutoFit/>
          </a:bodyPr>
          <a:lstStyle/>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Clement of Rome (c. A.D. 30-100)</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Ignatius (A.D. 70-110)</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Polycarp (A.D. 70-156)</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Justin Martyr (A.D. 100-165)</a:t>
            </a:r>
          </a:p>
          <a:p>
            <a:pPr>
              <a:defRPr/>
            </a:pPr>
            <a:r>
              <a:rPr lang="en-US" sz="3200" b="1" dirty="0" err="1">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Irenaeus</a:t>
            </a: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(A.D. 130-202) </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Tertullian (A.D. 200),</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Origen (A.D. 225),</a:t>
            </a:r>
          </a:p>
          <a:p>
            <a:pPr>
              <a:defRPr/>
            </a:pPr>
            <a:r>
              <a:rPr lang="en-US" sz="3200" b="1" dirty="0" err="1">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Novatian</a:t>
            </a: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 (A.D. 235),</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Cyprian (A.D. 250), </a:t>
            </a:r>
          </a:p>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ea typeface="+mn-ea"/>
                <a:cs typeface="Times New Roman" pitchFamily="18" charset="0"/>
              </a:rPr>
              <a:t>Methodius (A.D. 290),</a:t>
            </a:r>
            <a:r>
              <a:rPr lang="en-US" sz="3200" dirty="0">
                <a:solidFill>
                  <a:srgbClr val="000000"/>
                </a:solidFill>
                <a:latin typeface="Times New Roman" pitchFamily="18" charset="0"/>
                <a:ea typeface="+mn-ea"/>
                <a:cs typeface="Times New Roman" pitchFamily="18" charset="0"/>
              </a:rPr>
              <a:t> </a:t>
            </a:r>
          </a:p>
        </p:txBody>
      </p:sp>
      <p:sp>
        <p:nvSpPr>
          <p:cNvPr id="267268" name="Text Box 4"/>
          <p:cNvSpPr txBox="1">
            <a:spLocks noChangeArrowheads="1"/>
          </p:cNvSpPr>
          <p:nvPr/>
        </p:nvSpPr>
        <p:spPr bwMode="auto">
          <a:xfrm>
            <a:off x="762000" y="370582"/>
            <a:ext cx="10820400" cy="1077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charset="0"/>
                <a:ea typeface="ＭＳ Ｐゴシック" charset="-128"/>
              </a:defRPr>
            </a:lvl1pPr>
            <a:lvl2pPr marL="742950" indent="-285750">
              <a:defRPr>
                <a:solidFill>
                  <a:schemeClr val="tx1"/>
                </a:solidFill>
                <a:latin typeface="Verdana" charset="0"/>
                <a:ea typeface="ＭＳ Ｐゴシック" charset="-128"/>
              </a:defRPr>
            </a:lvl2pPr>
            <a:lvl3pPr marL="1143000" indent="-228600">
              <a:defRPr>
                <a:solidFill>
                  <a:schemeClr val="tx1"/>
                </a:solidFill>
                <a:latin typeface="Verdana" charset="0"/>
                <a:ea typeface="ＭＳ Ｐゴシック" charset="-128"/>
              </a:defRPr>
            </a:lvl3pPr>
            <a:lvl4pPr marL="1600200" indent="-228600">
              <a:defRPr>
                <a:solidFill>
                  <a:schemeClr val="tx1"/>
                </a:solidFill>
                <a:latin typeface="Verdana" charset="0"/>
                <a:ea typeface="ＭＳ Ｐゴシック" charset="-128"/>
              </a:defRPr>
            </a:lvl4pPr>
            <a:lvl5pPr marL="2057400" indent="-228600">
              <a:defRPr>
                <a:solidFill>
                  <a:schemeClr val="tx1"/>
                </a:solidFill>
                <a:latin typeface="Verdana" charset="0"/>
                <a:ea typeface="ＭＳ Ｐゴシック" charset="-128"/>
              </a:defRPr>
            </a:lvl5pPr>
            <a:lvl6pPr marL="2514600" indent="-228600" algn="ctr" eaLnBrk="0" fontAlgn="base" hangingPunct="0">
              <a:spcBef>
                <a:spcPct val="0"/>
              </a:spcBef>
              <a:spcAft>
                <a:spcPct val="0"/>
              </a:spcAft>
              <a:defRPr>
                <a:solidFill>
                  <a:schemeClr val="tx1"/>
                </a:solidFill>
                <a:latin typeface="Verdana" charset="0"/>
                <a:ea typeface="ＭＳ Ｐゴシック" charset="-128"/>
              </a:defRPr>
            </a:lvl6pPr>
            <a:lvl7pPr marL="2971800" indent="-228600" algn="ctr" eaLnBrk="0" fontAlgn="base" hangingPunct="0">
              <a:spcBef>
                <a:spcPct val="0"/>
              </a:spcBef>
              <a:spcAft>
                <a:spcPct val="0"/>
              </a:spcAft>
              <a:defRPr>
                <a:solidFill>
                  <a:schemeClr val="tx1"/>
                </a:solidFill>
                <a:latin typeface="Verdana" charset="0"/>
                <a:ea typeface="ＭＳ Ｐゴシック" charset="-128"/>
              </a:defRPr>
            </a:lvl7pPr>
            <a:lvl8pPr marL="3429000" indent="-228600" algn="ctr" eaLnBrk="0" fontAlgn="base" hangingPunct="0">
              <a:spcBef>
                <a:spcPct val="0"/>
              </a:spcBef>
              <a:spcAft>
                <a:spcPct val="0"/>
              </a:spcAft>
              <a:defRPr>
                <a:solidFill>
                  <a:schemeClr val="tx1"/>
                </a:solidFill>
                <a:latin typeface="Verdana" charset="0"/>
                <a:ea typeface="ＭＳ Ｐゴシック" charset="-128"/>
              </a:defRPr>
            </a:lvl8pPr>
            <a:lvl9pPr marL="3886200" indent="-228600" algn="ctr" eaLnBrk="0" fontAlgn="base" hangingPunct="0">
              <a:spcBef>
                <a:spcPct val="0"/>
              </a:spcBef>
              <a:spcAft>
                <a:spcPct val="0"/>
              </a:spcAft>
              <a:defRPr>
                <a:solidFill>
                  <a:schemeClr val="tx1"/>
                </a:solidFill>
                <a:latin typeface="Verdana" charset="0"/>
                <a:ea typeface="ＭＳ Ｐゴシック" charset="-128"/>
              </a:defRPr>
            </a:lvl9pPr>
          </a:lstStyle>
          <a:p>
            <a:pPr>
              <a:defRPr/>
            </a:pPr>
            <a:r>
              <a:rPr lang="en-US" sz="32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WRITINGS FROM EARLY  NON-INSPIRED PREACHERS WHO RECOGNIZED CHRIST AS DIETY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slide(fromBottom)">
                                      <p:cBhvr>
                                        <p:cTn id="7" dur="500"/>
                                        <p:tgtEl>
                                          <p:spTgt spid="267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7267"/>
                                        </p:tgtEl>
                                        <p:attrNameLst>
                                          <p:attrName>style.visibility</p:attrName>
                                        </p:attrNameLst>
                                      </p:cBhvr>
                                      <p:to>
                                        <p:strVal val="visible"/>
                                      </p:to>
                                    </p:set>
                                    <p:animEffect transition="in" filter="wipe(up)">
                                      <p:cBhvr>
                                        <p:cTn id="12" dur="1000"/>
                                        <p:tgtEl>
                                          <p:spTgt spid="26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nimBg="1"/>
      <p:bldP spid="26726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F90285-9425-4D37-AF42-B19A71E9CD5C}"/>
              </a:ext>
            </a:extLst>
          </p:cNvPr>
          <p:cNvSpPr txBox="1"/>
          <p:nvPr/>
        </p:nvSpPr>
        <p:spPr>
          <a:xfrm>
            <a:off x="457201" y="1676400"/>
            <a:ext cx="6553200" cy="4370427"/>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1. We Have The truth!</a:t>
            </a:r>
          </a:p>
          <a:p>
            <a:pPr algn="l"/>
            <a:r>
              <a:rPr lang="en-US" sz="3200" dirty="0">
                <a:latin typeface="Times New Roman" panose="02020603050405020304" pitchFamily="18" charset="0"/>
                <a:cs typeface="Times New Roman" panose="02020603050405020304" pitchFamily="18" charset="0"/>
              </a:rPr>
              <a:t>2. It Is The Inspired Word of God!</a:t>
            </a:r>
          </a:p>
          <a:p>
            <a:pPr algn="l"/>
            <a:r>
              <a:rPr lang="en-US" sz="3200" dirty="0">
                <a:latin typeface="Times New Roman" panose="02020603050405020304" pitchFamily="18" charset="0"/>
                <a:cs typeface="Times New Roman" panose="02020603050405020304" pitchFamily="18" charset="0"/>
              </a:rPr>
              <a:t>3. All It Requires Is Our Knowledge </a:t>
            </a:r>
          </a:p>
          <a:p>
            <a:pPr algn="l"/>
            <a:r>
              <a:rPr lang="en-US" sz="3200" dirty="0">
                <a:latin typeface="Times New Roman" panose="02020603050405020304" pitchFamily="18" charset="0"/>
                <a:cs typeface="Times New Roman" panose="02020603050405020304" pitchFamily="18" charset="0"/>
              </a:rPr>
              <a:t>    and Obedience To His Word!</a:t>
            </a:r>
          </a:p>
          <a:p>
            <a:pPr algn="l"/>
            <a:endParaRPr lang="en-US" sz="4400" dirty="0">
              <a:latin typeface="Times New Roman" panose="02020603050405020304" pitchFamily="18" charset="0"/>
              <a:cs typeface="Times New Roman" panose="02020603050405020304" pitchFamily="18" charset="0"/>
            </a:endParaRPr>
          </a:p>
          <a:p>
            <a:pPr algn="l"/>
            <a:endParaRPr lang="en-US" sz="4400" dirty="0">
              <a:latin typeface="Times New Roman" panose="02020603050405020304" pitchFamily="18" charset="0"/>
              <a:cs typeface="Times New Roman" panose="02020603050405020304" pitchFamily="18" charset="0"/>
            </a:endParaRPr>
          </a:p>
          <a:p>
            <a:pPr algn="l"/>
            <a:r>
              <a:rPr lang="en-US" sz="4400" dirty="0">
                <a:latin typeface="Times New Roman" panose="02020603050405020304" pitchFamily="18" charset="0"/>
                <a:cs typeface="Times New Roman" panose="02020603050405020304" pitchFamily="18" charset="0"/>
              </a:rPr>
              <a:t>Now is the Time!!!</a:t>
            </a:r>
          </a:p>
          <a:p>
            <a:endParaRPr lang="en-US" dirty="0"/>
          </a:p>
        </p:txBody>
      </p:sp>
      <p:pic>
        <p:nvPicPr>
          <p:cNvPr id="3" name="Picture 2" descr="frag250">
            <a:extLst>
              <a:ext uri="{FF2B5EF4-FFF2-40B4-BE49-F238E27FC236}">
                <a16:creationId xmlns:a16="http://schemas.microsoft.com/office/drawing/2014/main" xmlns="" id="{746C3AF4-CDB8-46B9-95C3-02A3E504F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1478"/>
            <a:ext cx="5791199" cy="605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0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7772400" y="1600200"/>
            <a:ext cx="4419600" cy="1143000"/>
          </a:xfrm>
        </p:spPr>
        <p:txBody>
          <a:bodyPr/>
          <a:lstStyle/>
          <a:p>
            <a:pPr eaLnBrk="1" hangingPunct="1"/>
            <a:r>
              <a:rPr lang="en-US" altLang="en-US" sz="1000">
                <a:ea typeface="ＭＳ Ｐゴシック" panose="020B0600070205080204" pitchFamily="34" charset="-128"/>
              </a:rPr>
              <a:t>Hubble looking at grain of sand size area</a:t>
            </a:r>
          </a:p>
        </p:txBody>
      </p:sp>
      <p:pic>
        <p:nvPicPr>
          <p:cNvPr id="69635" name="Picture 3" descr="Continuous Viewing Zo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0"/>
            <a:ext cx="531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685800" y="990600"/>
            <a:ext cx="5410200" cy="4832092"/>
          </a:xfrm>
          <a:prstGeom prst="rect">
            <a:avLst/>
          </a:prstGeom>
          <a:noFill/>
          <a:ln w="9525">
            <a:noFill/>
            <a:miter lim="800000"/>
            <a:headEnd/>
            <a:tailEnd/>
          </a:ln>
          <a:effectLst>
            <a:outerShdw blurRad="63500" dist="107763" dir="2700000" algn="ctr" rotWithShape="0">
              <a:schemeClr val="bg2">
                <a:alpha val="74998"/>
              </a:schemeClr>
            </a:outerShdw>
          </a:effectLst>
        </p:spPr>
        <p:txBody>
          <a:bodyPr wrap="square">
            <a:spAutoFit/>
          </a:bodyPr>
          <a:lstStyle/>
          <a:p>
            <a:pPr>
              <a:lnSpc>
                <a:spcPct val="90000"/>
              </a:lnSpc>
              <a:spcBef>
                <a:spcPct val="50000"/>
              </a:spcBef>
              <a:defRPr/>
            </a:pPr>
            <a:r>
              <a:rPr lang="en-US" sz="4000" b="1" dirty="0">
                <a:latin typeface="Times New Roman" panose="02020603050405020304" pitchFamily="18" charset="0"/>
                <a:ea typeface="+mn-ea"/>
                <a:cs typeface="Times New Roman" panose="02020603050405020304" pitchFamily="18" charset="0"/>
              </a:rPr>
              <a:t>Continuous  Viewing Zone</a:t>
            </a:r>
          </a:p>
          <a:p>
            <a:pPr>
              <a:lnSpc>
                <a:spcPct val="90000"/>
              </a:lnSpc>
              <a:spcBef>
                <a:spcPct val="50000"/>
              </a:spcBef>
              <a:defRPr/>
            </a:pPr>
            <a:r>
              <a:rPr lang="en-US" sz="4000" b="1" dirty="0">
                <a:latin typeface="Times New Roman" panose="02020603050405020304" pitchFamily="18" charset="0"/>
                <a:ea typeface="+mn-ea"/>
                <a:cs typeface="Times New Roman" panose="02020603050405020304" pitchFamily="18" charset="0"/>
              </a:rPr>
              <a:t>An area 1/30</a:t>
            </a:r>
            <a:r>
              <a:rPr lang="en-US" sz="4000" b="1" baseline="30000" dirty="0">
                <a:latin typeface="Times New Roman" panose="02020603050405020304" pitchFamily="18" charset="0"/>
                <a:ea typeface="+mn-ea"/>
                <a:cs typeface="Times New Roman" panose="02020603050405020304" pitchFamily="18" charset="0"/>
              </a:rPr>
              <a:t>th</a:t>
            </a:r>
            <a:r>
              <a:rPr lang="en-US" sz="4000" b="1" dirty="0">
                <a:latin typeface="Times New Roman" panose="02020603050405020304" pitchFamily="18" charset="0"/>
                <a:ea typeface="+mn-ea"/>
                <a:cs typeface="Times New Roman" panose="02020603050405020304" pitchFamily="18" charset="0"/>
              </a:rPr>
              <a:t> the size of the full moon, or about the size of a grain of sand held at arms length, was stared at for ten straight days.</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609600"/>
            <a:ext cx="7772400" cy="1143000"/>
          </a:xfrm>
        </p:spPr>
        <p:txBody>
          <a:bodyPr/>
          <a:lstStyle/>
          <a:p>
            <a:pPr eaLnBrk="1" hangingPunct="1"/>
            <a:r>
              <a:rPr lang="en-US" altLang="en-US">
                <a:solidFill>
                  <a:srgbClr val="000000"/>
                </a:solidFill>
                <a:ea typeface="ＭＳ Ｐゴシック" panose="020B0600070205080204" pitchFamily="34" charset="-128"/>
              </a:rPr>
              <a:t>Saw</a:t>
            </a:r>
          </a:p>
        </p:txBody>
      </p:sp>
      <p:pic>
        <p:nvPicPr>
          <p:cNvPr id="70659"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1524000" y="6324600"/>
            <a:ext cx="9144000" cy="457200"/>
          </a:xfrm>
          <a:prstGeom prst="rect">
            <a:avLst/>
          </a:prstGeom>
          <a:noFill/>
          <a:ln w="9525">
            <a:noFill/>
            <a:miter lim="800000"/>
            <a:headEnd/>
            <a:tailEnd/>
          </a:ln>
          <a:effectLst/>
        </p:spPr>
        <p:txBody>
          <a:bodyPr>
            <a:spAutoFit/>
          </a:bodyPr>
          <a:lstStyle/>
          <a:p>
            <a:pPr eaLnBrk="1" hangingPunct="1">
              <a:spcBef>
                <a:spcPct val="50000"/>
              </a:spcBef>
              <a:defRPr/>
            </a:pPr>
            <a:r>
              <a:rPr lang="en-US" sz="2400" b="1">
                <a:solidFill>
                  <a:prstClr val="black"/>
                </a:solidFill>
                <a:effectLst>
                  <a:outerShdw blurRad="38100" dist="38100" dir="2700000" algn="tl">
                    <a:srgbClr val="000000"/>
                  </a:outerShdw>
                </a:effectLst>
                <a:latin typeface="Arial" pitchFamily="-109" charset="0"/>
                <a:ea typeface="+mn-ea"/>
              </a:rPr>
              <a:t>A grain of sand hides more stars than can be counted.</a:t>
            </a:r>
          </a:p>
        </p:txBody>
      </p:sp>
      <p:sp>
        <p:nvSpPr>
          <p:cNvPr id="36869" name="Text Box 5"/>
          <p:cNvSpPr txBox="1">
            <a:spLocks noChangeArrowheads="1"/>
          </p:cNvSpPr>
          <p:nvPr/>
        </p:nvSpPr>
        <p:spPr bwMode="auto">
          <a:xfrm>
            <a:off x="1993900" y="1966913"/>
            <a:ext cx="8223250" cy="3062287"/>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nchor="ct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defRPr/>
            </a:pPr>
            <a:r>
              <a:rPr kumimoji="1" lang="en-US" sz="5400" b="1" dirty="0">
                <a:solidFill>
                  <a:srgbClr val="FFFF00"/>
                </a:solidFill>
                <a:latin typeface="Arial" charset="0"/>
              </a:rPr>
              <a:t>Bible was Right</a:t>
            </a:r>
            <a:r>
              <a:rPr kumimoji="1" lang="en-US" sz="5400" b="1" u="sng" dirty="0">
                <a:solidFill>
                  <a:srgbClr val="FFFF00"/>
                </a:solidFill>
                <a:latin typeface="Arial" charset="0"/>
              </a:rPr>
              <a:t/>
            </a:r>
            <a:br>
              <a:rPr kumimoji="1" lang="en-US" sz="5400" b="1" u="sng" dirty="0">
                <a:solidFill>
                  <a:srgbClr val="FFFF00"/>
                </a:solidFill>
                <a:latin typeface="Arial" charset="0"/>
              </a:rPr>
            </a:br>
            <a:r>
              <a:rPr kumimoji="1" lang="en-US" sz="4000" b="1" dirty="0">
                <a:solidFill>
                  <a:srgbClr val="66FFFF"/>
                </a:solidFill>
                <a:latin typeface="Arial" charset="0"/>
              </a:rPr>
              <a:t>Man’s Science was Wrong!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par>
                                <p:cTn id="7" presetID="21" presetClass="entr" presetSubtype="8" fill="hold" nodeType="withEffect">
                                  <p:stCondLst>
                                    <p:cond delay="0"/>
                                  </p:stCondLst>
                                  <p:childTnLst>
                                    <p:set>
                                      <p:cBhvr>
                                        <p:cTn id="8" dur="1" fill="hold">
                                          <p:stCondLst>
                                            <p:cond delay="0"/>
                                          </p:stCondLst>
                                        </p:cTn>
                                        <p:tgtEl>
                                          <p:spTgt spid="36869">
                                            <p:txEl>
                                              <p:pRg st="0" end="0"/>
                                            </p:txEl>
                                          </p:spTgt>
                                        </p:tgtEl>
                                        <p:attrNameLst>
                                          <p:attrName>style.visibility</p:attrName>
                                        </p:attrNameLst>
                                      </p:cBhvr>
                                      <p:to>
                                        <p:strVal val="visible"/>
                                      </p:to>
                                    </p:set>
                                    <p:animEffect transition="in" filter="wheel(8)">
                                      <p:cBhvr>
                                        <p:cTn id="9" dur="20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609600"/>
            <a:ext cx="7772400" cy="1143000"/>
          </a:xfrm>
        </p:spPr>
        <p:txBody>
          <a:bodyPr/>
          <a:lstStyle/>
          <a:p>
            <a:pPr eaLnBrk="1" hangingPunct="1"/>
            <a:r>
              <a:rPr lang="en-US" altLang="en-US" sz="1000">
                <a:ea typeface="ＭＳ Ｐゴシック" panose="020B0600070205080204" pitchFamily="34" charset="-128"/>
              </a:rPr>
              <a:t>Estimated each person has 2 Trillion</a:t>
            </a:r>
          </a:p>
        </p:txBody>
      </p:sp>
      <p:pic>
        <p:nvPicPr>
          <p:cNvPr id="71683" name="Picture 3" descr="stars phes 1995 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685800" y="1859101"/>
            <a:ext cx="10972800" cy="3170099"/>
          </a:xfrm>
          <a:prstGeom prst="rect">
            <a:avLst/>
          </a:prstGeom>
          <a:solidFill>
            <a:srgbClr val="00B0F0"/>
          </a:solidFill>
          <a:ln w="9525">
            <a:noFill/>
            <a:miter lim="800000"/>
            <a:headEnd/>
            <a:tailEnd/>
          </a:ln>
          <a:effectLst>
            <a:outerShdw blurRad="63500" dist="125724" dir="2700000" algn="ctr" rotWithShape="0">
              <a:schemeClr val="bg2">
                <a:alpha val="74998"/>
              </a:schemeClr>
            </a:outerShdw>
          </a:effectLst>
        </p:spPr>
        <p:txBody>
          <a:bodyPr wrap="square">
            <a:spAutoFit/>
          </a:bodyPr>
          <a:lstStyle>
            <a:lvl1pPr>
              <a:defRPr sz="2400">
                <a:solidFill>
                  <a:schemeClr val="tx1"/>
                </a:solidFill>
                <a:latin typeface="Verdana" charset="0"/>
                <a:ea typeface="ＭＳ Ｐゴシック" charset="-128"/>
              </a:defRPr>
            </a:lvl1pPr>
            <a:lvl2pPr marL="37931725" indent="-37474525">
              <a:defRPr sz="2400">
                <a:solidFill>
                  <a:schemeClr val="tx1"/>
                </a:solidFill>
                <a:latin typeface="Verdana" charset="0"/>
                <a:ea typeface="ＭＳ Ｐゴシック" charset="-128"/>
              </a:defRPr>
            </a:lvl2pPr>
            <a:lvl3pPr>
              <a:defRPr sz="2400">
                <a:solidFill>
                  <a:schemeClr val="tx1"/>
                </a:solidFill>
                <a:latin typeface="Verdana" charset="0"/>
                <a:ea typeface="ＭＳ Ｐゴシック" charset="-128"/>
              </a:defRPr>
            </a:lvl3pPr>
            <a:lvl4pPr>
              <a:defRPr sz="2400">
                <a:solidFill>
                  <a:schemeClr val="tx1"/>
                </a:solidFill>
                <a:latin typeface="Verdana" charset="0"/>
                <a:ea typeface="ＭＳ Ｐゴシック" charset="-128"/>
              </a:defRPr>
            </a:lvl4pPr>
            <a:lvl5pPr>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defRPr/>
            </a:pPr>
            <a:r>
              <a:rPr lang="en-US" sz="4000" dirty="0">
                <a:effectLst>
                  <a:outerShdw blurRad="38100" dist="38100" dir="2700000" algn="tl">
                    <a:srgbClr val="000000">
                      <a:alpha val="43137"/>
                    </a:srgbClr>
                  </a:outerShdw>
                </a:effectLst>
                <a:latin typeface="Times New Roman" pitchFamily="18" charset="0"/>
                <a:cs typeface="Times New Roman" pitchFamily="18" charset="0"/>
              </a:rPr>
              <a:t>It has been estimated that there are enough stars for every person on earth to own 2,000,000,000,000 </a:t>
            </a:r>
            <a:br>
              <a:rPr lang="en-US" sz="4000" dirty="0">
                <a:effectLst>
                  <a:outerShdw blurRad="38100" dist="38100" dir="2700000" algn="tl">
                    <a:srgbClr val="000000">
                      <a:alpha val="43137"/>
                    </a:srgbClr>
                  </a:outerShdw>
                </a:effectLst>
                <a:latin typeface="Times New Roman" pitchFamily="18" charset="0"/>
                <a:cs typeface="Times New Roman" pitchFamily="18" charset="0"/>
              </a:rPr>
            </a:br>
            <a:r>
              <a:rPr lang="en-US" sz="4000" dirty="0">
                <a:effectLst>
                  <a:outerShdw blurRad="38100" dist="38100" dir="2700000" algn="tl">
                    <a:srgbClr val="000000">
                      <a:alpha val="43137"/>
                    </a:srgbClr>
                  </a:outerShdw>
                </a:effectLst>
                <a:latin typeface="Times New Roman" pitchFamily="18" charset="0"/>
                <a:cs typeface="Times New Roman" pitchFamily="18" charset="0"/>
              </a:rPr>
              <a:t>(2 trillion) of them.	</a:t>
            </a:r>
            <a:br>
              <a:rPr lang="en-US" sz="4000" dirty="0">
                <a:effectLst>
                  <a:outerShdw blurRad="38100" dist="38100" dir="2700000" algn="tl">
                    <a:srgbClr val="000000">
                      <a:alpha val="43137"/>
                    </a:srgbClr>
                  </a:outerShdw>
                </a:effectLst>
                <a:latin typeface="Times New Roman" pitchFamily="18" charset="0"/>
                <a:cs typeface="Times New Roman" pitchFamily="18" charset="0"/>
              </a:rPr>
            </a:br>
            <a:r>
              <a:rPr lang="en-US" sz="4000" dirty="0">
                <a:effectLst>
                  <a:outerShdw blurRad="38100" dist="38100" dir="2700000" algn="tl">
                    <a:srgbClr val="000000">
                      <a:alpha val="43137"/>
                    </a:srgbClr>
                  </a:outerShdw>
                </a:effectLst>
                <a:latin typeface="Times New Roman" pitchFamily="18" charset="0"/>
                <a:cs typeface="Times New Roman" pitchFamily="18" charset="0"/>
              </a:rPr>
              <a:t/>
            </a:r>
            <a:br>
              <a:rPr lang="en-US" sz="4000" dirty="0">
                <a:effectLst>
                  <a:outerShdw blurRad="38100" dist="38100" dir="2700000" algn="tl">
                    <a:srgbClr val="000000">
                      <a:alpha val="43137"/>
                    </a:srgbClr>
                  </a:outerShdw>
                </a:effectLst>
                <a:latin typeface="Times New Roman" pitchFamily="18" charset="0"/>
                <a:cs typeface="Times New Roman" pitchFamily="18" charset="0"/>
              </a:rPr>
            </a:br>
            <a:r>
              <a:rPr lang="en-US" sz="3600" i="1" dirty="0">
                <a:effectLst>
                  <a:outerShdw blurRad="38100" dist="38100" dir="2700000" algn="tl">
                    <a:srgbClr val="000000">
                      <a:alpha val="43137"/>
                    </a:srgbClr>
                  </a:outerShdw>
                </a:effectLst>
                <a:latin typeface="Times New Roman" pitchFamily="18" charset="0"/>
                <a:cs typeface="Times New Roman" pitchFamily="18" charset="0"/>
              </a:rPr>
              <a:t>Astronomy and the Bible, </a:t>
            </a:r>
            <a:r>
              <a:rPr lang="en-US" sz="3600" dirty="0">
                <a:effectLst>
                  <a:outerShdw blurRad="38100" dist="38100" dir="2700000" algn="tl">
                    <a:srgbClr val="000000">
                      <a:alpha val="43137"/>
                    </a:srgbClr>
                  </a:outerShdw>
                </a:effectLst>
                <a:latin typeface="Times New Roman" pitchFamily="18" charset="0"/>
                <a:cs typeface="Times New Roman" pitchFamily="18" charset="0"/>
              </a:rPr>
              <a:t>Donald DeYoung p. 57</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p:cTn id="7" dur="500" fill="hold"/>
                                        <p:tgtEl>
                                          <p:spTgt spid="389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00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4600" y="304800"/>
            <a:ext cx="8229600" cy="1143000"/>
          </a:xfrm>
        </p:spPr>
        <p:txBody>
          <a:bodyPr>
            <a:normAutofit/>
          </a:bodyPr>
          <a:lstStyle/>
          <a:p>
            <a:pPr eaLnBrk="1" hangingPunct="1">
              <a:defRPr/>
            </a:pPr>
            <a:r>
              <a:rPr lang="en-US" sz="40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The Bible &amp; Astronomy</a:t>
            </a:r>
          </a:p>
        </p:txBody>
      </p:sp>
      <p:sp>
        <p:nvSpPr>
          <p:cNvPr id="5123" name="Rectangle 3"/>
          <p:cNvSpPr>
            <a:spLocks noGrp="1" noChangeArrowheads="1"/>
          </p:cNvSpPr>
          <p:nvPr>
            <p:ph idx="1"/>
          </p:nvPr>
        </p:nvSpPr>
        <p:spPr>
          <a:xfrm>
            <a:off x="4876799" y="2606663"/>
            <a:ext cx="6705600" cy="822338"/>
          </a:xfrm>
        </p:spPr>
        <p:txBody>
          <a:bodyPr>
            <a:noAutofit/>
          </a:bodyPr>
          <a:lstStyle/>
          <a:p>
            <a:pPr marL="0" indent="0" eaLnBrk="1" fontAlgn="auto" hangingPunct="1">
              <a:spcAft>
                <a:spcPts val="0"/>
              </a:spcAft>
              <a:buClr>
                <a:schemeClr val="accent3"/>
              </a:buClr>
              <a:buNone/>
              <a:defRPr/>
            </a:pPr>
            <a:r>
              <a:rPr lang="en-US" sz="3600"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Job 38:24 - How light is parted?</a:t>
            </a:r>
          </a:p>
        </p:txBody>
      </p:sp>
      <p:sp>
        <p:nvSpPr>
          <p:cNvPr id="5126" name="Text Box 6"/>
          <p:cNvSpPr txBox="1">
            <a:spLocks noChangeArrowheads="1"/>
          </p:cNvSpPr>
          <p:nvPr/>
        </p:nvSpPr>
        <p:spPr bwMode="auto">
          <a:xfrm>
            <a:off x="533399" y="4876800"/>
            <a:ext cx="11048999" cy="1200329"/>
          </a:xfrm>
          <a:prstGeom prst="rect">
            <a:avLst/>
          </a:prstGeom>
          <a:noFill/>
          <a:ln w="9525">
            <a:noFill/>
            <a:miter lim="800000"/>
            <a:headEnd/>
            <a:tailEnd/>
          </a:ln>
          <a:effectLst/>
        </p:spPr>
        <p:txBody>
          <a:bodyPr wrap="square">
            <a:spAutoFit/>
          </a:bodyPr>
          <a:lstStyle/>
          <a:p>
            <a:pPr eaLnBrk="1" hangingPunct="1">
              <a:spcBef>
                <a:spcPct val="50000"/>
              </a:spcBef>
              <a:defRPr/>
            </a:pPr>
            <a:r>
              <a:rPr lang="en-US" sz="36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The only logical conclusion is that these verses were given by inspiration of God!</a:t>
            </a:r>
          </a:p>
        </p:txBody>
      </p:sp>
      <p:pic>
        <p:nvPicPr>
          <p:cNvPr id="7" name="Picture 6" descr="pri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87763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par>
                          <p:cTn id="8" fill="hold" nodeType="with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box(in)">
                                      <p:cBhvr>
                                        <p:cTn id="16"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P spid="5126" grpId="0" autoUpdateAnimBg="0"/>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Default Design">
  <a:themeElements>
    <a:clrScheme name="">
      <a:dk1>
        <a:srgbClr val="808080"/>
      </a:dk1>
      <a:lt1>
        <a:srgbClr val="FFFFFF"/>
      </a:lt1>
      <a:dk2>
        <a:srgbClr val="000099"/>
      </a:dk2>
      <a:lt2>
        <a:srgbClr val="FFFFFF"/>
      </a:lt2>
      <a:accent1>
        <a:srgbClr val="3399FF"/>
      </a:accent1>
      <a:accent2>
        <a:srgbClr val="99FFCC"/>
      </a:accent2>
      <a:accent3>
        <a:srgbClr val="AAAACA"/>
      </a:accent3>
      <a:accent4>
        <a:srgbClr val="DADADA"/>
      </a:accent4>
      <a:accent5>
        <a:srgbClr val="ADCAFF"/>
      </a:accent5>
      <a:accent6>
        <a:srgbClr val="8AE7B9"/>
      </a:accent6>
      <a:hlink>
        <a:srgbClr val="CC00CC"/>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9"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a:ln>
              <a:noFill/>
            </a:ln>
            <a:solidFill>
              <a:schemeClr val="tx2"/>
            </a:solidFill>
            <a:effectLst/>
            <a:latin typeface="Helvetica"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a:ln>
              <a:noFill/>
            </a:ln>
            <a:solidFill>
              <a:schemeClr val="tx2"/>
            </a:solidFill>
            <a:effectLst/>
            <a:latin typeface="Helvetica" pitchFamily="-109"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cientific Foreknowledge of the Bible">
  <a:themeElements>
    <a:clrScheme name="Scientific Foreknowledge of the 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tific Foreknowledge of the Bib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ientific Foreknowledge of the Bib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 Foreknowledge of the Bib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 Foreknowledge of the Bib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 Foreknowledge of the Bib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 Foreknowledge of the Bib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 Foreknowledge of the Bib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 Foreknowledge of the Bib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 Foreknowledge of the Bib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 Foreknowledge of the Bib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 Foreknowledge of the Bib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 Foreknowledge of the Bib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 Foreknowledge of the Bib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Globe</Template>
  <TotalTime>4119</TotalTime>
  <Words>6823</Words>
  <Application>Microsoft Office PowerPoint</Application>
  <PresentationFormat>Custom</PresentationFormat>
  <Paragraphs>630</Paragraphs>
  <Slides>53</Slides>
  <Notes>51</Notes>
  <HiddenSlides>0</HiddenSlides>
  <MMClips>0</MMClips>
  <ScaleCrop>false</ScaleCrop>
  <HeadingPairs>
    <vt:vector size="4" baseType="variant">
      <vt:variant>
        <vt:lpstr>Theme</vt:lpstr>
      </vt:variant>
      <vt:variant>
        <vt:i4>7</vt:i4>
      </vt:variant>
      <vt:variant>
        <vt:lpstr>Slide Titles</vt:lpstr>
      </vt:variant>
      <vt:variant>
        <vt:i4>53</vt:i4>
      </vt:variant>
    </vt:vector>
  </HeadingPairs>
  <TitlesOfParts>
    <vt:vector size="60" baseType="lpstr">
      <vt:lpstr>1_Default Design</vt:lpstr>
      <vt:lpstr>2_Default Design</vt:lpstr>
      <vt:lpstr>Professional</vt:lpstr>
      <vt:lpstr>Scientific Foreknowledge of the Bible</vt:lpstr>
      <vt:lpstr>1_Office Theme</vt:lpstr>
      <vt:lpstr>Metro</vt:lpstr>
      <vt:lpstr>1_Beam</vt:lpstr>
      <vt:lpstr>PowerPoint Presentation</vt:lpstr>
      <vt:lpstr>Proving the Inspiration of the Bible</vt:lpstr>
      <vt:lpstr>PowerPoint Presentation</vt:lpstr>
      <vt:lpstr>The Bible said: You Cannot Count the Stars</vt:lpstr>
      <vt:lpstr>PowerPoint Presentation</vt:lpstr>
      <vt:lpstr>Hubble looking at grain of sand size area</vt:lpstr>
      <vt:lpstr>Saw</vt:lpstr>
      <vt:lpstr>Estimated each person has 2 Trillion</vt:lpstr>
      <vt:lpstr>The Bible &amp; Astronomy</vt:lpstr>
      <vt:lpstr>The Bible &amp; Oceanography </vt:lpstr>
      <vt:lpstr>Psalm 8:8</vt:lpstr>
      <vt:lpstr>The Bible &amp; Oceanography</vt:lpstr>
      <vt:lpstr>35,800’ trench, 1972</vt:lpstr>
      <vt:lpstr>The Bible &amp;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Vellum or Parchment came into prominence as a writing material due to the desire to build a world-wide library.</vt:lpstr>
      <vt:lpstr>Quick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Apologetics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UNITY OF THE BIBLE</dc:title>
  <dc:creator>Eric Lyons</dc:creator>
  <cp:lastModifiedBy>cwser</cp:lastModifiedBy>
  <cp:revision>308</cp:revision>
  <dcterms:created xsi:type="dcterms:W3CDTF">2009-10-04T14:12:10Z</dcterms:created>
  <dcterms:modified xsi:type="dcterms:W3CDTF">2019-09-06T19:00:38Z</dcterms:modified>
</cp:coreProperties>
</file>