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theme/theme10.xml" ContentType="application/vnd.openxmlformats-officedocument.theme+xml"/>
  <Override PartName="/ppt/slideLayouts/slideLayout35.xml" ContentType="application/vnd.openxmlformats-officedocument.presentationml.slideLayout+xml"/>
  <Override PartName="/ppt/theme/theme11.xml" ContentType="application/vnd.openxmlformats-officedocument.theme+xml"/>
  <Override PartName="/ppt/slideLayouts/slideLayout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4" r:id="rId2"/>
    <p:sldMasterId id="2147483723" r:id="rId3"/>
    <p:sldMasterId id="2147483725" r:id="rId4"/>
    <p:sldMasterId id="2147483727" r:id="rId5"/>
    <p:sldMasterId id="2147483797" r:id="rId6"/>
    <p:sldMasterId id="2147483940" r:id="rId7"/>
    <p:sldMasterId id="2147484013" r:id="rId8"/>
    <p:sldMasterId id="2147484015" r:id="rId9"/>
    <p:sldMasterId id="2147484017" r:id="rId10"/>
    <p:sldMasterId id="2147484019" r:id="rId11"/>
    <p:sldMasterId id="2147484021" r:id="rId12"/>
  </p:sldMasterIdLst>
  <p:notesMasterIdLst>
    <p:notesMasterId r:id="rId102"/>
  </p:notesMasterIdLst>
  <p:sldIdLst>
    <p:sldId id="488" r:id="rId13"/>
    <p:sldId id="490" r:id="rId14"/>
    <p:sldId id="485" r:id="rId15"/>
    <p:sldId id="487" r:id="rId16"/>
    <p:sldId id="449" r:id="rId17"/>
    <p:sldId id="450" r:id="rId18"/>
    <p:sldId id="393" r:id="rId19"/>
    <p:sldId id="288" r:id="rId20"/>
    <p:sldId id="289" r:id="rId21"/>
    <p:sldId id="391" r:id="rId22"/>
    <p:sldId id="290" r:id="rId23"/>
    <p:sldId id="311" r:id="rId24"/>
    <p:sldId id="396" r:id="rId25"/>
    <p:sldId id="451" r:id="rId26"/>
    <p:sldId id="397" r:id="rId27"/>
    <p:sldId id="398" r:id="rId28"/>
    <p:sldId id="399" r:id="rId29"/>
    <p:sldId id="400" r:id="rId30"/>
    <p:sldId id="401" r:id="rId31"/>
    <p:sldId id="402" r:id="rId32"/>
    <p:sldId id="404" r:id="rId33"/>
    <p:sldId id="405" r:id="rId34"/>
    <p:sldId id="417" r:id="rId35"/>
    <p:sldId id="418" r:id="rId36"/>
    <p:sldId id="419" r:id="rId37"/>
    <p:sldId id="420" r:id="rId38"/>
    <p:sldId id="421" r:id="rId39"/>
    <p:sldId id="422" r:id="rId40"/>
    <p:sldId id="423" r:id="rId41"/>
    <p:sldId id="437" r:id="rId42"/>
    <p:sldId id="438" r:id="rId43"/>
    <p:sldId id="439" r:id="rId44"/>
    <p:sldId id="440" r:id="rId45"/>
    <p:sldId id="441" r:id="rId46"/>
    <p:sldId id="442" r:id="rId47"/>
    <p:sldId id="443" r:id="rId48"/>
    <p:sldId id="444" r:id="rId49"/>
    <p:sldId id="445" r:id="rId50"/>
    <p:sldId id="491" r:id="rId51"/>
    <p:sldId id="492" r:id="rId52"/>
    <p:sldId id="493" r:id="rId53"/>
    <p:sldId id="424" r:id="rId54"/>
    <p:sldId id="425" r:id="rId55"/>
    <p:sldId id="426" r:id="rId56"/>
    <p:sldId id="427" r:id="rId57"/>
    <p:sldId id="428" r:id="rId58"/>
    <p:sldId id="429" r:id="rId59"/>
    <p:sldId id="430" r:id="rId60"/>
    <p:sldId id="431" r:id="rId61"/>
    <p:sldId id="432" r:id="rId62"/>
    <p:sldId id="433" r:id="rId63"/>
    <p:sldId id="434" r:id="rId64"/>
    <p:sldId id="435" r:id="rId65"/>
    <p:sldId id="436" r:id="rId66"/>
    <p:sldId id="446" r:id="rId67"/>
    <p:sldId id="447" r:id="rId68"/>
    <p:sldId id="452" r:id="rId69"/>
    <p:sldId id="453" r:id="rId70"/>
    <p:sldId id="454" r:id="rId71"/>
    <p:sldId id="455" r:id="rId72"/>
    <p:sldId id="456" r:id="rId73"/>
    <p:sldId id="457" r:id="rId74"/>
    <p:sldId id="458" r:id="rId75"/>
    <p:sldId id="459" r:id="rId76"/>
    <p:sldId id="460" r:id="rId77"/>
    <p:sldId id="461" r:id="rId78"/>
    <p:sldId id="462" r:id="rId79"/>
    <p:sldId id="463" r:id="rId80"/>
    <p:sldId id="464" r:id="rId81"/>
    <p:sldId id="465" r:id="rId82"/>
    <p:sldId id="466" r:id="rId83"/>
    <p:sldId id="467" r:id="rId84"/>
    <p:sldId id="468" r:id="rId85"/>
    <p:sldId id="469" r:id="rId86"/>
    <p:sldId id="470" r:id="rId87"/>
    <p:sldId id="471" r:id="rId88"/>
    <p:sldId id="472" r:id="rId89"/>
    <p:sldId id="473" r:id="rId90"/>
    <p:sldId id="474" r:id="rId91"/>
    <p:sldId id="475" r:id="rId92"/>
    <p:sldId id="476" r:id="rId93"/>
    <p:sldId id="477" r:id="rId94"/>
    <p:sldId id="478" r:id="rId95"/>
    <p:sldId id="479" r:id="rId96"/>
    <p:sldId id="480" r:id="rId97"/>
    <p:sldId id="481" r:id="rId98"/>
    <p:sldId id="482" r:id="rId99"/>
    <p:sldId id="483" r:id="rId100"/>
    <p:sldId id="484" r:id="rId101"/>
  </p:sldIdLst>
  <p:sldSz cx="12192000" cy="6858000"/>
  <p:notesSz cx="6858000" cy="9144000"/>
  <p:defaultTextStyle>
    <a:defPPr>
      <a:defRPr lang="en-US"/>
    </a:defPPr>
    <a:lvl1pPr algn="ctr"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1pPr>
    <a:lvl2pPr marL="457200" algn="ctr"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2pPr>
    <a:lvl3pPr marL="914400" algn="ctr"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3pPr>
    <a:lvl4pPr marL="1371600" algn="ctr"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4pPr>
    <a:lvl5pPr marL="1828800" algn="ctr"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FF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52457" autoAdjust="0"/>
  </p:normalViewPr>
  <p:slideViewPr>
    <p:cSldViewPr>
      <p:cViewPr varScale="1">
        <p:scale>
          <a:sx n="53" d="100"/>
          <a:sy n="53" d="100"/>
        </p:scale>
        <p:origin x="-978" y="-96"/>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atin typeface="Verdana" charset="0"/>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Verdana" charset="0"/>
                <a:ea typeface="ＭＳ Ｐゴシック" charset="-128"/>
              </a:defRPr>
            </a:lvl1pPr>
          </a:lstStyle>
          <a:p>
            <a:pPr>
              <a:defRPr/>
            </a:pPr>
            <a:fld id="{AFE77CC8-B6A3-4FBC-BC3F-D078A31D3780}" type="datetime1">
              <a:rPr lang="en-US"/>
              <a:pPr>
                <a:defRPr/>
              </a:pPr>
              <a:t>9/6/2019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atin typeface="Verdana" charset="0"/>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3627952-F87E-4B1E-A660-017C5370EC0C}" type="slidenum">
              <a:rPr lang="en-US" altLang="en-US"/>
              <a:pPr/>
              <a:t>‹#›</a:t>
            </a:fld>
            <a:endParaRPr lang="en-US" altLang="en-US"/>
          </a:p>
        </p:txBody>
      </p:sp>
    </p:spTree>
    <p:extLst>
      <p:ext uri="{BB962C8B-B14F-4D97-AF65-F5344CB8AC3E}">
        <p14:creationId xmlns:p14="http://schemas.microsoft.com/office/powerpoint/2010/main" val="185447982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 The Holy Bible is not like a bag of trail mix, </a:t>
            </a:r>
          </a:p>
          <a:p>
            <a:r>
              <a:rPr lang="en-US" dirty="0"/>
              <a:t>&gt;&gt;&gt;&gt;&gt;&gt;&gt;&gt;&gt;&gt;&gt;&gt;&gt;&gt;&gt;&gt;&gt;&gt;</a:t>
            </a:r>
          </a:p>
          <a:p>
            <a:r>
              <a:rPr lang="en-US" dirty="0"/>
              <a:t>    2. You can’t just pick out the pieces you like and ignore the rest.</a:t>
            </a:r>
          </a:p>
        </p:txBody>
      </p:sp>
      <p:sp>
        <p:nvSpPr>
          <p:cNvPr id="4" name="Slide Number Placeholder 3"/>
          <p:cNvSpPr>
            <a:spLocks noGrp="1"/>
          </p:cNvSpPr>
          <p:nvPr>
            <p:ph type="sldNum" sz="quarter" idx="5"/>
          </p:nvPr>
        </p:nvSpPr>
        <p:spPr/>
        <p:txBody>
          <a:bodyPr/>
          <a:lstStyle/>
          <a:p>
            <a:fld id="{53627952-F87E-4B1E-A660-017C5370EC0C}" type="slidenum">
              <a:rPr lang="en-US" altLang="en-US" smtClean="0"/>
              <a:pPr/>
              <a:t>2</a:t>
            </a:fld>
            <a:endParaRPr lang="en-US" altLang="en-US"/>
          </a:p>
        </p:txBody>
      </p:sp>
    </p:spTree>
    <p:extLst>
      <p:ext uri="{BB962C8B-B14F-4D97-AF65-F5344CB8AC3E}">
        <p14:creationId xmlns:p14="http://schemas.microsoft.com/office/powerpoint/2010/main" val="379180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rPr>
              <a:t>    1. Every analyst of the Bible should realize that the Book is a veritable </a:t>
            </a:r>
            <a:r>
              <a:rPr lang="en-US" altLang="en-US" sz="1200" dirty="0" err="1">
                <a:latin typeface="Arial" panose="020B0604020202020204" pitchFamily="34" charset="0"/>
              </a:rPr>
              <a:t>mi’as’ma</a:t>
            </a:r>
            <a:r>
              <a:rPr lang="en-US" altLang="en-US" sz="1200" dirty="0">
                <a:latin typeface="Arial" panose="020B0604020202020204" pitchFamily="34" charset="0"/>
              </a:rPr>
              <a:t> of </a:t>
            </a:r>
            <a:r>
              <a:rPr lang="en-US" altLang="en-US" sz="1200" b="1" dirty="0">
                <a:latin typeface="Arial" panose="020B0604020202020204" pitchFamily="34" charset="0"/>
              </a:rPr>
              <a:t>contradictions</a:t>
            </a:r>
            <a:r>
              <a:rPr lang="en-US" altLang="en-US" sz="1200" dirty="0">
                <a:latin typeface="Arial" panose="020B0604020202020204" pitchFamily="34" charset="0"/>
              </a:rPr>
              <a:t>, </a:t>
            </a:r>
            <a:r>
              <a:rPr lang="en-US" altLang="en-US" sz="1200" b="1" dirty="0">
                <a:latin typeface="Arial" panose="020B0604020202020204" pitchFamily="34" charset="0"/>
              </a:rPr>
              <a:t>inconsistencies</a:t>
            </a:r>
            <a:r>
              <a:rPr lang="en-US" altLang="en-US" sz="1200" dirty="0">
                <a:latin typeface="Arial" panose="020B0604020202020204" pitchFamily="34" charset="0"/>
              </a:rPr>
              <a:t>, </a:t>
            </a:r>
            <a:r>
              <a:rPr lang="en-US" altLang="en-US" sz="1200" b="1" dirty="0">
                <a:latin typeface="Arial" panose="020B0604020202020204" pitchFamily="34" charset="0"/>
              </a:rPr>
              <a:t>inaccuracies</a:t>
            </a:r>
            <a:r>
              <a:rPr lang="en-US" altLang="en-US" sz="1200" dirty="0">
                <a:latin typeface="Arial" panose="020B0604020202020204" pitchFamily="34" charset="0"/>
              </a:rPr>
              <a:t>, </a:t>
            </a:r>
            <a:r>
              <a:rPr lang="en-US" altLang="en-US" sz="1200" b="1" dirty="0">
                <a:latin typeface="Arial" panose="020B0604020202020204" pitchFamily="34" charset="0"/>
              </a:rPr>
              <a:t>poor science</a:t>
            </a:r>
            <a:r>
              <a:rPr lang="en-US" altLang="en-US" sz="1200" dirty="0">
                <a:latin typeface="Arial" panose="020B0604020202020204" pitchFamily="34" charset="0"/>
              </a:rPr>
              <a:t>, </a:t>
            </a:r>
            <a:r>
              <a:rPr lang="en-US" altLang="en-US" sz="1200" b="1" dirty="0">
                <a:latin typeface="Arial" panose="020B0604020202020204" pitchFamily="34" charset="0"/>
              </a:rPr>
              <a:t>bad math</a:t>
            </a:r>
            <a:r>
              <a:rPr lang="en-US" altLang="en-US" sz="1200" dirty="0">
                <a:latin typeface="Arial" panose="020B0604020202020204" pitchFamily="34" charset="0"/>
              </a:rPr>
              <a:t>, </a:t>
            </a:r>
            <a:r>
              <a:rPr lang="en-US" altLang="en-US" sz="1200" b="1" dirty="0">
                <a:latin typeface="Arial" panose="020B0604020202020204" pitchFamily="34" charset="0"/>
              </a:rPr>
              <a:t>inaccurate geography, immoralities</a:t>
            </a:r>
            <a:r>
              <a:rPr lang="en-US" altLang="en-US" sz="1200" dirty="0">
                <a:latin typeface="Arial" panose="020B0604020202020204" pitchFamily="34" charset="0"/>
              </a:rPr>
              <a:t>, </a:t>
            </a:r>
            <a:r>
              <a:rPr lang="en-US" altLang="en-US" sz="1200" b="1" dirty="0">
                <a:latin typeface="Arial" panose="020B0604020202020204" pitchFamily="34" charset="0"/>
              </a:rPr>
              <a:t>degenerate heroes</a:t>
            </a:r>
            <a:r>
              <a:rPr lang="en-US" altLang="en-US" sz="1200" dirty="0">
                <a:latin typeface="Arial" panose="020B0604020202020204" pitchFamily="34" charset="0"/>
              </a:rPr>
              <a:t>, </a:t>
            </a:r>
            <a:r>
              <a:rPr lang="en-US" altLang="en-US" sz="1200" b="1" dirty="0">
                <a:latin typeface="Arial" panose="020B0604020202020204" pitchFamily="34" charset="0"/>
              </a:rPr>
              <a:t>false prophecies</a:t>
            </a:r>
            <a:r>
              <a:rPr lang="en-US" altLang="en-US" sz="1200" dirty="0">
                <a:latin typeface="Arial" panose="020B0604020202020204" pitchFamily="34" charset="0"/>
              </a:rPr>
              <a:t>, </a:t>
            </a:r>
            <a:r>
              <a:rPr lang="en-US" altLang="en-US" sz="1200" b="1" dirty="0">
                <a:latin typeface="Arial" panose="020B0604020202020204" pitchFamily="34" charset="0"/>
              </a:rPr>
              <a:t>boring repetitions</a:t>
            </a:r>
            <a:r>
              <a:rPr lang="en-US" altLang="en-US" sz="1200" dirty="0">
                <a:latin typeface="Arial" panose="020B0604020202020204" pitchFamily="34" charset="0"/>
              </a:rPr>
              <a:t>, </a:t>
            </a:r>
            <a:r>
              <a:rPr lang="en-US" altLang="en-US" sz="1200" b="1" dirty="0">
                <a:latin typeface="Arial" panose="020B0604020202020204" pitchFamily="34" charset="0"/>
              </a:rPr>
              <a:t>childish superstitions</a:t>
            </a:r>
            <a:r>
              <a:rPr lang="en-US" altLang="en-US" sz="1200" dirty="0">
                <a:latin typeface="Arial" panose="020B0604020202020204" pitchFamily="34" charset="0"/>
              </a:rPr>
              <a:t>, </a:t>
            </a:r>
            <a:r>
              <a:rPr lang="en-US" altLang="en-US" sz="1200" b="1" dirty="0">
                <a:latin typeface="Arial" panose="020B0604020202020204" pitchFamily="34" charset="0"/>
              </a:rPr>
              <a:t>silly miracles</a:t>
            </a:r>
            <a:r>
              <a:rPr lang="en-US" altLang="en-US" sz="1200" dirty="0">
                <a:latin typeface="Arial" panose="020B0604020202020204" pitchFamily="34" charset="0"/>
              </a:rPr>
              <a:t>, and </a:t>
            </a:r>
            <a:r>
              <a:rPr lang="en-US" altLang="en-US" sz="1200" i="1" dirty="0">
                <a:latin typeface="Arial" panose="020B0604020202020204" pitchFamily="34" charset="0"/>
              </a:rPr>
              <a:t>dry-as-dust discourse</a:t>
            </a:r>
            <a:r>
              <a:rPr lang="en-US" altLang="en-US" sz="1200" dirty="0">
                <a:latin typeface="Arial" panose="020B0604020202020204" pitchFamily="34" charset="0"/>
              </a:rPr>
              <a:t>. </a:t>
            </a:r>
          </a:p>
          <a:p>
            <a:r>
              <a:rPr lang="en-US" altLang="en-US" sz="1200" dirty="0">
                <a:latin typeface="Arial" panose="020B0604020202020204" pitchFamily="34" charset="0"/>
              </a:rPr>
              <a:t>    2. But </a:t>
            </a:r>
            <a:r>
              <a:rPr lang="en-US" altLang="en-US" sz="1200" b="1" u="sng" dirty="0">
                <a:latin typeface="Arial" panose="020B0604020202020204" pitchFamily="34" charset="0"/>
              </a:rPr>
              <a:t>contradictions</a:t>
            </a:r>
            <a:r>
              <a:rPr lang="en-US" altLang="en-US" sz="1200" dirty="0">
                <a:latin typeface="Arial" panose="020B0604020202020204" pitchFamily="34" charset="0"/>
              </a:rPr>
              <a:t> remain the most </a:t>
            </a:r>
            <a:r>
              <a:rPr lang="en-US" altLang="en-US" sz="1200" u="sng" dirty="0">
                <a:latin typeface="Arial" panose="020B0604020202020204" pitchFamily="34" charset="0"/>
              </a:rPr>
              <a:t>obvious</a:t>
            </a:r>
            <a:r>
              <a:rPr lang="en-US" altLang="en-US" sz="1200" dirty="0">
                <a:latin typeface="Arial" panose="020B0604020202020204" pitchFamily="34" charset="0"/>
              </a:rPr>
              <a:t>, the most </a:t>
            </a:r>
            <a:r>
              <a:rPr lang="en-US" altLang="en-US" sz="1200" u="sng" dirty="0">
                <a:latin typeface="Arial" panose="020B0604020202020204" pitchFamily="34" charset="0"/>
              </a:rPr>
              <a:t>potent</a:t>
            </a:r>
            <a:r>
              <a:rPr lang="en-US" altLang="en-US" sz="1200" dirty="0">
                <a:latin typeface="Arial" panose="020B0604020202020204" pitchFamily="34" charset="0"/>
              </a:rPr>
              <a:t>, the most easily proven, and the most </a:t>
            </a:r>
            <a:r>
              <a:rPr lang="en-US" altLang="en-US" sz="1200" u="sng" dirty="0">
                <a:latin typeface="Arial" panose="020B0604020202020204" pitchFamily="34" charset="0"/>
              </a:rPr>
              <a:t>common problem</a:t>
            </a:r>
            <a:r>
              <a:rPr lang="en-US" altLang="en-US" sz="1200" dirty="0">
                <a:latin typeface="Arial" panose="020B0604020202020204" pitchFamily="34" charset="0"/>
              </a:rPr>
              <a:t> to plague the Book.” </a:t>
            </a:r>
            <a:br>
              <a:rPr lang="en-US" altLang="en-US" sz="1200" dirty="0">
                <a:latin typeface="Arial" panose="020B0604020202020204" pitchFamily="34" charset="0"/>
              </a:rPr>
            </a:br>
            <a:r>
              <a:rPr lang="en-US" altLang="en-US" sz="1200" dirty="0">
                <a:latin typeface="Arial" panose="020B0604020202020204" pitchFamily="34" charset="0"/>
              </a:rPr>
              <a:t>Dennis McKinsey</a:t>
            </a:r>
            <a:endParaRPr lang="en-US" dirty="0"/>
          </a:p>
        </p:txBody>
      </p:sp>
      <p:sp>
        <p:nvSpPr>
          <p:cNvPr id="4" name="Slide Number Placeholder 3"/>
          <p:cNvSpPr>
            <a:spLocks noGrp="1"/>
          </p:cNvSpPr>
          <p:nvPr>
            <p:ph type="sldNum" sz="quarter" idx="5"/>
          </p:nvPr>
        </p:nvSpPr>
        <p:spPr/>
        <p:txBody>
          <a:bodyPr/>
          <a:lstStyle/>
          <a:p>
            <a:fld id="{53627952-F87E-4B1E-A660-017C5370EC0C}" type="slidenum">
              <a:rPr lang="en-US" altLang="en-US" smtClean="0"/>
              <a:pPr/>
              <a:t>11</a:t>
            </a:fld>
            <a:endParaRPr lang="en-US" altLang="en-US"/>
          </a:p>
        </p:txBody>
      </p:sp>
    </p:spTree>
    <p:extLst>
      <p:ext uri="{BB962C8B-B14F-4D97-AF65-F5344CB8AC3E}">
        <p14:creationId xmlns:p14="http://schemas.microsoft.com/office/powerpoint/2010/main" val="364377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dirty="0"/>
              <a:t>    1. These are the Pillars of </a:t>
            </a:r>
            <a:r>
              <a:rPr lang="en-US" altLang="en-US" sz="1200" dirty="0">
                <a:solidFill>
                  <a:srgbClr val="FFFF00"/>
                </a:solidFill>
                <a:latin typeface="Helvetica" panose="020B0604020202020204" pitchFamily="34" charset="0"/>
              </a:rPr>
              <a:t>Christianity That All Christians Must Be Able to Prove.</a:t>
            </a:r>
          </a:p>
          <a:p>
            <a:pPr eaLnBrk="1" hangingPunct="1">
              <a:defRPr/>
            </a:pPr>
            <a:r>
              <a:rPr lang="en-US" altLang="en-US" sz="1200" dirty="0">
                <a:solidFill>
                  <a:srgbClr val="FFFF00"/>
                </a:solidFill>
                <a:latin typeface="Helvetica" panose="020B0604020202020204" pitchFamily="34" charset="0"/>
              </a:rPr>
              <a:t>        a. </a:t>
            </a:r>
            <a:r>
              <a:rPr lang="en-US" sz="1200" kern="1200" dirty="0">
                <a:solidFill>
                  <a:schemeClr val="tx1"/>
                </a:solidFill>
                <a:latin typeface="Times New Roman" charset="0"/>
                <a:ea typeface="ＭＳ Ｐゴシック" charset="-128"/>
                <a:cs typeface="ＭＳ Ｐゴシック" charset="-128"/>
              </a:rPr>
              <a:t>INSPIRATION OF BIBLE</a:t>
            </a:r>
            <a:endParaRPr lang="en-US" altLang="en-US" sz="1200" dirty="0">
              <a:solidFill>
                <a:srgbClr val="FFFF00"/>
              </a:solidFill>
              <a:latin typeface="Helvetica" panose="020B0604020202020204" pitchFamily="34" charset="0"/>
            </a:endParaRPr>
          </a:p>
          <a:p>
            <a:pPr eaLnBrk="1" hangingPunct="1">
              <a:defRPr/>
            </a:pPr>
            <a:r>
              <a:rPr lang="en-US" altLang="en-US" sz="1200" dirty="0">
                <a:solidFill>
                  <a:srgbClr val="FFFF00"/>
                </a:solidFill>
                <a:latin typeface="Helvetica" panose="020B0604020202020204" pitchFamily="34" charset="0"/>
              </a:rPr>
              <a:t>        b. </a:t>
            </a:r>
            <a:r>
              <a:rPr lang="en-US" sz="1200" kern="1200" dirty="0">
                <a:solidFill>
                  <a:schemeClr val="tx1"/>
                </a:solidFill>
                <a:latin typeface="Times New Roman" charset="0"/>
                <a:ea typeface="ＭＳ Ｐゴシック" charset="-128"/>
                <a:cs typeface="ＭＳ Ｐゴシック" charset="-128"/>
              </a:rPr>
              <a:t>EXISTENCE OF GOD</a:t>
            </a:r>
            <a:endParaRPr lang="en-US" altLang="en-US" sz="1200" dirty="0">
              <a:solidFill>
                <a:srgbClr val="FFFF00"/>
              </a:solidFill>
              <a:latin typeface="Helvetica" panose="020B0604020202020204" pitchFamily="34" charset="0"/>
            </a:endParaRPr>
          </a:p>
          <a:p>
            <a:pPr eaLnBrk="1" hangingPunct="1">
              <a:defRPr/>
            </a:pPr>
            <a:r>
              <a:rPr lang="en-US" altLang="en-US" sz="1200" dirty="0">
                <a:solidFill>
                  <a:srgbClr val="FFFF00"/>
                </a:solidFill>
                <a:latin typeface="Helvetica" panose="020B0604020202020204" pitchFamily="34" charset="0"/>
              </a:rPr>
              <a:t>        c. </a:t>
            </a:r>
            <a:r>
              <a:rPr lang="en-US" sz="1200" kern="1200" dirty="0">
                <a:solidFill>
                  <a:schemeClr val="tx1"/>
                </a:solidFill>
                <a:latin typeface="Times New Roman" charset="0"/>
                <a:ea typeface="ＭＳ Ｐゴシック" charset="-128"/>
                <a:cs typeface="ＭＳ Ｐゴシック" charset="-128"/>
              </a:rPr>
              <a:t>DEITY OF CHRIST</a:t>
            </a:r>
          </a:p>
          <a:p>
            <a:pPr algn="l" eaLnBrk="1" hangingPunct="1"/>
            <a:endParaRPr lang="en-US" altLang="en-US" sz="1200" dirty="0">
              <a:solidFill>
                <a:srgbClr val="FFFF00"/>
              </a:solidFill>
              <a:latin typeface="Helvetica"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3627952-F87E-4B1E-A660-017C5370EC0C}" type="slidenum">
              <a:rPr lang="en-US" altLang="en-US" smtClean="0"/>
              <a:pPr/>
              <a:t>12</a:t>
            </a:fld>
            <a:endParaRPr lang="en-US" altLang="en-US"/>
          </a:p>
        </p:txBody>
      </p:sp>
    </p:spTree>
    <p:extLst>
      <p:ext uri="{BB962C8B-B14F-4D97-AF65-F5344CB8AC3E}">
        <p14:creationId xmlns:p14="http://schemas.microsoft.com/office/powerpoint/2010/main" val="171947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0" dirty="0">
                <a:solidFill>
                  <a:srgbClr val="000000"/>
                </a:solidFill>
                <a:latin typeface="Arial" panose="020B0604020202020204" pitchFamily="34" charset="0"/>
              </a:rPr>
              <a:t>    1. Sanctify them by Your truth. Your word is truth” (</a:t>
            </a:r>
            <a:r>
              <a:rPr lang="en-US" altLang="en-US" sz="1200" b="1" dirty="0">
                <a:solidFill>
                  <a:srgbClr val="000000"/>
                </a:solidFill>
                <a:latin typeface="Arial" panose="020B0604020202020204" pitchFamily="34" charset="0"/>
              </a:rPr>
              <a:t>John 17:17</a:t>
            </a:r>
            <a:r>
              <a:rPr lang="en-US" altLang="en-US" sz="1200" b="0" dirty="0">
                <a:solidFill>
                  <a:srgbClr val="000000"/>
                </a:solidFill>
                <a:latin typeface="Arial" panose="020B0604020202020204" pitchFamily="34" charset="0"/>
              </a:rPr>
              <a:t>).</a:t>
            </a:r>
          </a:p>
          <a:p>
            <a:pPr eaLnBrk="1" hangingPunct="1"/>
            <a:r>
              <a:rPr lang="en-US" altLang="en-US" sz="1200" b="0" dirty="0">
                <a:solidFill>
                  <a:srgbClr val="000000"/>
                </a:solidFill>
                <a:latin typeface="Arial" panose="020B0604020202020204" pitchFamily="34" charset="0"/>
              </a:rPr>
              <a:t>&gt;&gt;&gt;&gt;&gt;&gt;&gt;&gt;&gt;&gt;&gt;&gt;&gt;&gt;&gt;&gt;&gt;&gt;&gt;&gt;&gt;</a:t>
            </a:r>
          </a:p>
          <a:p>
            <a:pPr eaLnBrk="1" hangingPunct="1"/>
            <a:r>
              <a:rPr lang="en-US" altLang="en-US" sz="1200" b="0" dirty="0">
                <a:solidFill>
                  <a:srgbClr val="000000"/>
                </a:solidFill>
                <a:latin typeface="Arial" panose="020B0604020202020204" pitchFamily="34" charset="0"/>
              </a:rPr>
              <a:t>    2. “The entirety of Your word is truth” (</a:t>
            </a:r>
            <a:r>
              <a:rPr lang="en-US" altLang="en-US" sz="1200" b="1" dirty="0">
                <a:solidFill>
                  <a:srgbClr val="000000"/>
                </a:solidFill>
                <a:latin typeface="Arial" panose="020B0604020202020204" pitchFamily="34" charset="0"/>
              </a:rPr>
              <a:t>Psalm 119:160</a:t>
            </a:r>
            <a:r>
              <a:rPr lang="en-US" altLang="en-US" sz="1200" b="0" dirty="0">
                <a:solidFill>
                  <a:srgbClr val="000000"/>
                </a:solidFill>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53627952-F87E-4B1E-A660-017C5370EC0C}" type="slidenum">
              <a:rPr lang="en-US" altLang="en-US" smtClean="0"/>
              <a:pPr/>
              <a:t>13</a:t>
            </a:fld>
            <a:endParaRPr lang="en-US" altLang="en-US"/>
          </a:p>
        </p:txBody>
      </p:sp>
    </p:spTree>
    <p:extLst>
      <p:ext uri="{BB962C8B-B14F-4D97-AF65-F5344CB8AC3E}">
        <p14:creationId xmlns:p14="http://schemas.microsoft.com/office/powerpoint/2010/main" val="649256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 </a:t>
            </a:r>
            <a:r>
              <a:rPr lang="en-US" sz="1200" u="none" kern="1200" dirty="0">
                <a:solidFill>
                  <a:schemeClr val="tx1"/>
                </a:solidFill>
                <a:latin typeface="Times New Roman" panose="02020603050405020304" pitchFamily="18" charset="0"/>
                <a:ea typeface="ＭＳ Ｐゴシック" charset="-128"/>
                <a:cs typeface="Times New Roman" panose="02020603050405020304" pitchFamily="18" charset="0"/>
              </a:rPr>
              <a:t>Messianic Prophecies</a:t>
            </a:r>
          </a:p>
          <a:p>
            <a:r>
              <a:rPr lang="en-US" sz="1200" u="none" kern="1200" dirty="0">
                <a:solidFill>
                  <a:schemeClr val="tx1"/>
                </a:solidFill>
                <a:latin typeface="Times New Roman" panose="02020603050405020304" pitchFamily="18" charset="0"/>
                <a:ea typeface="ＭＳ Ｐゴシック" charset="-128"/>
                <a:cs typeface="Times New Roman" panose="02020603050405020304" pitchFamily="18" charset="0"/>
              </a:rPr>
              <a:t>    2. We have many messianic prophecies listed in the Old Testament and we can see their fulfillment in the New Testament.</a:t>
            </a:r>
          </a:p>
          <a:p>
            <a:r>
              <a:rPr lang="en-US" sz="1200" u="none" kern="1200" dirty="0">
                <a:solidFill>
                  <a:schemeClr val="tx1"/>
                </a:solidFill>
                <a:latin typeface="Times New Roman" panose="02020603050405020304" pitchFamily="18" charset="0"/>
                <a:ea typeface="ＭＳ Ｐゴシック" charset="-128"/>
                <a:cs typeface="Times New Roman" panose="02020603050405020304" pitchFamily="18" charset="0"/>
              </a:rPr>
              <a:t>    3. Not only of His birth and lineage But;</a:t>
            </a:r>
          </a:p>
          <a:p>
            <a:r>
              <a:rPr lang="en-US" sz="1200" u="none" kern="1200" dirty="0">
                <a:solidFill>
                  <a:schemeClr val="tx1"/>
                </a:solidFill>
                <a:latin typeface="Times New Roman" panose="02020603050405020304" pitchFamily="18" charset="0"/>
                <a:ea typeface="ＭＳ Ｐゴシック" charset="-128"/>
                <a:cs typeface="Times New Roman" panose="02020603050405020304" pitchFamily="18" charset="0"/>
              </a:rPr>
              <a:t>&gt;&gt;&gt;&gt;&gt;&gt;&gt;&gt;&gt;&gt;&gt;&gt;&gt;&gt;&gt;&gt;&gt;</a:t>
            </a:r>
          </a:p>
          <a:p>
            <a:r>
              <a:rPr lang="en-US" sz="1200" u="none" kern="1200" dirty="0">
                <a:solidFill>
                  <a:schemeClr val="tx1"/>
                </a:solidFill>
                <a:latin typeface="Times New Roman" panose="02020603050405020304" pitchFamily="18" charset="0"/>
                <a:ea typeface="ＭＳ Ｐゴシック" charset="-128"/>
                <a:cs typeface="Times New Roman" panose="02020603050405020304" pitchFamily="18" charset="0"/>
              </a:rPr>
              <a:t>    4. When and how he would be betrayed, and what would happen to His body.</a:t>
            </a:r>
            <a:endParaRPr lang="en-US" u="none"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3627952-F87E-4B1E-A660-017C5370EC0C}" type="slidenum">
              <a:rPr lang="en-US" altLang="en-US" smtClean="0"/>
              <a:pPr/>
              <a:t>14</a:t>
            </a:fld>
            <a:endParaRPr lang="en-US" altLang="en-US"/>
          </a:p>
        </p:txBody>
      </p:sp>
    </p:spTree>
    <p:extLst>
      <p:ext uri="{BB962C8B-B14F-4D97-AF65-F5344CB8AC3E}">
        <p14:creationId xmlns:p14="http://schemas.microsoft.com/office/powerpoint/2010/main" val="2046507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chemeClr val="bg1"/>
                </a:solidFill>
                <a:effectLst>
                  <a:outerShdw blurRad="38100" dist="38100" dir="2700000" algn="tl">
                    <a:srgbClr val="808080"/>
                  </a:outerShdw>
                </a:effectLst>
                <a:latin typeface="Helvetica" charset="0"/>
                <a:ea typeface="ＭＳ Ｐゴシック" charset="-128"/>
                <a:cs typeface="Times New Roman" charset="0"/>
              </a:rPr>
              <a:t>    1. First we want to look at the reliability of Bible. </a:t>
            </a:r>
          </a:p>
          <a:p>
            <a:r>
              <a:rPr lang="en-US" sz="1200" b="0" dirty="0">
                <a:solidFill>
                  <a:schemeClr val="bg1"/>
                </a:solidFill>
                <a:effectLst>
                  <a:outerShdw blurRad="38100" dist="38100" dir="2700000" algn="tl">
                    <a:srgbClr val="808080"/>
                  </a:outerShdw>
                </a:effectLst>
                <a:latin typeface="Helvetica" charset="0"/>
                <a:ea typeface="ＭＳ Ｐゴシック" charset="-128"/>
                <a:cs typeface="Times New Roman" charset="0"/>
              </a:rPr>
              <a:t>        a. For instance THE TWELVE? Or was it eleven?</a:t>
            </a:r>
            <a:br>
              <a:rPr lang="en-US" sz="1200" b="0" dirty="0">
                <a:solidFill>
                  <a:schemeClr val="bg1"/>
                </a:solidFill>
                <a:effectLst>
                  <a:outerShdw blurRad="38100" dist="38100" dir="2700000" algn="tl">
                    <a:srgbClr val="808080"/>
                  </a:outerShdw>
                </a:effectLst>
                <a:latin typeface="Helvetica" charset="0"/>
                <a:ea typeface="ＭＳ Ｐゴシック" charset="-128"/>
                <a:cs typeface="Times New Roman" charset="0"/>
              </a:rPr>
            </a:br>
            <a:r>
              <a:rPr lang="en-US" sz="1200" b="0" dirty="0">
                <a:solidFill>
                  <a:schemeClr val="bg1"/>
                </a:solidFill>
                <a:effectLst>
                  <a:outerShdw blurRad="38100" dist="38100" dir="2700000" algn="tl">
                    <a:srgbClr val="808080"/>
                  </a:outerShdw>
                </a:effectLst>
                <a:latin typeface="Helvetica" charset="0"/>
                <a:ea typeface="ＭＳ Ｐゴシック" charset="-128"/>
                <a:cs typeface="Times New Roman" charset="0"/>
              </a:rPr>
              <a:t>    2. </a:t>
            </a:r>
            <a:r>
              <a:rPr lang="en-US" sz="1100" dirty="0">
                <a:solidFill>
                  <a:schemeClr val="bg1"/>
                </a:solidFill>
                <a:effectLst>
                  <a:outerShdw blurRad="38100" dist="38100" dir="2700000" algn="tl">
                    <a:srgbClr val="808080"/>
                  </a:outerShdw>
                </a:effectLst>
                <a:latin typeface="Helvetica" charset="0"/>
                <a:ea typeface="ＭＳ Ｐゴシック" charset="-128"/>
                <a:cs typeface="Times New Roman" charset="0"/>
              </a:rPr>
              <a:t>“He was seen by Cephas, then by </a:t>
            </a:r>
            <a:r>
              <a:rPr lang="en-US" sz="1100" b="1" dirty="0">
                <a:solidFill>
                  <a:schemeClr val="bg1"/>
                </a:solidFill>
                <a:effectLst>
                  <a:outerShdw blurRad="38100" dist="38100" dir="2700000" algn="tl">
                    <a:srgbClr val="808080"/>
                  </a:outerShdw>
                </a:effectLst>
                <a:latin typeface="Helvetica" charset="0"/>
                <a:ea typeface="ＭＳ Ｐゴシック" charset="-128"/>
                <a:cs typeface="Times New Roman" charset="0"/>
              </a:rPr>
              <a:t>the twelve”</a:t>
            </a:r>
            <a:r>
              <a:rPr lang="en-US" sz="1100" dirty="0">
                <a:solidFill>
                  <a:schemeClr val="bg1"/>
                </a:solidFill>
                <a:effectLst>
                  <a:outerShdw blurRad="38100" dist="38100" dir="2700000" algn="tl">
                    <a:srgbClr val="808080"/>
                  </a:outerShdw>
                </a:effectLst>
                <a:latin typeface="Helvetica" charset="0"/>
                <a:ea typeface="ＭＳ Ｐゴシック" charset="-128"/>
                <a:cs typeface="Times New Roman" charset="0"/>
              </a:rPr>
              <a:t> (</a:t>
            </a:r>
            <a:r>
              <a:rPr lang="en-US" sz="1100" b="1" dirty="0">
                <a:solidFill>
                  <a:schemeClr val="bg1"/>
                </a:solidFill>
                <a:effectLst>
                  <a:outerShdw blurRad="38100" dist="38100" dir="2700000" algn="tl">
                    <a:srgbClr val="808080"/>
                  </a:outerShdw>
                </a:effectLst>
                <a:latin typeface="Helvetica" charset="0"/>
                <a:ea typeface="ＭＳ Ｐゴシック" charset="-128"/>
                <a:cs typeface="Times New Roman" charset="0"/>
              </a:rPr>
              <a:t>1 Cor. 15:5</a:t>
            </a:r>
            <a:r>
              <a:rPr lang="en-US" sz="1100" dirty="0">
                <a:solidFill>
                  <a:schemeClr val="bg1"/>
                </a:solidFill>
                <a:effectLst>
                  <a:outerShdw blurRad="38100" dist="38100" dir="2700000" algn="tl">
                    <a:srgbClr val="808080"/>
                  </a:outerShdw>
                </a:effectLst>
                <a:latin typeface="Helvetica" charset="0"/>
                <a:ea typeface="ＭＳ Ｐゴシック" charset="-128"/>
                <a:cs typeface="Times New Roman" charset="0"/>
              </a:rPr>
              <a:t>).</a:t>
            </a:r>
          </a:p>
          <a:p>
            <a:r>
              <a:rPr lang="en-US" sz="1100" dirty="0">
                <a:solidFill>
                  <a:schemeClr val="bg1"/>
                </a:solidFill>
                <a:effectLst>
                  <a:outerShdw blurRad="38100" dist="38100" dir="2700000" algn="tl">
                    <a:srgbClr val="808080"/>
                  </a:outerShdw>
                </a:effectLst>
                <a:latin typeface="Helvetica" charset="0"/>
                <a:ea typeface="ＭＳ Ｐゴシック" charset="-128"/>
                <a:cs typeface="Times New Roman" charset="0"/>
              </a:rPr>
              <a:t>        a. Peter saw Him first: and then Peter and the eleven, that is with Matthias, saw Him on another and later occasion.</a:t>
            </a:r>
          </a:p>
          <a:p>
            <a:r>
              <a:rPr lang="en-US" sz="1100" dirty="0">
                <a:solidFill>
                  <a:schemeClr val="bg1"/>
                </a:solidFill>
                <a:effectLst>
                  <a:outerShdw blurRad="38100" dist="38100" dir="2700000" algn="tl">
                    <a:srgbClr val="808080"/>
                  </a:outerShdw>
                </a:effectLst>
                <a:latin typeface="Helvetica" charset="0"/>
                <a:ea typeface="ＭＳ Ｐゴシック" charset="-128"/>
                <a:cs typeface="Times New Roman" charset="0"/>
              </a:rPr>
              <a:t>&gt;&gt;&gt;&gt;&gt;&gt;&gt;&gt;&gt;&gt;&gt;&gt;&gt;&gt;&gt;&gt;&gt;&gt;&gt;&gt;</a:t>
            </a:r>
          </a:p>
          <a:p>
            <a:pPr algn="l">
              <a:defRPr/>
            </a:pPr>
            <a:r>
              <a:rPr lang="en-US" sz="1200" b="0" dirty="0">
                <a:latin typeface="Helvetica" charset="0"/>
                <a:cs typeface="Times New Roman" charset="0"/>
              </a:rPr>
              <a:t>    3.  </a:t>
            </a:r>
            <a:r>
              <a:rPr lang="en-US" sz="1200" b="1" dirty="0">
                <a:solidFill>
                  <a:schemeClr val="bg1"/>
                </a:solidFill>
                <a:effectLst>
                  <a:outerShdw blurRad="38100" dist="38100" dir="2700000" algn="tl">
                    <a:srgbClr val="808080"/>
                  </a:outerShdw>
                </a:effectLst>
                <a:latin typeface="Helvetica" charset="0"/>
                <a:cs typeface="Times New Roman" charset="0"/>
              </a:rPr>
              <a:t>But what about…Judas being dead?</a:t>
            </a:r>
            <a:br>
              <a:rPr lang="en-US" sz="1200" b="1" dirty="0">
                <a:solidFill>
                  <a:schemeClr val="bg1"/>
                </a:solidFill>
                <a:effectLst>
                  <a:outerShdw blurRad="38100" dist="38100" dir="2700000" algn="tl">
                    <a:srgbClr val="808080"/>
                  </a:outerShdw>
                </a:effectLst>
                <a:latin typeface="Helvetica" charset="0"/>
                <a:cs typeface="Times New Roman" charset="0"/>
              </a:rPr>
            </a:br>
            <a:r>
              <a:rPr lang="en-US" sz="1200" b="0" dirty="0">
                <a:solidFill>
                  <a:schemeClr val="bg1"/>
                </a:solidFill>
                <a:effectLst>
                  <a:outerShdw blurRad="38100" dist="38100" dir="2700000" algn="tl">
                    <a:srgbClr val="808080"/>
                  </a:outerShdw>
                </a:effectLst>
                <a:latin typeface="Helvetica" charset="0"/>
                <a:cs typeface="Times New Roman" charset="0"/>
              </a:rPr>
              <a:t>    4. </a:t>
            </a:r>
            <a:r>
              <a:rPr lang="en-US" sz="1200" dirty="0">
                <a:solidFill>
                  <a:schemeClr val="bg1"/>
                </a:solidFill>
                <a:effectLst>
                  <a:outerShdw blurRad="38100" dist="38100" dir="2700000" algn="tl">
                    <a:srgbClr val="808080"/>
                  </a:outerShdw>
                </a:effectLst>
                <a:latin typeface="Helvetica" charset="0"/>
                <a:cs typeface="Times New Roman" charset="0"/>
              </a:rPr>
              <a:t>“He [Judas] threw down the pieces of silver in the temple and departed, and went and hanged himself” </a:t>
            </a:r>
          </a:p>
          <a:p>
            <a:pPr algn="l">
              <a:defRPr/>
            </a:pPr>
            <a:r>
              <a:rPr lang="en-US" sz="1200" dirty="0">
                <a:solidFill>
                  <a:schemeClr val="bg1"/>
                </a:solidFill>
                <a:effectLst>
                  <a:outerShdw blurRad="38100" dist="38100" dir="2700000" algn="tl">
                    <a:srgbClr val="808080"/>
                  </a:outerShdw>
                </a:effectLst>
                <a:latin typeface="Helvetica" charset="0"/>
                <a:cs typeface="Times New Roman" charset="0"/>
              </a:rPr>
              <a:t>    5. (</a:t>
            </a:r>
            <a:r>
              <a:rPr lang="en-US" sz="1200" b="1" dirty="0">
                <a:solidFill>
                  <a:schemeClr val="bg1"/>
                </a:solidFill>
                <a:effectLst>
                  <a:outerShdw blurRad="38100" dist="38100" dir="2700000" algn="tl">
                    <a:srgbClr val="808080"/>
                  </a:outerShdw>
                </a:effectLst>
                <a:latin typeface="Helvetica" charset="0"/>
                <a:cs typeface="Times New Roman" charset="0"/>
              </a:rPr>
              <a:t>Matthew 27:5</a:t>
            </a:r>
            <a:r>
              <a:rPr lang="en-US" sz="1200" dirty="0">
                <a:solidFill>
                  <a:schemeClr val="bg1"/>
                </a:solidFill>
                <a:effectLst>
                  <a:outerShdw blurRad="38100" dist="38100" dir="2700000" algn="tl">
                    <a:srgbClr val="808080"/>
                  </a:outerShdw>
                </a:effectLst>
                <a:latin typeface="Helvetica" charset="0"/>
                <a:cs typeface="Times New Roman" charset="0"/>
              </a:rPr>
              <a:t>—before Jesus’ resurrection and that was before Jesus stood before Pilate).</a:t>
            </a:r>
          </a:p>
          <a:p>
            <a:pPr algn="just">
              <a:defRPr/>
            </a:pPr>
            <a:r>
              <a:rPr lang="en-US" sz="1200" dirty="0">
                <a:solidFill>
                  <a:schemeClr val="bg1"/>
                </a:solidFill>
                <a:effectLst>
                  <a:outerShdw blurRad="38100" dist="38100" dir="2700000" algn="tl">
                    <a:srgbClr val="808080"/>
                  </a:outerShdw>
                </a:effectLst>
                <a:latin typeface="Helvetica" charset="0"/>
                <a:cs typeface="Times New Roman" charset="0"/>
              </a:rPr>
              <a:t>    6. “He [Matthias] was numbered with the eleven apostles” (</a:t>
            </a:r>
            <a:r>
              <a:rPr lang="en-US" sz="1200" b="1" dirty="0">
                <a:solidFill>
                  <a:schemeClr val="bg1"/>
                </a:solidFill>
                <a:effectLst>
                  <a:outerShdw blurRad="38100" dist="38100" dir="2700000" algn="tl">
                    <a:srgbClr val="808080"/>
                  </a:outerShdw>
                </a:effectLst>
                <a:latin typeface="Helvetica" charset="0"/>
                <a:cs typeface="Times New Roman" charset="0"/>
              </a:rPr>
              <a:t>Acts 1:26</a:t>
            </a:r>
            <a:r>
              <a:rPr lang="en-US" sz="1200" dirty="0">
                <a:solidFill>
                  <a:schemeClr val="bg1"/>
                </a:solidFill>
                <a:effectLst>
                  <a:outerShdw blurRad="38100" dist="38100" dir="2700000" algn="tl">
                    <a:srgbClr val="808080"/>
                  </a:outerShdw>
                </a:effectLst>
                <a:latin typeface="Helvetica" charset="0"/>
                <a:cs typeface="Times New Roman" charset="0"/>
              </a:rPr>
              <a:t>—after Jesus’ ascension into heaven). </a:t>
            </a:r>
          </a:p>
        </p:txBody>
      </p:sp>
      <p:sp>
        <p:nvSpPr>
          <p:cNvPr id="4" name="Slide Number Placeholder 3"/>
          <p:cNvSpPr>
            <a:spLocks noGrp="1"/>
          </p:cNvSpPr>
          <p:nvPr>
            <p:ph type="sldNum" sz="quarter" idx="5"/>
          </p:nvPr>
        </p:nvSpPr>
        <p:spPr/>
        <p:txBody>
          <a:bodyPr/>
          <a:lstStyle/>
          <a:p>
            <a:fld id="{53627952-F87E-4B1E-A660-017C5370EC0C}" type="slidenum">
              <a:rPr lang="en-US" altLang="en-US" smtClean="0"/>
              <a:pPr/>
              <a:t>15</a:t>
            </a:fld>
            <a:endParaRPr lang="en-US" altLang="en-US"/>
          </a:p>
        </p:txBody>
      </p:sp>
    </p:spTree>
    <p:extLst>
      <p:ext uri="{BB962C8B-B14F-4D97-AF65-F5344CB8AC3E}">
        <p14:creationId xmlns:p14="http://schemas.microsoft.com/office/powerpoint/2010/main" val="1505121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1. Despite the conference's name, the Big 10, </a:t>
            </a:r>
            <a:r>
              <a:rPr lang="en-US" altLang="en-US" u="none" dirty="0">
                <a:solidFill>
                  <a:schemeClr val="bg1"/>
                </a:solidFill>
                <a:ea typeface="ＭＳ Ｐゴシック" panose="020B0600070205080204" pitchFamily="34" charset="-128"/>
              </a:rPr>
              <a:t>since Penn State </a:t>
            </a:r>
            <a:r>
              <a:rPr lang="en-US" altLang="en-US" dirty="0">
                <a:ea typeface="ＭＳ Ｐゴシック" panose="020B0600070205080204" pitchFamily="34" charset="-128"/>
              </a:rPr>
              <a:t>joined in 1990, there have been </a:t>
            </a:r>
            <a:r>
              <a:rPr lang="en-US" altLang="en-US" b="1" dirty="0">
                <a:ea typeface="ＭＳ Ｐゴシック" panose="020B0600070205080204" pitchFamily="34" charset="-128"/>
              </a:rPr>
              <a:t>11 </a:t>
            </a:r>
            <a:r>
              <a:rPr lang="en-US" altLang="en-US" dirty="0">
                <a:ea typeface="ＭＳ Ｐゴシック" panose="020B0600070205080204" pitchFamily="34" charset="-128"/>
              </a:rPr>
              <a:t>schools in the Big Ten. </a:t>
            </a:r>
          </a:p>
          <a:p>
            <a:r>
              <a:rPr lang="en-US" altLang="en-US" dirty="0">
                <a:ea typeface="ＭＳ Ｐゴシック" panose="020B0600070205080204" pitchFamily="34" charset="-128"/>
              </a:rPr>
              <a:t>    2. The University of Nebraska-Lincoln will join the conference as its </a:t>
            </a:r>
            <a:r>
              <a:rPr lang="en-US" altLang="en-US" b="1" dirty="0">
                <a:ea typeface="ＭＳ Ｐゴシック" panose="020B0600070205080204" pitchFamily="34" charset="-128"/>
              </a:rPr>
              <a:t>12th</a:t>
            </a:r>
            <a:r>
              <a:rPr lang="en-US" altLang="en-US" dirty="0">
                <a:ea typeface="ＭＳ Ｐゴシック" panose="020B0600070205080204" pitchFamily="34" charset="-128"/>
              </a:rPr>
              <a:t> member effective </a:t>
            </a:r>
            <a:r>
              <a:rPr lang="en-US" altLang="en-US" b="1" dirty="0">
                <a:ea typeface="ＭＳ Ｐゴシック" panose="020B0600070205080204" pitchFamily="34" charset="-128"/>
              </a:rPr>
              <a:t>July 1, 2011</a:t>
            </a:r>
            <a:r>
              <a:rPr lang="en-US" altLang="en-US" dirty="0">
                <a:ea typeface="ＭＳ Ｐゴシック" panose="020B0600070205080204" pitchFamily="34" charset="-128"/>
              </a:rPr>
              <a:t>.</a:t>
            </a:r>
          </a:p>
          <a:p>
            <a:r>
              <a:rPr lang="en-US" altLang="en-US" dirty="0">
                <a:ea typeface="ＭＳ Ｐゴシック" panose="020B0600070205080204" pitchFamily="34" charset="-128"/>
              </a:rPr>
              <a:t>&gt;&gt;&gt;&gt;&gt;&gt;&gt;&gt;&gt;&gt;&gt;&gt;&gt;&gt;&gt;&gt;&gt;</a:t>
            </a:r>
          </a:p>
          <a:p>
            <a:r>
              <a:rPr lang="en-US" altLang="en-US" dirty="0">
                <a:ea typeface="ＭＳ Ｐゴシック" panose="020B0600070205080204" pitchFamily="34" charset="-128"/>
              </a:rPr>
              <a:t>    3. So what size is a </a:t>
            </a:r>
            <a:r>
              <a:rPr lang="en-US" altLang="en-US" b="1" dirty="0">
                <a:ea typeface="ＭＳ Ｐゴシック" panose="020B0600070205080204" pitchFamily="34" charset="-128"/>
              </a:rPr>
              <a:t>2” x 4”</a:t>
            </a:r>
            <a:r>
              <a:rPr lang="en-US" altLang="en-US" dirty="0">
                <a:ea typeface="ＭＳ Ｐゴシック" panose="020B0600070205080204" pitchFamily="34" charset="-128"/>
              </a:rPr>
              <a:t> piece of lumber?</a:t>
            </a:r>
          </a:p>
          <a:p>
            <a:r>
              <a:rPr lang="en-US" altLang="en-US" dirty="0">
                <a:ea typeface="ＭＳ Ｐゴシック" panose="020B0600070205080204" pitchFamily="34" charset="-128"/>
              </a:rPr>
              <a:t>    4. Everyone that uses this lumber knows that it is 1-1/2 x 3-1/2 inches.</a:t>
            </a:r>
          </a:p>
          <a:p>
            <a:endParaRPr lang="en-US" altLang="en-US" dirty="0">
              <a:ea typeface="ＭＳ Ｐゴシック" panose="020B0600070205080204" pitchFamily="34" charset="-128"/>
            </a:endParaRP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A81E4120-8BA2-4E4A-8E74-BE3B7D17D21E}" type="slidenum">
              <a:rPr lang="en-US" altLang="en-US"/>
              <a:pPr/>
              <a:t>16</a:t>
            </a:fld>
            <a:endParaRPr lang="en-US" altLang="en-US"/>
          </a:p>
        </p:txBody>
      </p:sp>
    </p:spTree>
    <p:extLst>
      <p:ext uri="{BB962C8B-B14F-4D97-AF65-F5344CB8AC3E}">
        <p14:creationId xmlns:p14="http://schemas.microsoft.com/office/powerpoint/2010/main" val="183234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1. </a:t>
            </a:r>
            <a:r>
              <a:rPr lang="en-US" sz="1200" b="0" kern="1200" dirty="0">
                <a:solidFill>
                  <a:schemeClr val="tx1"/>
                </a:solidFill>
                <a:effectLst>
                  <a:outerShdw blurRad="38100" dist="38100" dir="2700000" algn="tl">
                    <a:srgbClr val="010199"/>
                  </a:outerShdw>
                </a:effectLst>
                <a:latin typeface="Arial" charset="0"/>
                <a:ea typeface="ＭＳ Ｐゴシック" charset="-128"/>
                <a:cs typeface="ＭＳ Ｐゴシック" charset="-128"/>
              </a:rPr>
              <a:t>Prolepsis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outerShdw blurRad="38100" dist="38100" dir="2700000" algn="tl">
                    <a:srgbClr val="010199"/>
                  </a:outerShdw>
                </a:effectLst>
                <a:latin typeface="Arial" charset="0"/>
                <a:ea typeface="ＭＳ Ｐゴシック" charset="-128"/>
                <a:cs typeface="ＭＳ Ｐゴシック" charset="-128"/>
              </a:rPr>
              <a:t>&gt;&gt;&gt;&gt;&gt;&gt;&gt;&gt;&gt;&gt;&gt;&gt;&gt;&gt;&gt;&gt;&gt;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2. </a:t>
            </a:r>
            <a:r>
              <a:rPr lang="en-US" altLang="en-US" sz="1200" dirty="0">
                <a:latin typeface="Arial" panose="020B0604020202020204" pitchFamily="34" charset="0"/>
              </a:rPr>
              <a:t>“The assignment of something, such as an </a:t>
            </a:r>
            <a:r>
              <a:rPr lang="en-US" altLang="en-US" sz="1200" b="1" dirty="0">
                <a:latin typeface="Arial" panose="020B0604020202020204" pitchFamily="34" charset="0"/>
              </a:rPr>
              <a:t>event</a:t>
            </a:r>
            <a:r>
              <a:rPr lang="en-US" altLang="en-US" sz="1200" dirty="0">
                <a:latin typeface="Arial" panose="020B0604020202020204" pitchFamily="34" charset="0"/>
              </a:rPr>
              <a:t> or </a:t>
            </a:r>
            <a:r>
              <a:rPr lang="en-US" altLang="en-US" sz="1200" b="1" dirty="0">
                <a:latin typeface="Arial" panose="020B0604020202020204" pitchFamily="34" charset="0"/>
              </a:rPr>
              <a:t>name</a:t>
            </a:r>
            <a:r>
              <a:rPr lang="en-US" altLang="en-US" sz="1200" dirty="0">
                <a:latin typeface="Arial" panose="020B0604020202020204" pitchFamily="34" charset="0"/>
              </a:rPr>
              <a:t>, to </a:t>
            </a:r>
            <a:r>
              <a:rPr lang="en-US" altLang="en-US" sz="1200" b="1" dirty="0">
                <a:latin typeface="Arial" panose="020B0604020202020204" pitchFamily="34" charset="0"/>
              </a:rPr>
              <a:t>a time </a:t>
            </a:r>
            <a:r>
              <a:rPr lang="en-US" altLang="en-US" sz="1200" dirty="0">
                <a:latin typeface="Arial" panose="020B0604020202020204" pitchFamily="34" charset="0"/>
              </a:rPr>
              <a:t>that precedes it.”</a:t>
            </a:r>
          </a:p>
          <a:p>
            <a:endParaRPr lang="en-US" altLang="en-US" dirty="0">
              <a:ea typeface="ＭＳ Ｐゴシック" panose="020B0600070205080204" pitchFamily="34" charset="-128"/>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EB736DD9-96A4-49ED-B422-8C6ED35920F1}" type="slidenum">
              <a:rPr lang="en-US" altLang="en-US"/>
              <a:pPr/>
              <a:t>17</a:t>
            </a:fld>
            <a:endParaRPr lang="en-US" altLang="en-US"/>
          </a:p>
        </p:txBody>
      </p:sp>
    </p:spTree>
    <p:extLst>
      <p:ext uri="{BB962C8B-B14F-4D97-AF65-F5344CB8AC3E}">
        <p14:creationId xmlns:p14="http://schemas.microsoft.com/office/powerpoint/2010/main" val="1408332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ea typeface="ＭＳ Ｐゴシック" panose="020B0600070205080204" pitchFamily="34" charset="-128"/>
              </a:rPr>
              <a:t>    1. </a:t>
            </a:r>
            <a:r>
              <a:rPr lang="en-US" altLang="en-US" sz="1200" b="0" dirty="0">
                <a:solidFill>
                  <a:schemeClr val="bg1"/>
                </a:solidFill>
                <a:latin typeface="Times New Roman" panose="02020603050405020304" pitchFamily="18" charset="0"/>
                <a:cs typeface="Times New Roman" panose="02020603050405020304" pitchFamily="18" charset="0"/>
              </a:rPr>
              <a:t>HOW  DID  JUDAS  DIE?</a:t>
            </a:r>
            <a:r>
              <a:rPr lang="en-US" altLang="en-US" sz="1200" b="1" dirty="0">
                <a:solidFill>
                  <a:schemeClr val="bg1"/>
                </a:solidFill>
                <a:latin typeface="Times New Roman" panose="02020603050405020304" pitchFamily="18" charset="0"/>
                <a:cs typeface="Times New Roman" panose="02020603050405020304" pitchFamily="18" charset="0"/>
              </a:rPr>
              <a:t/>
            </a:r>
            <a:br>
              <a:rPr lang="en-US" altLang="en-US" sz="1200" b="1" dirty="0">
                <a:solidFill>
                  <a:schemeClr val="bg1"/>
                </a:solidFill>
                <a:latin typeface="Times New Roman" panose="02020603050405020304" pitchFamily="18" charset="0"/>
                <a:cs typeface="Times New Roman" panose="02020603050405020304" pitchFamily="18" charset="0"/>
              </a:rPr>
            </a:br>
            <a:r>
              <a:rPr lang="en-US" altLang="en-US" sz="1200" b="0" dirty="0">
                <a:solidFill>
                  <a:schemeClr val="bg1"/>
                </a:solidFill>
                <a:latin typeface="Times New Roman" panose="02020603050405020304" pitchFamily="18" charset="0"/>
                <a:cs typeface="Times New Roman" panose="02020603050405020304" pitchFamily="18" charset="0"/>
              </a:rPr>
              <a:t>    2. </a:t>
            </a:r>
            <a:r>
              <a:rPr lang="en-US" altLang="en-US" sz="1200" i="1" dirty="0">
                <a:solidFill>
                  <a:schemeClr val="bg1"/>
                </a:solidFill>
                <a:latin typeface="Times New Roman" panose="02020603050405020304" pitchFamily="18" charset="0"/>
                <a:cs typeface="Times New Roman" panose="02020603050405020304" pitchFamily="18" charset="0"/>
              </a:rPr>
              <a:t>“He [Judas] threw down the pieces of silver in the temple and departed, and </a:t>
            </a:r>
            <a:r>
              <a:rPr lang="en-US" altLang="en-US" sz="1200" b="1" i="1" dirty="0">
                <a:solidFill>
                  <a:schemeClr val="bg1"/>
                </a:solidFill>
                <a:latin typeface="Times New Roman" panose="02020603050405020304" pitchFamily="18" charset="0"/>
                <a:cs typeface="Times New Roman" panose="02020603050405020304" pitchFamily="18" charset="0"/>
              </a:rPr>
              <a:t>went and hanged himself</a:t>
            </a:r>
            <a:r>
              <a:rPr lang="en-US" altLang="en-US" sz="1200" i="1" dirty="0">
                <a:solidFill>
                  <a:schemeClr val="bg1"/>
                </a:solidFill>
                <a:latin typeface="Times New Roman" panose="02020603050405020304" pitchFamily="18" charset="0"/>
                <a:cs typeface="Times New Roman" panose="02020603050405020304" pitchFamily="18" charset="0"/>
              </a:rPr>
              <a:t>” </a:t>
            </a:r>
            <a:r>
              <a:rPr lang="en-US" altLang="en-US" sz="1200" dirty="0">
                <a:solidFill>
                  <a:schemeClr val="bg1"/>
                </a:solidFill>
                <a:latin typeface="Times New Roman" panose="02020603050405020304" pitchFamily="18" charset="0"/>
                <a:cs typeface="Times New Roman" panose="02020603050405020304" pitchFamily="18" charset="0"/>
              </a:rPr>
              <a:t>(</a:t>
            </a:r>
            <a:r>
              <a:rPr lang="en-US" altLang="en-US" sz="1200" b="1" dirty="0">
                <a:solidFill>
                  <a:schemeClr val="bg1"/>
                </a:solidFill>
                <a:latin typeface="Times New Roman" panose="02020603050405020304" pitchFamily="18" charset="0"/>
                <a:cs typeface="Times New Roman" panose="02020603050405020304" pitchFamily="18" charset="0"/>
              </a:rPr>
              <a:t>Matthew 27:5</a:t>
            </a:r>
            <a:r>
              <a:rPr lang="en-US" altLang="en-US" sz="1200" dirty="0">
                <a:solidFill>
                  <a:schemeClr val="bg1"/>
                </a:solidFill>
                <a:latin typeface="Times New Roman" panose="02020603050405020304" pitchFamily="18" charset="0"/>
                <a:cs typeface="Times New Roman" panose="02020603050405020304" pitchFamily="18" charset="0"/>
              </a:rPr>
              <a:t>).</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        a. How could he throw the money in the temple and also purchase land with it?</a:t>
            </a:r>
          </a:p>
          <a:p>
            <a:r>
              <a:rPr lang="en-US" altLang="en-US" dirty="0">
                <a:ea typeface="ＭＳ Ｐゴシック" panose="020B0600070205080204" pitchFamily="34" charset="-128"/>
              </a:rPr>
              <a:t>        b. How could he hang himself and also fall headlong and burst?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3.  </a:t>
            </a:r>
            <a:r>
              <a:rPr lang="en-US" altLang="en-US" sz="1200" b="1" dirty="0">
                <a:solidFill>
                  <a:schemeClr val="bg1"/>
                </a:solidFill>
                <a:latin typeface="Times New Roman" panose="02020603050405020304" pitchFamily="18" charset="0"/>
                <a:cs typeface="Times New Roman" panose="02020603050405020304" pitchFamily="18" charset="0"/>
              </a:rPr>
              <a:t>But what about…</a:t>
            </a:r>
            <a:endParaRPr lang="en-US" altLang="en-US" sz="1200" dirty="0">
              <a:solidFill>
                <a:schemeClr val="bg1"/>
              </a:solidFill>
              <a:latin typeface="Times New Roman" panose="02020603050405020304" pitchFamily="18" charset="0"/>
              <a:cs typeface="Times New Roman" panose="02020603050405020304" pitchFamily="18" charset="0"/>
            </a:endParaRPr>
          </a:p>
          <a:p>
            <a:r>
              <a:rPr lang="en-US" altLang="en-US" dirty="0">
                <a:ea typeface="ＭＳ Ｐゴシック" panose="020B0600070205080204" pitchFamily="34" charset="-128"/>
              </a:rPr>
              <a:t>    4. </a:t>
            </a:r>
            <a:r>
              <a:rPr lang="en-US" altLang="en-US" sz="1200" i="1" dirty="0">
                <a:solidFill>
                  <a:schemeClr val="bg1"/>
                </a:solidFill>
                <a:latin typeface="Times New Roman" panose="02020603050405020304" pitchFamily="18" charset="0"/>
                <a:cs typeface="Times New Roman" panose="02020603050405020304" pitchFamily="18" charset="0"/>
              </a:rPr>
              <a:t>“Now this man purchased a field with the wages of iniquity; an falling headlong, he burst open in the middle and all his entrails gushed out” </a:t>
            </a:r>
            <a:r>
              <a:rPr lang="en-US" altLang="en-US" sz="1200" dirty="0">
                <a:solidFill>
                  <a:schemeClr val="bg1"/>
                </a:solidFill>
                <a:latin typeface="Times New Roman" panose="02020603050405020304" pitchFamily="18" charset="0"/>
                <a:cs typeface="Times New Roman" panose="02020603050405020304" pitchFamily="18" charset="0"/>
              </a:rPr>
              <a:t>(</a:t>
            </a:r>
            <a:r>
              <a:rPr lang="en-US" altLang="en-US" sz="1200" b="1" dirty="0">
                <a:solidFill>
                  <a:schemeClr val="bg1"/>
                </a:solidFill>
                <a:latin typeface="Times New Roman" panose="02020603050405020304" pitchFamily="18" charset="0"/>
                <a:cs typeface="Times New Roman" panose="02020603050405020304" pitchFamily="18" charset="0"/>
              </a:rPr>
              <a:t>Acts 1:18</a:t>
            </a:r>
            <a:r>
              <a:rPr lang="en-US" altLang="en-US" sz="1200" dirty="0">
                <a:solidFill>
                  <a:schemeClr val="bg1"/>
                </a:solidFill>
                <a:latin typeface="Times New Roman" panose="02020603050405020304" pitchFamily="18" charset="0"/>
                <a:cs typeface="Times New Roman" panose="02020603050405020304" pitchFamily="18" charset="0"/>
              </a:rPr>
              <a:t>).</a:t>
            </a:r>
            <a:endParaRPr lang="en-US" altLang="en-US" i="1"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5. A Prolepsis!  - </a:t>
            </a:r>
            <a:r>
              <a:rPr lang="en-US" altLang="en-US" sz="1200" dirty="0">
                <a:latin typeface="Arial" panose="020B0604020202020204" pitchFamily="34" charset="0"/>
              </a:rPr>
              <a:t>“The assignment of something, such as an </a:t>
            </a:r>
            <a:r>
              <a:rPr lang="en-US" altLang="en-US" sz="1200" b="1" dirty="0">
                <a:latin typeface="Arial" panose="020B0604020202020204" pitchFamily="34" charset="0"/>
              </a:rPr>
              <a:t>event</a:t>
            </a:r>
            <a:r>
              <a:rPr lang="en-US" altLang="en-US" sz="1200" dirty="0">
                <a:latin typeface="Arial" panose="020B0604020202020204" pitchFamily="34" charset="0"/>
              </a:rPr>
              <a:t> or </a:t>
            </a:r>
            <a:r>
              <a:rPr lang="en-US" altLang="en-US" sz="1200" b="1" dirty="0">
                <a:latin typeface="Arial" panose="020B0604020202020204" pitchFamily="34" charset="0"/>
              </a:rPr>
              <a:t>name</a:t>
            </a:r>
            <a:r>
              <a:rPr lang="en-US" altLang="en-US" sz="1200" dirty="0">
                <a:latin typeface="Arial" panose="020B0604020202020204" pitchFamily="34" charset="0"/>
              </a:rPr>
              <a:t>, to </a:t>
            </a:r>
            <a:r>
              <a:rPr lang="en-US" altLang="en-US" sz="1200" b="1" dirty="0">
                <a:latin typeface="Arial" panose="020B0604020202020204" pitchFamily="34" charset="0"/>
              </a:rPr>
              <a:t>a time </a:t>
            </a:r>
            <a:r>
              <a:rPr lang="en-US" altLang="en-US" sz="1200" dirty="0">
                <a:latin typeface="Arial" panose="020B0604020202020204" pitchFamily="34" charset="0"/>
              </a:rPr>
              <a:t>that precedes it.”</a:t>
            </a:r>
          </a:p>
          <a:p>
            <a:endParaRPr lang="en-US" altLang="en-US" dirty="0">
              <a:ea typeface="ＭＳ Ｐゴシック" panose="020B0600070205080204" pitchFamily="34" charset="-128"/>
            </a:endParaRP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7096224E-B7DC-489B-B11B-A21B9D2831C8}" type="slidenum">
              <a:rPr lang="en-US" altLang="en-US"/>
              <a:pPr/>
              <a:t>18</a:t>
            </a:fld>
            <a:endParaRPr lang="en-US" altLang="en-US"/>
          </a:p>
        </p:txBody>
      </p:sp>
    </p:spTree>
    <p:extLst>
      <p:ext uri="{BB962C8B-B14F-4D97-AF65-F5344CB8AC3E}">
        <p14:creationId xmlns:p14="http://schemas.microsoft.com/office/powerpoint/2010/main" val="3076936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i="0" dirty="0">
                <a:ea typeface="ＭＳ Ｐゴシック" panose="020B0600070205080204" pitchFamily="34" charset="-128"/>
              </a:rPr>
              <a:t>    1. </a:t>
            </a:r>
            <a:r>
              <a:rPr lang="en-US" altLang="en-US" sz="1200" dirty="0">
                <a:solidFill>
                  <a:schemeClr val="bg1"/>
                </a:solidFill>
                <a:latin typeface="Arial" panose="020B0604020202020204" pitchFamily="34" charset="0"/>
              </a:rPr>
              <a:t>SUPPLEMENTATION DOES NOT EQUAL CONTRADICTION</a:t>
            </a:r>
          </a:p>
          <a:p>
            <a:endParaRPr lang="en-US" altLang="en-US" i="0" dirty="0">
              <a:ea typeface="ＭＳ Ｐゴシック" panose="020B0600070205080204" pitchFamily="34" charset="-128"/>
            </a:endParaRPr>
          </a:p>
          <a:p>
            <a:r>
              <a:rPr lang="en-US" altLang="en-US" i="1" dirty="0">
                <a:ea typeface="ＭＳ Ｐゴシック" panose="020B0600070205080204" pitchFamily="34" charset="-128"/>
              </a:rPr>
              <a:t>Now those who had eaten were about five thousand men, </a:t>
            </a:r>
            <a:r>
              <a:rPr lang="en-US" altLang="en-US" b="1" i="1" dirty="0">
                <a:ea typeface="ＭＳ Ｐゴシック" panose="020B0600070205080204" pitchFamily="34" charset="-128"/>
              </a:rPr>
              <a:t>besides</a:t>
            </a:r>
            <a:r>
              <a:rPr lang="en-US" altLang="en-US" i="1" dirty="0">
                <a:ea typeface="ＭＳ Ｐゴシック" panose="020B0600070205080204" pitchFamily="34" charset="-128"/>
              </a:rPr>
              <a:t> women and children. </a:t>
            </a:r>
            <a:r>
              <a:rPr lang="en-US" altLang="en-US" b="1" dirty="0">
                <a:ea typeface="ＭＳ Ｐゴシック" panose="020B0600070205080204" pitchFamily="34" charset="-128"/>
              </a:rPr>
              <a:t>(Matthew 14:21)</a:t>
            </a:r>
          </a:p>
          <a:p>
            <a:r>
              <a:rPr lang="en-US" altLang="en-US" i="1" dirty="0">
                <a:ea typeface="ＭＳ Ｐゴシック" panose="020B0600070205080204" pitchFamily="34" charset="-128"/>
              </a:rPr>
              <a:t>Now those who had eaten the loaves were about five thousand men. </a:t>
            </a:r>
            <a:r>
              <a:rPr lang="en-US" altLang="en-US" b="1" dirty="0">
                <a:ea typeface="ＭＳ Ｐゴシック" panose="020B0600070205080204" pitchFamily="34" charset="-128"/>
              </a:rPr>
              <a:t>(Mark 6:44)</a:t>
            </a:r>
          </a:p>
          <a:p>
            <a:r>
              <a:rPr lang="en-US" altLang="en-US" dirty="0">
                <a:ea typeface="ＭＳ Ｐゴシック" panose="020B0600070205080204" pitchFamily="34" charset="-128"/>
              </a:rPr>
              <a:t>    a. Only men were counted in Old Israel</a:t>
            </a:r>
          </a:p>
          <a:p>
            <a:r>
              <a:rPr lang="en-US" altLang="en-US" dirty="0">
                <a:ea typeface="ＭＳ Ｐゴシック" panose="020B0600070205080204" pitchFamily="34" charset="-128"/>
              </a:rPr>
              <a:t>&gt;&gt;&gt;&gt;&gt;&gt;&gt;&gt;&gt;&gt;&gt;&gt;&gt;&gt;&gt;&gt;&gt;&gt;&gt;&gt;</a:t>
            </a:r>
          </a:p>
          <a:p>
            <a:r>
              <a:rPr lang="en-US" altLang="en-US" i="1" dirty="0">
                <a:ea typeface="ＭＳ Ｐゴシック" panose="020B0600070205080204" pitchFamily="34" charset="-128"/>
              </a:rPr>
              <a:t>When </a:t>
            </a:r>
            <a:r>
              <a:rPr lang="en-US" altLang="en-US" b="1" i="1" dirty="0">
                <a:ea typeface="ＭＳ Ｐゴシック" panose="020B0600070205080204" pitchFamily="34" charset="-128"/>
              </a:rPr>
              <a:t>Joseph</a:t>
            </a:r>
            <a:r>
              <a:rPr lang="en-US" altLang="en-US" i="1" dirty="0">
                <a:ea typeface="ＭＳ Ｐゴシック" panose="020B0600070205080204" pitchFamily="34" charset="-128"/>
              </a:rPr>
              <a:t> had taken the body, he wrapped it in a clean linen cloth, and laid it in his new tomb which he had hewn out of the rock; and he rolled a large stone against the door of the tomb, and departed. </a:t>
            </a:r>
            <a:r>
              <a:rPr lang="en-US" altLang="en-US" b="1" dirty="0">
                <a:ea typeface="ＭＳ Ｐゴシック" panose="020B0600070205080204" pitchFamily="34" charset="-128"/>
              </a:rPr>
              <a:t>(Mat 27:59 -60)</a:t>
            </a:r>
          </a:p>
          <a:p>
            <a:r>
              <a:rPr lang="en-US" altLang="en-US" b="1" dirty="0">
                <a:ea typeface="ＭＳ Ｐゴシック" panose="020B0600070205080204" pitchFamily="34" charset="-128"/>
              </a:rPr>
              <a:t>--------------------------</a:t>
            </a:r>
          </a:p>
          <a:p>
            <a:r>
              <a:rPr lang="en-US" altLang="en-US" i="1" dirty="0">
                <a:ea typeface="ＭＳ Ｐゴシック" panose="020B0600070205080204" pitchFamily="34" charset="-128"/>
              </a:rPr>
              <a:t>After this, </a:t>
            </a:r>
            <a:r>
              <a:rPr lang="en-US" altLang="en-US" b="1" i="1" dirty="0">
                <a:ea typeface="ＭＳ Ｐゴシック" panose="020B0600070205080204" pitchFamily="34" charset="-128"/>
              </a:rPr>
              <a:t>Joseph</a:t>
            </a:r>
            <a:r>
              <a:rPr lang="en-US" altLang="en-US" i="1" dirty="0">
                <a:ea typeface="ＭＳ Ｐゴシック" panose="020B0600070205080204" pitchFamily="34" charset="-128"/>
              </a:rPr>
              <a:t> of </a:t>
            </a:r>
            <a:r>
              <a:rPr lang="en-US" altLang="en-US" i="1" dirty="0" err="1">
                <a:ea typeface="ＭＳ Ｐゴシック" panose="020B0600070205080204" pitchFamily="34" charset="-128"/>
              </a:rPr>
              <a:t>Arimathea</a:t>
            </a:r>
            <a:r>
              <a:rPr lang="en-US" altLang="en-US" i="1" dirty="0">
                <a:ea typeface="ＭＳ Ｐゴシック" panose="020B0600070205080204" pitchFamily="34" charset="-128"/>
              </a:rPr>
              <a:t>, being a disciple of Jesus, but secretly, for fear of the Jews, asked Pilate that he might take away the body of Jesus; and Pilate gave him permission. So he came and took the body of Jesus. And Nicodemus, who at first came to Jesus by night, also came, bringing a mixture of myrrh and aloes, about a hundred pounds. Then </a:t>
            </a:r>
            <a:r>
              <a:rPr lang="en-US" altLang="en-US" b="1" i="1" dirty="0">
                <a:ea typeface="ＭＳ Ｐゴシック" panose="020B0600070205080204" pitchFamily="34" charset="-128"/>
              </a:rPr>
              <a:t>they took the body</a:t>
            </a:r>
            <a:r>
              <a:rPr lang="en-US" altLang="en-US" i="1" dirty="0">
                <a:ea typeface="ＭＳ Ｐゴシック" panose="020B0600070205080204" pitchFamily="34" charset="-128"/>
              </a:rPr>
              <a:t> of Jesus, and bound it in strips of linen with the spices, as the custom of the Jews is to bury. </a:t>
            </a:r>
            <a:r>
              <a:rPr lang="en-US" altLang="en-US" b="1" dirty="0">
                <a:ea typeface="ＭＳ Ｐゴシック" panose="020B0600070205080204" pitchFamily="34" charset="-128"/>
              </a:rPr>
              <a:t>(John 19:38-40)</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2C935FD3-3EAD-4A5C-8E24-1C50A3203075}" type="slidenum">
              <a:rPr lang="en-US" altLang="en-US"/>
              <a:pPr/>
              <a:t>19</a:t>
            </a:fld>
            <a:endParaRPr lang="en-US" altLang="en-US"/>
          </a:p>
        </p:txBody>
      </p:sp>
    </p:spTree>
    <p:extLst>
      <p:ext uri="{BB962C8B-B14F-4D97-AF65-F5344CB8AC3E}">
        <p14:creationId xmlns:p14="http://schemas.microsoft.com/office/powerpoint/2010/main" val="846593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200" b="0" dirty="0">
                <a:solidFill>
                  <a:schemeClr val="bg1"/>
                </a:solidFill>
                <a:latin typeface="Times New Roman" panose="02020603050405020304" pitchFamily="18" charset="0"/>
                <a:cs typeface="Times New Roman" panose="02020603050405020304" pitchFamily="18" charset="0"/>
              </a:rPr>
              <a:t>    1. WHAT HAPPENED ON RESURRECTION SUNDAY?</a:t>
            </a:r>
          </a:p>
          <a:p>
            <a:pPr algn="just" eaLnBrk="1" hangingPunct="1"/>
            <a:r>
              <a:rPr lang="en-US" altLang="en-US" sz="1200" dirty="0">
                <a:solidFill>
                  <a:schemeClr val="bg1"/>
                </a:solidFill>
                <a:latin typeface="Times New Roman" panose="02020603050405020304" pitchFamily="18" charset="0"/>
                <a:cs typeface="Times New Roman" panose="02020603050405020304" pitchFamily="18" charset="0"/>
              </a:rPr>
              <a:t>    2. </a:t>
            </a:r>
            <a:r>
              <a:rPr lang="en-US" altLang="en-US" sz="1200" i="1" dirty="0">
                <a:solidFill>
                  <a:schemeClr val="bg1"/>
                </a:solidFill>
                <a:latin typeface="Times New Roman" panose="02020603050405020304" pitchFamily="18" charset="0"/>
                <a:cs typeface="Times New Roman" panose="02020603050405020304" pitchFamily="18" charset="0"/>
              </a:rPr>
              <a:t>“Now after the Sabbath, as the first day of the week began to dawn, </a:t>
            </a:r>
            <a:r>
              <a:rPr lang="en-US" altLang="en-US" sz="1200" b="1" i="1" dirty="0">
                <a:solidFill>
                  <a:schemeClr val="bg1"/>
                </a:solidFill>
                <a:latin typeface="Times New Roman" panose="02020603050405020304" pitchFamily="18" charset="0"/>
                <a:cs typeface="Times New Roman" panose="02020603050405020304" pitchFamily="18" charset="0"/>
              </a:rPr>
              <a:t>Mary Magdalene and the other Mary </a:t>
            </a:r>
            <a:r>
              <a:rPr lang="en-US" altLang="en-US" sz="1200" i="1" dirty="0">
                <a:solidFill>
                  <a:schemeClr val="bg1"/>
                </a:solidFill>
                <a:latin typeface="Times New Roman" panose="02020603050405020304" pitchFamily="18" charset="0"/>
                <a:cs typeface="Times New Roman" panose="02020603050405020304" pitchFamily="18" charset="0"/>
              </a:rPr>
              <a:t>came to the tomb” </a:t>
            </a:r>
            <a:r>
              <a:rPr lang="en-US" altLang="en-US" sz="1200" dirty="0">
                <a:solidFill>
                  <a:schemeClr val="bg1"/>
                </a:solidFill>
                <a:latin typeface="Times New Roman" panose="02020603050405020304" pitchFamily="18" charset="0"/>
                <a:cs typeface="Times New Roman" panose="02020603050405020304" pitchFamily="18" charset="0"/>
              </a:rPr>
              <a:t>(</a:t>
            </a:r>
            <a:r>
              <a:rPr lang="en-US" altLang="en-US" sz="1200" b="1" dirty="0">
                <a:solidFill>
                  <a:schemeClr val="bg1"/>
                </a:solidFill>
                <a:latin typeface="Times New Roman" panose="02020603050405020304" pitchFamily="18" charset="0"/>
                <a:cs typeface="Times New Roman" panose="02020603050405020304" pitchFamily="18" charset="0"/>
              </a:rPr>
              <a:t>Matthew 28:1</a:t>
            </a:r>
            <a:r>
              <a:rPr lang="en-US" altLang="en-US" sz="1200" dirty="0">
                <a:solidFill>
                  <a:schemeClr val="bg1"/>
                </a:solidFill>
                <a:latin typeface="Times New Roman" panose="02020603050405020304" pitchFamily="18" charset="0"/>
                <a:cs typeface="Times New Roman" panose="02020603050405020304" pitchFamily="18" charset="0"/>
              </a:rPr>
              <a:t>).</a:t>
            </a:r>
          </a:p>
          <a:p>
            <a:pPr algn="just" eaLnBrk="1" hangingPunct="1"/>
            <a:r>
              <a:rPr lang="en-US" altLang="en-US" sz="1200" dirty="0">
                <a:solidFill>
                  <a:schemeClr val="bg1"/>
                </a:solidFill>
                <a:latin typeface="Times New Roman" panose="02020603050405020304" pitchFamily="18" charset="0"/>
                <a:cs typeface="Times New Roman" panose="02020603050405020304" pitchFamily="18" charset="0"/>
              </a:rPr>
              <a:t>&gt;&gt;&gt;&gt;&gt;&gt;&gt;&gt;&gt;&gt;&gt;&gt;&gt;&gt;&gt;&gt;&gt;&gt;&gt;&gt;&gt;</a:t>
            </a:r>
          </a:p>
          <a:p>
            <a:pPr eaLnBrk="1" hangingPunct="1"/>
            <a:r>
              <a:rPr lang="en-US" altLang="en-US" sz="1200" b="0" dirty="0">
                <a:solidFill>
                  <a:schemeClr val="bg1"/>
                </a:solidFill>
                <a:latin typeface="Times New Roman" panose="02020603050405020304" pitchFamily="18" charset="0"/>
                <a:cs typeface="Times New Roman" panose="02020603050405020304" pitchFamily="18" charset="0"/>
              </a:rPr>
              <a:t>    3. But what about…</a:t>
            </a:r>
          </a:p>
          <a:p>
            <a:pPr algn="just" eaLnBrk="1" hangingPunct="1"/>
            <a:r>
              <a:rPr lang="en-US" altLang="en-US" sz="1200" i="0" dirty="0">
                <a:solidFill>
                  <a:schemeClr val="bg1"/>
                </a:solidFill>
                <a:latin typeface="Times New Roman" panose="02020603050405020304" pitchFamily="18" charset="0"/>
                <a:cs typeface="Times New Roman" panose="02020603050405020304" pitchFamily="18" charset="0"/>
              </a:rPr>
              <a:t>    4. </a:t>
            </a:r>
            <a:r>
              <a:rPr lang="en-US" altLang="en-US" sz="1200" i="1" dirty="0">
                <a:solidFill>
                  <a:schemeClr val="bg1"/>
                </a:solidFill>
                <a:latin typeface="Times New Roman" panose="02020603050405020304" pitchFamily="18" charset="0"/>
                <a:cs typeface="Times New Roman" panose="02020603050405020304" pitchFamily="18" charset="0"/>
              </a:rPr>
              <a:t>“Now when the Sabbath was past, </a:t>
            </a:r>
            <a:r>
              <a:rPr lang="en-US" altLang="en-US" sz="1200" b="1" i="1" dirty="0">
                <a:solidFill>
                  <a:schemeClr val="bg1"/>
                </a:solidFill>
                <a:latin typeface="Times New Roman" panose="02020603050405020304" pitchFamily="18" charset="0"/>
                <a:cs typeface="Times New Roman" panose="02020603050405020304" pitchFamily="18" charset="0"/>
              </a:rPr>
              <a:t>Mary Magdalene, Mary </a:t>
            </a:r>
            <a:r>
              <a:rPr lang="en-US" altLang="en-US" sz="1200" i="1" dirty="0">
                <a:solidFill>
                  <a:schemeClr val="bg1"/>
                </a:solidFill>
                <a:latin typeface="Times New Roman" panose="02020603050405020304" pitchFamily="18" charset="0"/>
                <a:cs typeface="Times New Roman" panose="02020603050405020304" pitchFamily="18" charset="0"/>
              </a:rPr>
              <a:t>the mother of James, and </a:t>
            </a:r>
            <a:r>
              <a:rPr lang="en-US" altLang="en-US" sz="1200" b="1" i="1" dirty="0">
                <a:solidFill>
                  <a:schemeClr val="bg1"/>
                </a:solidFill>
                <a:latin typeface="Times New Roman" panose="02020603050405020304" pitchFamily="18" charset="0"/>
                <a:cs typeface="Times New Roman" panose="02020603050405020304" pitchFamily="18" charset="0"/>
              </a:rPr>
              <a:t>Salome</a:t>
            </a:r>
            <a:r>
              <a:rPr lang="en-US" altLang="en-US" sz="1200" i="1" dirty="0">
                <a:solidFill>
                  <a:schemeClr val="bg1"/>
                </a:solidFill>
                <a:latin typeface="Times New Roman" panose="02020603050405020304" pitchFamily="18" charset="0"/>
                <a:cs typeface="Times New Roman" panose="02020603050405020304" pitchFamily="18" charset="0"/>
              </a:rPr>
              <a:t> bought spices, that they might come and anoint Him” </a:t>
            </a:r>
            <a:r>
              <a:rPr lang="en-US" altLang="en-US" sz="1200" dirty="0">
                <a:solidFill>
                  <a:schemeClr val="bg1"/>
                </a:solidFill>
                <a:latin typeface="Times New Roman" panose="02020603050405020304" pitchFamily="18" charset="0"/>
                <a:cs typeface="Times New Roman" panose="02020603050405020304" pitchFamily="18" charset="0"/>
              </a:rPr>
              <a:t>(</a:t>
            </a:r>
            <a:r>
              <a:rPr lang="en-US" altLang="en-US" sz="1200" b="1" dirty="0">
                <a:solidFill>
                  <a:schemeClr val="bg1"/>
                </a:solidFill>
                <a:latin typeface="Times New Roman" panose="02020603050405020304" pitchFamily="18" charset="0"/>
                <a:cs typeface="Times New Roman" panose="02020603050405020304" pitchFamily="18" charset="0"/>
              </a:rPr>
              <a:t>Mark 16:1</a:t>
            </a:r>
            <a:r>
              <a:rPr lang="en-US" altLang="en-US" sz="1200" dirty="0">
                <a:solidFill>
                  <a:schemeClr val="bg1"/>
                </a:solidFill>
                <a:latin typeface="Times New Roman" panose="02020603050405020304" pitchFamily="18" charset="0"/>
                <a:cs typeface="Times New Roman" panose="02020603050405020304" pitchFamily="18" charset="0"/>
              </a:rPr>
              <a:t>). </a:t>
            </a:r>
          </a:p>
          <a:p>
            <a:pPr algn="just" eaLnBrk="1" hangingPunct="1"/>
            <a:r>
              <a:rPr lang="en-US" altLang="en-US" sz="1200" dirty="0">
                <a:solidFill>
                  <a:schemeClr val="bg1"/>
                </a:solidFill>
                <a:latin typeface="Times New Roman" panose="02020603050405020304" pitchFamily="18" charset="0"/>
                <a:cs typeface="Times New Roman" panose="02020603050405020304" pitchFamily="18" charset="0"/>
              </a:rPr>
              <a:t>    5. “</a:t>
            </a:r>
            <a:r>
              <a:rPr lang="en-US" altLang="en-US" sz="1200" i="1" dirty="0">
                <a:solidFill>
                  <a:schemeClr val="bg1"/>
                </a:solidFill>
                <a:latin typeface="Times New Roman" panose="02020603050405020304" pitchFamily="18" charset="0"/>
                <a:cs typeface="Times New Roman" panose="02020603050405020304" pitchFamily="18" charset="0"/>
              </a:rPr>
              <a:t>On the first day of the week </a:t>
            </a:r>
            <a:r>
              <a:rPr lang="en-US" altLang="en-US" sz="1200" b="1" i="1" dirty="0">
                <a:solidFill>
                  <a:schemeClr val="bg1"/>
                </a:solidFill>
                <a:latin typeface="Times New Roman" panose="02020603050405020304" pitchFamily="18" charset="0"/>
                <a:cs typeface="Times New Roman" panose="02020603050405020304" pitchFamily="18" charset="0"/>
              </a:rPr>
              <a:t>Mary Magdalene </a:t>
            </a:r>
            <a:r>
              <a:rPr lang="en-US" altLang="en-US" sz="1200" i="1" dirty="0">
                <a:solidFill>
                  <a:schemeClr val="bg1"/>
                </a:solidFill>
                <a:latin typeface="Times New Roman" panose="02020603050405020304" pitchFamily="18" charset="0"/>
                <a:cs typeface="Times New Roman" panose="02020603050405020304" pitchFamily="18" charset="0"/>
              </a:rPr>
              <a:t>came to the tomb early...” </a:t>
            </a:r>
            <a:r>
              <a:rPr lang="en-US" altLang="en-US" sz="1200" dirty="0">
                <a:solidFill>
                  <a:schemeClr val="bg1"/>
                </a:solidFill>
                <a:latin typeface="Times New Roman" panose="02020603050405020304" pitchFamily="18" charset="0"/>
                <a:cs typeface="Times New Roman" panose="02020603050405020304" pitchFamily="18" charset="0"/>
              </a:rPr>
              <a:t>(</a:t>
            </a:r>
            <a:r>
              <a:rPr lang="en-US" altLang="en-US" sz="1200" b="1" dirty="0">
                <a:solidFill>
                  <a:schemeClr val="bg1"/>
                </a:solidFill>
                <a:latin typeface="Times New Roman" panose="02020603050405020304" pitchFamily="18" charset="0"/>
                <a:cs typeface="Times New Roman" panose="02020603050405020304" pitchFamily="18" charset="0"/>
              </a:rPr>
              <a:t>John 20:1</a:t>
            </a:r>
            <a:r>
              <a:rPr lang="en-US" altLang="en-US" sz="1200" dirty="0">
                <a:solidFill>
                  <a:schemeClr val="bg1"/>
                </a:solidFill>
                <a:latin typeface="Times New Roman" panose="02020603050405020304" pitchFamily="18" charset="0"/>
                <a:cs typeface="Times New Roman" panose="02020603050405020304" pitchFamily="18" charset="0"/>
              </a:rPr>
              <a:t>).</a:t>
            </a:r>
          </a:p>
          <a:p>
            <a:r>
              <a:rPr lang="en-US" altLang="en-US" dirty="0">
                <a:ea typeface="ＭＳ Ｐゴシック" panose="020B0600070205080204" pitchFamily="34" charset="-128"/>
              </a:rPr>
              <a:t>    6. How many came to the tomb? </a:t>
            </a:r>
          </a:p>
          <a:p>
            <a:r>
              <a:rPr lang="en-US" altLang="en-US" dirty="0">
                <a:ea typeface="ＭＳ Ｐゴシック" panose="020B0600070205080204" pitchFamily="34" charset="-128"/>
              </a:rPr>
              <a:t>    7.  John says one, </a:t>
            </a:r>
          </a:p>
          <a:p>
            <a:r>
              <a:rPr lang="en-US" altLang="en-US" dirty="0">
                <a:ea typeface="ＭＳ Ｐゴシック" panose="020B0600070205080204" pitchFamily="34" charset="-128"/>
              </a:rPr>
              <a:t>    8. Matthew says two and Mark says three, looks like two out of three did not get it right! </a:t>
            </a:r>
          </a:p>
          <a:p>
            <a:r>
              <a:rPr lang="en-US" altLang="en-US" dirty="0">
                <a:ea typeface="ＭＳ Ｐゴシック" panose="020B0600070205080204" pitchFamily="34" charset="-128"/>
              </a:rPr>
              <a:t>    9. Supplemental Information is not a contradiction. </a:t>
            </a: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3D9784FE-AE7C-48BD-9CE9-371EB87A2258}" type="slidenum">
              <a:rPr lang="en-US" altLang="en-US"/>
              <a:pPr/>
              <a:t>20</a:t>
            </a:fld>
            <a:endParaRPr lang="en-US" altLang="en-US"/>
          </a:p>
        </p:txBody>
      </p:sp>
    </p:spTree>
    <p:extLst>
      <p:ext uri="{BB962C8B-B14F-4D97-AF65-F5344CB8AC3E}">
        <p14:creationId xmlns:p14="http://schemas.microsoft.com/office/powerpoint/2010/main" val="27277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Tx/>
              <a:buNone/>
              <a:defRPr/>
            </a:pPr>
            <a:r>
              <a:rPr lang="en-US" sz="1200" b="0"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    1. Science and religion focus on different aspects of reality. </a:t>
            </a:r>
          </a:p>
          <a:p>
            <a:pPr marL="0" indent="0" algn="l">
              <a:buFontTx/>
              <a:buNone/>
              <a:defRPr/>
            </a:pPr>
            <a:r>
              <a:rPr lang="en-US" sz="1200" b="0"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&gt;&gt;&gt;&gt;&gt;&gt;&gt;&gt;&gt;&gt;&gt;&gt; </a:t>
            </a:r>
          </a:p>
          <a:p>
            <a:pPr marL="0" indent="0" algn="l">
              <a:buFontTx/>
              <a:buNone/>
              <a:defRPr/>
            </a:pPr>
            <a:r>
              <a:rPr lang="en-US" sz="1200" b="0"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    2. Science tends to try to explain “</a:t>
            </a:r>
            <a:r>
              <a:rPr lang="en-US" sz="1200" b="0" u="sng"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how</a:t>
            </a:r>
            <a:r>
              <a:rPr lang="en-US" sz="1200" b="0"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 the universe works.  </a:t>
            </a:r>
          </a:p>
          <a:p>
            <a:pPr marL="0" indent="0" algn="l">
              <a:buFontTx/>
              <a:buNone/>
              <a:defRPr/>
            </a:pPr>
            <a:r>
              <a:rPr lang="en-US" sz="1200" b="0"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&gt;&gt;&gt;&gt;&gt;&gt;&gt;&gt;&gt;&gt;&gt;&gt;</a:t>
            </a:r>
          </a:p>
          <a:p>
            <a:pPr marL="0" indent="0" algn="l">
              <a:buFontTx/>
              <a:buNone/>
              <a:defRPr/>
            </a:pPr>
            <a:r>
              <a:rPr lang="en-US" sz="1200" b="0"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    3. Religion focuses on “</a:t>
            </a:r>
            <a:r>
              <a:rPr lang="en-US" sz="1200" b="0" u="sng"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why</a:t>
            </a:r>
            <a:r>
              <a:rPr lang="en-US" sz="1200" b="0"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   </a:t>
            </a:r>
          </a:p>
          <a:p>
            <a:pPr marL="0" indent="0" algn="l">
              <a:buFontTx/>
              <a:buNone/>
              <a:defRPr/>
            </a:pPr>
            <a:r>
              <a:rPr lang="en-US" sz="1200" b="0"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&gt;&gt;&gt;&gt;&gt;&gt;&gt;&gt;&gt;&gt;&gt;&gt;</a:t>
            </a:r>
          </a:p>
          <a:p>
            <a:pPr marL="0" indent="0" algn="l">
              <a:buFontTx/>
              <a:buNone/>
              <a:defRPr/>
            </a:pPr>
            <a:r>
              <a:rPr lang="en-US" sz="1200" b="0"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    4. Science points to God’s handiwork, and is concerned with the exploration and discovery of the world around us.  </a:t>
            </a:r>
          </a:p>
          <a:p>
            <a:pPr marL="0" indent="0" algn="l">
              <a:buFontTx/>
              <a:buNone/>
              <a:defRPr/>
            </a:pPr>
            <a:r>
              <a:rPr lang="en-US" sz="1200" b="0"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&gt;&gt;&gt;&gt;&gt;&gt;&gt;&gt;&gt;&gt;&gt;&gt;</a:t>
            </a:r>
          </a:p>
          <a:p>
            <a:pPr marL="0" indent="0" algn="l">
              <a:buFontTx/>
              <a:buNone/>
              <a:defRPr/>
            </a:pPr>
            <a:r>
              <a:rPr lang="en-US" sz="1200" b="0"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    5. Religion points to God and focuses on our relationship with God.  </a:t>
            </a:r>
          </a:p>
          <a:p>
            <a:pPr marL="0" indent="0" algn="l">
              <a:buFontTx/>
              <a:buNone/>
              <a:defRPr/>
            </a:pPr>
            <a:r>
              <a:rPr lang="en-US" sz="1200" b="0"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&gt;&gt;&gt;&gt;&gt;&gt;&gt;&gt;&gt;&gt;&gt;&gt;</a:t>
            </a:r>
          </a:p>
          <a:p>
            <a:pPr marL="0" indent="0" algn="l">
              <a:buFontTx/>
              <a:buNone/>
              <a:defRPr/>
            </a:pPr>
            <a:r>
              <a:rPr lang="en-US" sz="1200" b="0" kern="1200" dirty="0">
                <a:solidFill>
                  <a:schemeClr val="bg1"/>
                </a:solidFill>
                <a:effectLst/>
                <a:latin typeface="Times New Roman" panose="02020603050405020304" pitchFamily="18" charset="0"/>
                <a:ea typeface="ＭＳ Ｐゴシック" charset="-128"/>
                <a:cs typeface="Times New Roman" panose="02020603050405020304" pitchFamily="18" charset="0"/>
              </a:rPr>
              <a:t>    6. Conflict occurs when we mistakenly ask one to attempt do the task of the other. </a:t>
            </a:r>
            <a:r>
              <a:rPr lang="en-US" sz="1200" b="0" dirty="0">
                <a:solidFill>
                  <a:schemeClr val="bg1"/>
                </a:solidFill>
                <a:effectLst/>
                <a:latin typeface="Times New Roman" panose="02020603050405020304" pitchFamily="18" charset="0"/>
                <a:ea typeface="ＭＳ Ｐゴシック" charset="-128"/>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3627952-F87E-4B1E-A660-017C5370EC0C}" type="slidenum">
              <a:rPr lang="en-US" altLang="en-US" smtClean="0"/>
              <a:pPr/>
              <a:t>3</a:t>
            </a:fld>
            <a:endParaRPr lang="en-US" altLang="en-US"/>
          </a:p>
        </p:txBody>
      </p:sp>
    </p:spTree>
    <p:extLst>
      <p:ext uri="{BB962C8B-B14F-4D97-AF65-F5344CB8AC3E}">
        <p14:creationId xmlns:p14="http://schemas.microsoft.com/office/powerpoint/2010/main" val="399301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ea typeface="ＭＳ Ｐゴシック" panose="020B0600070205080204" pitchFamily="34" charset="-128"/>
              </a:rPr>
              <a:t>    1. </a:t>
            </a:r>
            <a:r>
              <a:rPr lang="en-US" sz="1200" b="0" dirty="0">
                <a:solidFill>
                  <a:schemeClr val="tx1"/>
                </a:solidFill>
                <a:latin typeface="Helvetica" charset="0"/>
                <a:cs typeface="Times New Roman" charset="0"/>
              </a:rPr>
              <a:t>WHO BOUGHT THE FIELD?</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But the chief priests took the silver pieces and said, "It is not lawful to put them into the treasury, because they are the price of blood." And they consulted together and bought with them the potter's field, to bury strangers in.  </a:t>
            </a:r>
            <a:r>
              <a:rPr lang="en-US" altLang="en-US" b="1" dirty="0">
                <a:ea typeface="ＭＳ Ｐゴシック" panose="020B0600070205080204" pitchFamily="34" charset="-128"/>
              </a:rPr>
              <a:t>(Matthew 27:6-7)</a:t>
            </a:r>
          </a:p>
          <a:p>
            <a:r>
              <a:rPr lang="en-US" altLang="en-US" b="0" dirty="0">
                <a:ea typeface="ＭＳ Ｐゴシック" panose="020B0600070205080204" pitchFamily="34" charset="-128"/>
              </a:rPr>
              <a:t>    2. </a:t>
            </a:r>
            <a:r>
              <a:rPr lang="en-US" altLang="en-US" sz="1200" b="0" dirty="0">
                <a:latin typeface="Times New Roman" panose="02020603050405020304" pitchFamily="18" charset="0"/>
                <a:cs typeface="Times New Roman" panose="02020603050405020304" pitchFamily="18" charset="0"/>
              </a:rPr>
              <a:t>But what about…</a:t>
            </a:r>
            <a:endParaRPr lang="en-US" altLang="en-US" b="0" dirty="0">
              <a:ea typeface="ＭＳ Ｐゴシック" panose="020B0600070205080204" pitchFamily="34" charset="-128"/>
            </a:endParaRPr>
          </a:p>
          <a:p>
            <a:r>
              <a:rPr lang="en-US" altLang="en-US" dirty="0">
                <a:ea typeface="ＭＳ Ｐゴシック" panose="020B0600070205080204" pitchFamily="34" charset="-128"/>
              </a:rPr>
              <a:t>Now this man purchased a field with the wages of iniquity; and falling headlong, he burst open in the middle and all his entrails gushed out. </a:t>
            </a:r>
            <a:r>
              <a:rPr lang="en-US" altLang="en-US" b="1" dirty="0">
                <a:ea typeface="ＭＳ Ｐゴシック" panose="020B0600070205080204" pitchFamily="34" charset="-128"/>
              </a:rPr>
              <a:t>(Acts 1:18)          </a:t>
            </a:r>
          </a:p>
          <a:p>
            <a:r>
              <a:rPr lang="en-US" altLang="en-US" b="0" dirty="0">
                <a:ea typeface="ＭＳ Ｐゴシック" panose="020B0600070205080204" pitchFamily="34" charset="-128"/>
              </a:rPr>
              <a:t>    3.  Once again, we have a </a:t>
            </a:r>
            <a:r>
              <a:rPr lang="en-US" altLang="en-US" b="1" dirty="0">
                <a:ea typeface="ＭＳ Ｐゴシック" panose="020B0600070205080204" pitchFamily="34" charset="-128"/>
              </a:rPr>
              <a:t>prolepsis</a:t>
            </a:r>
            <a:r>
              <a:rPr lang="en-US" altLang="en-US" b="0" dirty="0">
                <a:ea typeface="ＭＳ Ｐゴシック" panose="020B0600070205080204" pitchFamily="34" charset="-128"/>
              </a:rPr>
              <a:t>, where </a:t>
            </a:r>
            <a:r>
              <a:rPr lang="en-US" altLang="en-US" b="1" dirty="0">
                <a:ea typeface="ＭＳ Ｐゴシック" panose="020B0600070205080204" pitchFamily="34" charset="-128"/>
              </a:rPr>
              <a:t>Judas’ name </a:t>
            </a:r>
            <a:r>
              <a:rPr lang="en-US" altLang="en-US" b="0" dirty="0">
                <a:ea typeface="ＭＳ Ｐゴシック" panose="020B0600070205080204" pitchFamily="34" charset="-128"/>
              </a:rPr>
              <a:t>is attached to the money as his.</a:t>
            </a:r>
          </a:p>
          <a:p>
            <a:endParaRPr lang="en-US" altLang="en-US" dirty="0">
              <a:ea typeface="ＭＳ Ｐゴシック" panose="020B0600070205080204" pitchFamily="34" charset="-128"/>
            </a:endParaRPr>
          </a:p>
          <a:p>
            <a:endParaRPr lang="en-US" altLang="en-US" b="1"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564D4591-DD91-41E1-A9F9-B62193D718D3}" type="slidenum">
              <a:rPr lang="en-US" altLang="en-US"/>
              <a:pPr/>
              <a:t>21</a:t>
            </a:fld>
            <a:endParaRPr lang="en-US" altLang="en-US"/>
          </a:p>
        </p:txBody>
      </p:sp>
    </p:spTree>
    <p:extLst>
      <p:ext uri="{BB962C8B-B14F-4D97-AF65-F5344CB8AC3E}">
        <p14:creationId xmlns:p14="http://schemas.microsoft.com/office/powerpoint/2010/main" val="164339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t>    1. JESSE’S MISSING SON</a:t>
            </a:r>
          </a:p>
          <a:p>
            <a:r>
              <a:rPr lang="en-US" altLang="en-US" b="0" dirty="0">
                <a:ea typeface="ＭＳ Ｐゴシック" panose="020B0600070205080204" pitchFamily="34" charset="-128"/>
              </a:rPr>
              <a:t>&gt;&gt;&gt;&gt;&gt;&gt;&gt;&gt;&gt;&gt;&gt;&gt;&gt;&gt;&gt;&gt;&gt;&gt;&gt;&gt;&gt;&gt;&gt;</a:t>
            </a:r>
          </a:p>
          <a:p>
            <a:r>
              <a:rPr lang="en-US" altLang="en-US" i="0" dirty="0">
                <a:ea typeface="ＭＳ Ｐゴシック" panose="020B0600070205080204" pitchFamily="34" charset="-128"/>
              </a:rPr>
              <a:t>    2. </a:t>
            </a:r>
            <a:r>
              <a:rPr lang="en-US" altLang="en-US" sz="1200" b="1" dirty="0">
                <a:latin typeface="Arial" panose="020B0604020202020204" pitchFamily="34" charset="0"/>
              </a:rPr>
              <a:t>Samuel 16:11 </a:t>
            </a:r>
            <a:r>
              <a:rPr lang="en-US" altLang="en-US" sz="1200" dirty="0">
                <a:latin typeface="Arial" panose="020B0604020202020204" pitchFamily="34" charset="0"/>
              </a:rPr>
              <a:t>and </a:t>
            </a:r>
            <a:r>
              <a:rPr lang="en-US" altLang="en-US" sz="1200" b="1" dirty="0">
                <a:latin typeface="Arial" panose="020B0604020202020204" pitchFamily="34" charset="0"/>
              </a:rPr>
              <a:t>17:12</a:t>
            </a:r>
            <a:r>
              <a:rPr lang="en-US" altLang="en-US" sz="1200" dirty="0">
                <a:latin typeface="Arial" panose="020B0604020202020204" pitchFamily="34" charset="0"/>
              </a:rPr>
              <a:t> indicate that David was the youngest of eight sons.</a:t>
            </a:r>
          </a:p>
          <a:p>
            <a:r>
              <a:rPr lang="en-US" altLang="en-US" sz="1200" i="1" dirty="0">
                <a:latin typeface="Arial" panose="020B0604020202020204" pitchFamily="34" charset="0"/>
                <a:ea typeface="ＭＳ Ｐゴシック" panose="020B0600070205080204" pitchFamily="34" charset="-128"/>
              </a:rPr>
              <a:t>&gt;&gt;&gt;&gt;&gt;&gt;&gt;&gt;&gt;&gt;&gt;&gt;&gt;&gt;&gt;&gt;&gt;&gt;&gt;&gt;&gt;&gt;&gt;</a:t>
            </a:r>
            <a:endParaRPr lang="en-US" altLang="en-US" i="1" dirty="0">
              <a:ea typeface="ＭＳ Ｐゴシック" panose="020B0600070205080204" pitchFamily="34" charset="-128"/>
            </a:endParaRPr>
          </a:p>
          <a:p>
            <a:r>
              <a:rPr lang="en-US" altLang="en-US" i="1" dirty="0">
                <a:ea typeface="ＭＳ Ｐゴシック" panose="020B0600070205080204" pitchFamily="34" charset="-128"/>
              </a:rPr>
              <a:t>Jesse begot Eliab his firstborn, </a:t>
            </a:r>
            <a:r>
              <a:rPr lang="en-US" altLang="en-US" i="1" dirty="0" err="1">
                <a:ea typeface="ＭＳ Ｐゴシック" panose="020B0600070205080204" pitchFamily="34" charset="-128"/>
              </a:rPr>
              <a:t>Abinadab</a:t>
            </a:r>
            <a:r>
              <a:rPr lang="en-US" altLang="en-US" i="1" dirty="0">
                <a:ea typeface="ＭＳ Ｐゴシック" panose="020B0600070205080204" pitchFamily="34" charset="-128"/>
              </a:rPr>
              <a:t> the second, </a:t>
            </a:r>
            <a:r>
              <a:rPr lang="en-US" altLang="en-US" i="1" dirty="0" err="1">
                <a:ea typeface="ＭＳ Ｐゴシック" panose="020B0600070205080204" pitchFamily="34" charset="-128"/>
              </a:rPr>
              <a:t>Shimea</a:t>
            </a:r>
            <a:r>
              <a:rPr lang="en-US" altLang="en-US" i="1" dirty="0">
                <a:ea typeface="ＭＳ Ｐゴシック" panose="020B0600070205080204" pitchFamily="34" charset="-128"/>
              </a:rPr>
              <a:t> the third, </a:t>
            </a:r>
            <a:r>
              <a:rPr lang="en-US" altLang="en-US" i="1" dirty="0" err="1">
                <a:ea typeface="ＭＳ Ｐゴシック" panose="020B0600070205080204" pitchFamily="34" charset="-128"/>
              </a:rPr>
              <a:t>Nethanel</a:t>
            </a:r>
            <a:r>
              <a:rPr lang="en-US" altLang="en-US" i="1" dirty="0">
                <a:ea typeface="ＭＳ Ｐゴシック" panose="020B0600070205080204" pitchFamily="34" charset="-128"/>
              </a:rPr>
              <a:t> the fourth, </a:t>
            </a:r>
            <a:r>
              <a:rPr lang="en-US" altLang="en-US" i="1" dirty="0" err="1">
                <a:ea typeface="ＭＳ Ｐゴシック" panose="020B0600070205080204" pitchFamily="34" charset="-128"/>
              </a:rPr>
              <a:t>Raddai</a:t>
            </a:r>
            <a:r>
              <a:rPr lang="en-US" altLang="en-US" i="1" dirty="0">
                <a:ea typeface="ＭＳ Ｐゴシック" panose="020B0600070205080204" pitchFamily="34" charset="-128"/>
              </a:rPr>
              <a:t> the fifth, </a:t>
            </a:r>
            <a:r>
              <a:rPr lang="en-US" altLang="en-US" i="1" dirty="0" err="1">
                <a:ea typeface="ＭＳ Ｐゴシック" panose="020B0600070205080204" pitchFamily="34" charset="-128"/>
              </a:rPr>
              <a:t>Ozem</a:t>
            </a:r>
            <a:r>
              <a:rPr lang="en-US" altLang="en-US" i="1" dirty="0">
                <a:ea typeface="ＭＳ Ｐゴシック" panose="020B0600070205080204" pitchFamily="34" charset="-128"/>
              </a:rPr>
              <a:t> the sixth, and David the seventh. </a:t>
            </a:r>
            <a:r>
              <a:rPr lang="en-US" altLang="en-US" b="1" dirty="0">
                <a:ea typeface="ＭＳ Ｐゴシック" panose="020B0600070205080204" pitchFamily="34" charset="-128"/>
              </a:rPr>
              <a:t>(1 Chronicles 2:13-15)</a:t>
            </a:r>
          </a:p>
          <a:p>
            <a:r>
              <a:rPr lang="en-US" altLang="en-US" dirty="0">
                <a:ea typeface="ＭＳ Ｐゴシック" panose="020B0600070205080204" pitchFamily="34" charset="-128"/>
              </a:rPr>
              <a:t>    3. It is probable that a son that has died, and did not leave an heir, therefore he  is not on the genealogical rolls.  </a:t>
            </a:r>
          </a:p>
          <a:p>
            <a:r>
              <a:rPr lang="en-US" altLang="en-US" dirty="0">
                <a:ea typeface="ＭＳ Ｐゴシック" panose="020B0600070205080204" pitchFamily="34" charset="-128"/>
              </a:rPr>
              <a:t>    4. Three of Jesse’s eldest sons were in the battle with King Saul and his army when David slay Goliath.</a:t>
            </a:r>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96654A7F-4DB2-4B96-80B3-479E6BEACFAF}" type="slidenum">
              <a:rPr lang="en-US" altLang="en-US"/>
              <a:pPr/>
              <a:t>22</a:t>
            </a:fld>
            <a:endParaRPr lang="en-US" altLang="en-US"/>
          </a:p>
        </p:txBody>
      </p:sp>
    </p:spTree>
    <p:extLst>
      <p:ext uri="{BB962C8B-B14F-4D97-AF65-F5344CB8AC3E}">
        <p14:creationId xmlns:p14="http://schemas.microsoft.com/office/powerpoint/2010/main" val="3793912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1. We need principles to be able to understand almost anything, and the Bible is no exception.  </a:t>
            </a:r>
          </a:p>
          <a:p>
            <a:r>
              <a:rPr lang="en-US" altLang="en-US" dirty="0">
                <a:ea typeface="ＭＳ Ｐゴシック" panose="020B0600070205080204" pitchFamily="34" charset="-128"/>
              </a:rPr>
              <a:t>    2. The word for this is Hermeneutics. </a:t>
            </a:r>
          </a:p>
          <a:p>
            <a:r>
              <a:rPr lang="en-US" altLang="en-US" dirty="0">
                <a:ea typeface="ＭＳ Ｐゴシック" panose="020B0600070205080204" pitchFamily="34" charset="-128"/>
              </a:rPr>
              <a:t>    3. </a:t>
            </a:r>
            <a:r>
              <a:rPr lang="en-US" sz="1200" b="0" dirty="0">
                <a:solidFill>
                  <a:schemeClr val="tx1"/>
                </a:solidFill>
                <a:latin typeface="Helvetica" charset="0"/>
                <a:ea typeface="Times New Roman" charset="0"/>
                <a:cs typeface="Times New Roman" charset="0"/>
              </a:rPr>
              <a:t>Principle #1: The same person, place, or thing must be under consideration.</a:t>
            </a:r>
            <a:br>
              <a:rPr lang="en-US" sz="1200" b="0" dirty="0">
                <a:solidFill>
                  <a:schemeClr val="tx1"/>
                </a:solidFill>
                <a:latin typeface="Helvetica" charset="0"/>
                <a:ea typeface="Times New Roman" charset="0"/>
                <a:cs typeface="Times New Roman" charset="0"/>
              </a:rPr>
            </a:br>
            <a:r>
              <a:rPr lang="en-US" sz="1200" b="0" dirty="0">
                <a:solidFill>
                  <a:schemeClr val="tx1"/>
                </a:solidFill>
                <a:latin typeface="Helvetica" charset="0"/>
                <a:ea typeface="Times New Roman" charset="0"/>
                <a:cs typeface="Times New Roman" charset="0"/>
              </a:rPr>
              <a:t>        a. </a:t>
            </a:r>
            <a:r>
              <a:rPr lang="en-US" altLang="en-US" sz="1200" dirty="0">
                <a:latin typeface="Times New Roman" panose="02020603050405020304" pitchFamily="18" charset="0"/>
                <a:cs typeface="Times New Roman" panose="02020603050405020304" pitchFamily="18" charset="0"/>
              </a:rPr>
              <a:t>Ricky Smith is rich.                                                   </a:t>
            </a:r>
            <a:br>
              <a:rPr lang="en-US" altLang="en-US" sz="1200" dirty="0">
                <a:latin typeface="Times New Roman" panose="02020603050405020304" pitchFamily="18" charset="0"/>
                <a:cs typeface="Times New Roman" panose="02020603050405020304" pitchFamily="18" charset="0"/>
              </a:rPr>
            </a:br>
            <a:r>
              <a:rPr lang="en-US" altLang="en-US" sz="1200" dirty="0">
                <a:latin typeface="Times New Roman" panose="02020603050405020304" pitchFamily="18" charset="0"/>
                <a:cs typeface="Times New Roman" panose="02020603050405020304" pitchFamily="18" charset="0"/>
              </a:rPr>
              <a:t>        b. Ricky Smith is poor.</a:t>
            </a:r>
          </a:p>
          <a:p>
            <a:r>
              <a:rPr lang="en-US" altLang="en-US" sz="1200" b="0" dirty="0">
                <a:latin typeface="Times New Roman" panose="02020603050405020304" pitchFamily="18" charset="0"/>
                <a:ea typeface="ＭＳ Ｐゴシック" panose="020B0600070205080204" pitchFamily="34" charset="-128"/>
                <a:cs typeface="Times New Roman" panose="02020603050405020304" pitchFamily="18" charset="0"/>
              </a:rPr>
              <a:t>    4. </a:t>
            </a:r>
            <a:r>
              <a:rPr lang="en-US" sz="1200" dirty="0">
                <a:latin typeface="Helvetica" charset="0"/>
                <a:cs typeface="Times New Roman" charset="0"/>
              </a:rPr>
              <a:t>R.S. in Florida</a:t>
            </a:r>
            <a:r>
              <a:rPr lang="en-US" dirty="0">
                <a:latin typeface="Helvetica" charset="0"/>
                <a:cs typeface="Times New Roman" charset="0"/>
              </a:rPr>
              <a:t> is Rich</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0" dirty="0">
                <a:latin typeface="Helvetica" charset="0"/>
                <a:ea typeface="ＭＳ Ｐゴシック" panose="020B0600070205080204" pitchFamily="34" charset="-128"/>
                <a:cs typeface="Times New Roman" charset="0"/>
              </a:rPr>
              <a:t>    5. </a:t>
            </a:r>
            <a:r>
              <a:rPr lang="en-US" altLang="en-US" sz="1200" dirty="0">
                <a:latin typeface="Helvetica" panose="020B0604020202020204" pitchFamily="34" charset="0"/>
                <a:cs typeface="Times New Roman" panose="02020603050405020304" pitchFamily="18" charset="0"/>
              </a:rPr>
              <a:t>R.S. in New York is Homeless</a:t>
            </a:r>
          </a:p>
          <a:p>
            <a:endParaRPr lang="en-US" altLang="en-US" b="0" dirty="0">
              <a:ea typeface="ＭＳ Ｐゴシック" panose="020B0600070205080204" pitchFamily="34" charset="-128"/>
            </a:endParaRP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F46B05DE-447C-4F71-829F-C6314B98AD8D}" type="slidenum">
              <a:rPr lang="en-US" altLang="en-US"/>
              <a:pPr/>
              <a:t>23</a:t>
            </a:fld>
            <a:endParaRPr lang="en-US" altLang="en-US"/>
          </a:p>
        </p:txBody>
      </p:sp>
    </p:spTree>
    <p:extLst>
      <p:ext uri="{BB962C8B-B14F-4D97-AF65-F5344CB8AC3E}">
        <p14:creationId xmlns:p14="http://schemas.microsoft.com/office/powerpoint/2010/main" val="2576521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0" dirty="0"/>
              <a:t>    1. </a:t>
            </a:r>
            <a:r>
              <a:rPr lang="en-US" altLang="en-US" sz="1200" b="0" dirty="0">
                <a:latin typeface="Helvetica" panose="020B0604020202020204" pitchFamily="34" charset="0"/>
                <a:cs typeface="Times New Roman" panose="02020603050405020304" pitchFamily="18" charset="0"/>
              </a:rPr>
              <a:t>Principle #2: The same time period must be under consideration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        a. </a:t>
            </a:r>
            <a:r>
              <a:rPr lang="en-US" altLang="en-US" sz="1200" dirty="0">
                <a:latin typeface="Helvetica" panose="020B0604020202020204" pitchFamily="34" charset="0"/>
                <a:cs typeface="Times New Roman" panose="02020603050405020304" pitchFamily="18" charset="0"/>
              </a:rPr>
              <a:t>Ricky Smith is rich</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latin typeface="Helvetica" panose="020B0604020202020204" pitchFamily="34" charset="0"/>
                <a:cs typeface="Times New Roman" panose="02020603050405020304" pitchFamily="18" charset="0"/>
              </a:rPr>
              <a:t>        b. Ricky Smith is poor.</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    2. </a:t>
            </a:r>
            <a:r>
              <a:rPr lang="en-US" altLang="en-US" sz="1200" dirty="0">
                <a:latin typeface="Times New Roman" panose="02020603050405020304" pitchFamily="18" charset="0"/>
                <a:cs typeface="Times New Roman" panose="02020603050405020304" pitchFamily="18" charset="0"/>
              </a:rPr>
              <a:t>Young Rich R.S.</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    3. </a:t>
            </a:r>
            <a:r>
              <a:rPr lang="en-US" altLang="en-US" sz="1200" dirty="0">
                <a:latin typeface="Times New Roman" panose="02020603050405020304" pitchFamily="18" charset="0"/>
                <a:cs typeface="Times New Roman" panose="02020603050405020304" pitchFamily="18" charset="0"/>
              </a:rPr>
              <a:t>Older Poorer R.S.</a:t>
            </a:r>
          </a:p>
          <a:p>
            <a:endParaRPr lang="en-US" dirty="0"/>
          </a:p>
        </p:txBody>
      </p:sp>
      <p:sp>
        <p:nvSpPr>
          <p:cNvPr id="4" name="Slide Number Placeholder 3"/>
          <p:cNvSpPr>
            <a:spLocks noGrp="1"/>
          </p:cNvSpPr>
          <p:nvPr>
            <p:ph type="sldNum" sz="quarter" idx="5"/>
          </p:nvPr>
        </p:nvSpPr>
        <p:spPr/>
        <p:txBody>
          <a:bodyPr/>
          <a:lstStyle/>
          <a:p>
            <a:fld id="{53627952-F87E-4B1E-A660-017C5370EC0C}" type="slidenum">
              <a:rPr lang="en-US" altLang="en-US" smtClean="0"/>
              <a:pPr/>
              <a:t>24</a:t>
            </a:fld>
            <a:endParaRPr lang="en-US" altLang="en-US"/>
          </a:p>
        </p:txBody>
      </p:sp>
    </p:spTree>
    <p:extLst>
      <p:ext uri="{BB962C8B-B14F-4D97-AF65-F5344CB8AC3E}">
        <p14:creationId xmlns:p14="http://schemas.microsoft.com/office/powerpoint/2010/main" val="466118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1. </a:t>
            </a:r>
            <a:r>
              <a:rPr lang="en-US" sz="1200" b="0" dirty="0">
                <a:solidFill>
                  <a:schemeClr val="tx1"/>
                </a:solidFill>
                <a:latin typeface="Times New Roman" panose="02020603050405020304" pitchFamily="18" charset="0"/>
                <a:ea typeface="Times New Roman" charset="0"/>
                <a:cs typeface="Times New Roman" panose="02020603050405020304" pitchFamily="18" charset="0"/>
              </a:rPr>
              <a:t>Principle #3:  The same sense must be under consideration.</a:t>
            </a:r>
          </a:p>
          <a:p>
            <a:r>
              <a:rPr lang="en-US" sz="1200" b="0" dirty="0">
                <a:solidFill>
                  <a:schemeClr val="tx1"/>
                </a:solidFill>
                <a:latin typeface="Times New Roman" panose="02020603050405020304" pitchFamily="18" charset="0"/>
                <a:ea typeface="Times New Roman" charset="0"/>
                <a:cs typeface="Times New Roman" panose="02020603050405020304" pitchFamily="18" charset="0"/>
              </a:rPr>
              <a:t>        a. </a:t>
            </a:r>
            <a:r>
              <a:rPr lang="en-US" altLang="en-US" sz="1200" dirty="0">
                <a:latin typeface="Helvetica" panose="020B0604020202020204" pitchFamily="34" charset="0"/>
                <a:cs typeface="Times New Roman" panose="02020603050405020304" pitchFamily="18" charset="0"/>
              </a:rPr>
              <a:t>Ricky Smith is poor</a:t>
            </a:r>
          </a:p>
          <a:p>
            <a:r>
              <a:rPr lang="en-US" altLang="en-US" sz="1200" dirty="0">
                <a:latin typeface="Helvetica" panose="020B0604020202020204" pitchFamily="34" charset="0"/>
                <a:cs typeface="Times New Roman" panose="02020603050405020304" pitchFamily="18" charset="0"/>
              </a:rPr>
              <a:t>        b. Ricky Smith is rich.</a:t>
            </a:r>
          </a:p>
          <a:p>
            <a:r>
              <a:rPr lang="en-US" b="0" dirty="0"/>
              <a:t>&gt;&gt;&gt;&gt;&gt;&gt;&gt;&gt;&gt;&gt;&gt;</a:t>
            </a:r>
          </a:p>
          <a:p>
            <a:r>
              <a:rPr lang="en-US" b="0" dirty="0"/>
              <a:t>    2. </a:t>
            </a:r>
            <a:r>
              <a:rPr lang="en-US" sz="1200" dirty="0">
                <a:latin typeface="Times New Roman" panose="02020603050405020304" pitchFamily="18" charset="0"/>
                <a:cs typeface="Times New Roman" panose="02020603050405020304" pitchFamily="18" charset="0"/>
              </a:rPr>
              <a:t>Materially Poor R.S.</a:t>
            </a:r>
            <a:r>
              <a:rPr lang="en-US" sz="1200" b="1" dirty="0">
                <a:latin typeface="Times New Roman" panose="02020603050405020304" pitchFamily="18" charset="0"/>
                <a:cs typeface="Times New Roman" panose="02020603050405020304" pitchFamily="18" charset="0"/>
              </a:rPr>
              <a:t> </a:t>
            </a:r>
          </a:p>
          <a:p>
            <a:r>
              <a:rPr lang="en-US" sz="1200" b="1" dirty="0">
                <a:latin typeface="Times New Roman" panose="02020603050405020304" pitchFamily="18" charset="0"/>
                <a:cs typeface="Times New Roman" panose="02020603050405020304" pitchFamily="18" charset="0"/>
              </a:rPr>
              <a: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dirty="0">
                <a:latin typeface="Times New Roman" panose="02020603050405020304" pitchFamily="18" charset="0"/>
                <a:cs typeface="Times New Roman" panose="02020603050405020304" pitchFamily="18" charset="0"/>
              </a:rPr>
              <a:t>    3. </a:t>
            </a:r>
            <a:r>
              <a:rPr lang="en-US" altLang="en-US" sz="1200" dirty="0">
                <a:latin typeface="Times New Roman" panose="02020603050405020304" pitchFamily="18" charset="0"/>
                <a:cs typeface="Times New Roman" panose="02020603050405020304" pitchFamily="18" charset="0"/>
              </a:rPr>
              <a:t>Spiritually Rich R.S.</a:t>
            </a:r>
          </a:p>
          <a:p>
            <a:endParaRPr lang="en-US" b="0" dirty="0"/>
          </a:p>
        </p:txBody>
      </p:sp>
      <p:sp>
        <p:nvSpPr>
          <p:cNvPr id="4" name="Slide Number Placeholder 3"/>
          <p:cNvSpPr>
            <a:spLocks noGrp="1"/>
          </p:cNvSpPr>
          <p:nvPr>
            <p:ph type="sldNum" sz="quarter" idx="5"/>
          </p:nvPr>
        </p:nvSpPr>
        <p:spPr/>
        <p:txBody>
          <a:bodyPr/>
          <a:lstStyle/>
          <a:p>
            <a:fld id="{53627952-F87E-4B1E-A660-017C5370EC0C}" type="slidenum">
              <a:rPr lang="en-US" altLang="en-US" smtClean="0"/>
              <a:pPr/>
              <a:t>25</a:t>
            </a:fld>
            <a:endParaRPr lang="en-US" altLang="en-US"/>
          </a:p>
        </p:txBody>
      </p:sp>
    </p:spTree>
    <p:extLst>
      <p:ext uri="{BB962C8B-B14F-4D97-AF65-F5344CB8AC3E}">
        <p14:creationId xmlns:p14="http://schemas.microsoft.com/office/powerpoint/2010/main" val="3465317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1. </a:t>
            </a:r>
            <a:r>
              <a:rPr lang="en-US" altLang="en-US" sz="1200" b="0" dirty="0">
                <a:latin typeface="Times New Roman" panose="02020603050405020304" pitchFamily="18" charset="0"/>
                <a:cs typeface="Times New Roman" panose="02020603050405020304" pitchFamily="18" charset="0"/>
              </a:rPr>
              <a:t>THE SIZE OF THE ARK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100" dirty="0">
                <a:latin typeface="Helvetica" panose="020B0604020202020204" pitchFamily="34" charset="0"/>
                <a:cs typeface="Times New Roman" panose="02020603050405020304" pitchFamily="18" charset="0"/>
              </a:rPr>
              <a:t>“</a:t>
            </a:r>
            <a:r>
              <a:rPr lang="en-US" altLang="en-US" sz="1200" dirty="0">
                <a:latin typeface="Times New Roman" panose="02020603050405020304" pitchFamily="18" charset="0"/>
                <a:cs typeface="Times New Roman" panose="02020603050405020304" pitchFamily="18" charset="0"/>
              </a:rPr>
              <a:t>The length of the ark shall be three hundred cubits, its width fifty cubits, and its height thirty cubits” (</a:t>
            </a:r>
            <a:r>
              <a:rPr lang="en-US" altLang="en-US" sz="1200" b="1" dirty="0">
                <a:latin typeface="Times New Roman" panose="02020603050405020304" pitchFamily="18" charset="0"/>
                <a:cs typeface="Times New Roman" panose="02020603050405020304" pitchFamily="18" charset="0"/>
              </a:rPr>
              <a:t>Genesis 6:15).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b="1" dirty="0">
                <a:latin typeface="Times New Roman" panose="02020603050405020304" pitchFamily="18" charset="0"/>
                <a:cs typeface="Times New Roman" panose="02020603050405020304" pitchFamily="18" charset="0"/>
              </a:rPr>
              <a:t>&gt;&gt;&gt;&gt;&gt;&gt;&gt;&gt;&gt;&gt;&gt;&gt;&gt;&gt;&gt;&gt;&gt;&gt;&gt;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2. But what about…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i="1" dirty="0">
                <a:latin typeface="Times New Roman" panose="02020603050405020304" pitchFamily="18" charset="0"/>
                <a:cs typeface="Times New Roman" panose="02020603050405020304" pitchFamily="18" charset="0"/>
              </a:rPr>
              <a:t>“And they shall make an ark of acacia wood; two and a half cubits shall be its length, a cubit and a half its width, and a cubit and a half its height” </a:t>
            </a:r>
            <a:r>
              <a:rPr lang="en-US" altLang="en-US" sz="1200" dirty="0">
                <a:latin typeface="Times New Roman" panose="02020603050405020304" pitchFamily="18" charset="0"/>
                <a:cs typeface="Times New Roman" panose="02020603050405020304" pitchFamily="18" charset="0"/>
              </a:rPr>
              <a:t>(</a:t>
            </a:r>
            <a:r>
              <a:rPr lang="en-US" altLang="en-US" sz="1200" b="1" dirty="0">
                <a:latin typeface="Times New Roman" panose="02020603050405020304" pitchFamily="18" charset="0"/>
                <a:cs typeface="Times New Roman" panose="02020603050405020304" pitchFamily="18" charset="0"/>
              </a:rPr>
              <a:t>Exodus 25:10</a:t>
            </a:r>
            <a:r>
              <a:rPr lang="en-US" altLang="en-US" sz="1200" dirty="0">
                <a:latin typeface="Times New Roman" panose="02020603050405020304" pitchFamily="18" charset="0"/>
                <a:cs typeface="Times New Roman" panose="02020603050405020304" pitchFamily="18" charset="0"/>
              </a:rPr>
              <a:t>).</a:t>
            </a:r>
            <a:endParaRPr lang="en-US" altLang="en-US" sz="1200" b="1" dirty="0">
              <a:latin typeface="Times New Roman" panose="02020603050405020304" pitchFamily="18" charset="0"/>
              <a:cs typeface="Times New Roman" panose="02020603050405020304" pitchFamily="18" charset="0"/>
            </a:endParaRPr>
          </a:p>
          <a:p>
            <a:r>
              <a:rPr lang="en-US" altLang="en-US" dirty="0">
                <a:ea typeface="ＭＳ Ｐゴシック" panose="020B0600070205080204" pitchFamily="34" charset="-128"/>
              </a:rPr>
              <a:t>    3. We are not talking about the same thing are we.  </a:t>
            </a:r>
          </a:p>
          <a:p>
            <a:r>
              <a:rPr lang="en-US" altLang="en-US" dirty="0">
                <a:ea typeface="ＭＳ Ｐゴシック" panose="020B0600070205080204" pitchFamily="34" charset="-128"/>
              </a:rPr>
              <a:t>    4. The ark of Noah is much larger and much earlier that the ark of the temple.  </a:t>
            </a:r>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2921D43F-12B4-4F91-96B7-34877D9D716B}" type="slidenum">
              <a:rPr lang="en-US" altLang="en-US"/>
              <a:pPr/>
              <a:t>26</a:t>
            </a:fld>
            <a:endParaRPr lang="en-US" altLang="en-US"/>
          </a:p>
        </p:txBody>
      </p:sp>
    </p:spTree>
    <p:extLst>
      <p:ext uri="{BB962C8B-B14F-4D97-AF65-F5344CB8AC3E}">
        <p14:creationId xmlns:p14="http://schemas.microsoft.com/office/powerpoint/2010/main" val="2992638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0" dirty="0">
                <a:latin typeface="Times New Roman" panose="02020603050405020304" pitchFamily="18" charset="0"/>
                <a:cs typeface="Times New Roman" panose="02020603050405020304" pitchFamily="18" charset="0"/>
              </a:rPr>
              <a:t>    1. THE CREATION</a:t>
            </a:r>
            <a:endParaRPr lang="en-US" altLang="en-US" sz="1200" dirty="0">
              <a:latin typeface="Times New Roman" panose="02020603050405020304" pitchFamily="18" charset="0"/>
              <a:cs typeface="Times New Roman" panose="02020603050405020304" pitchFamily="18" charset="0"/>
            </a:endParaRPr>
          </a:p>
          <a:p>
            <a:r>
              <a:rPr lang="en-US" altLang="en-US" sz="1200" i="1" dirty="0">
                <a:latin typeface="Times New Roman" panose="02020603050405020304" pitchFamily="18" charset="0"/>
                <a:cs typeface="Times New Roman" panose="02020603050405020304" pitchFamily="18" charset="0"/>
              </a:rPr>
              <a:t>“Then God saw everything that He had made, and indeed it was very good” </a:t>
            </a:r>
            <a:r>
              <a:rPr lang="en-US" altLang="en-US" sz="1200" dirty="0">
                <a:latin typeface="Times New Roman" panose="02020603050405020304" pitchFamily="18" charset="0"/>
                <a:cs typeface="Times New Roman" panose="02020603050405020304" pitchFamily="18" charset="0"/>
              </a:rPr>
              <a:t>(</a:t>
            </a:r>
            <a:r>
              <a:rPr lang="en-US" altLang="en-US" sz="1200" b="1" dirty="0">
                <a:latin typeface="Times New Roman" panose="02020603050405020304" pitchFamily="18" charset="0"/>
                <a:cs typeface="Times New Roman" panose="02020603050405020304" pitchFamily="18" charset="0"/>
              </a:rPr>
              <a:t>Genesis 1:31</a:t>
            </a:r>
            <a:r>
              <a:rPr lang="en-US" altLang="en-US" sz="1200" dirty="0">
                <a:latin typeface="Times New Roman" panose="02020603050405020304" pitchFamily="18" charset="0"/>
                <a:cs typeface="Times New Roman" panose="02020603050405020304" pitchFamily="18" charset="0"/>
              </a:rPr>
              <a:t>).</a:t>
            </a:r>
          </a:p>
          <a:p>
            <a:r>
              <a:rPr lang="en-US" altLang="en-US" sz="1200" dirty="0">
                <a:latin typeface="Times New Roman" panose="02020603050405020304" pitchFamily="18" charset="0"/>
                <a:cs typeface="Times New Roman" panose="02020603050405020304" pitchFamily="18" charset="0"/>
              </a:rPr>
              <a:t>&gt;&gt;&gt;&gt;&gt;&gt;&gt;&gt;&gt;&gt;&gt;&gt;&gt;&gt;&gt;&gt;&gt;&gt;</a:t>
            </a:r>
          </a:p>
          <a:p>
            <a:r>
              <a:rPr lang="en-US" altLang="en-US" sz="1200" b="0" dirty="0">
                <a:latin typeface="Times New Roman" panose="02020603050405020304" pitchFamily="18" charset="0"/>
                <a:cs typeface="Times New Roman" panose="02020603050405020304" pitchFamily="18" charset="0"/>
              </a:rPr>
              <a:t>    2. But what about…</a:t>
            </a:r>
            <a:r>
              <a:rPr lang="en-US" altLang="en-US" sz="1200" dirty="0">
                <a:latin typeface="Times New Roman" panose="02020603050405020304" pitchFamily="18" charset="0"/>
                <a:cs typeface="Times New Roman" panose="02020603050405020304" pitchFamily="18" charset="0"/>
              </a:rPr>
              <a:t> </a:t>
            </a:r>
          </a:p>
          <a:p>
            <a:r>
              <a:rPr lang="en-US" altLang="en-US" sz="1200" i="1" dirty="0">
                <a:latin typeface="Times New Roman" panose="02020603050405020304" pitchFamily="18" charset="0"/>
                <a:cs typeface="Times New Roman" panose="02020603050405020304" pitchFamily="18" charset="0"/>
              </a:rPr>
              <a:t>“Then the Lord saw that the wickedness of man was great in the earth, and that every intent of the thoughts of his heart was only evil continually” </a:t>
            </a:r>
            <a:r>
              <a:rPr lang="en-US" altLang="en-US" sz="1200" dirty="0">
                <a:latin typeface="Times New Roman" panose="02020603050405020304" pitchFamily="18" charset="0"/>
                <a:cs typeface="Times New Roman" panose="02020603050405020304" pitchFamily="18" charset="0"/>
              </a:rPr>
              <a:t>(</a:t>
            </a:r>
            <a:r>
              <a:rPr lang="en-US" altLang="en-US" sz="1200" b="1" dirty="0">
                <a:latin typeface="Times New Roman" panose="02020603050405020304" pitchFamily="18" charset="0"/>
                <a:cs typeface="Times New Roman" panose="02020603050405020304" pitchFamily="18" charset="0"/>
              </a:rPr>
              <a:t>Genesis 6:5</a:t>
            </a:r>
            <a:r>
              <a:rPr lang="en-US" altLang="en-US" sz="1200" dirty="0">
                <a:latin typeface="Times New Roman" panose="02020603050405020304" pitchFamily="18" charset="0"/>
                <a:cs typeface="Times New Roman" panose="02020603050405020304" pitchFamily="18" charset="0"/>
              </a:rPr>
              <a:t>). </a:t>
            </a:r>
            <a:r>
              <a:rPr lang="en-US" altLang="en-US" sz="1100" dirty="0">
                <a:latin typeface="Helvetica" panose="020B0604020202020204" pitchFamily="34" charset="0"/>
                <a:cs typeface="Times New Roman" panose="02020603050405020304" pitchFamily="18" charset="0"/>
              </a:rPr>
              <a:t> </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    3. Man alone has the control of his free will.  </a:t>
            </a:r>
          </a:p>
          <a:p>
            <a:r>
              <a:rPr lang="en-US" altLang="en-US" dirty="0">
                <a:ea typeface="ＭＳ Ｐゴシック" panose="020B0600070205080204" pitchFamily="34" charset="-128"/>
              </a:rPr>
              <a:t>    4. God does not dictate your choices! </a:t>
            </a:r>
            <a:br>
              <a:rPr lang="en-US" altLang="en-US" dirty="0">
                <a:ea typeface="ＭＳ Ｐゴシック" panose="020B0600070205080204" pitchFamily="34" charset="-128"/>
              </a:rPr>
            </a:br>
            <a:r>
              <a:rPr lang="en-US" altLang="en-US" dirty="0">
                <a:ea typeface="ＭＳ Ｐゴシック" panose="020B0600070205080204" pitchFamily="34" charset="-128"/>
              </a:rPr>
              <a:t>    5. The wicked are responsible for their own wickedness.</a:t>
            </a:r>
          </a:p>
          <a:p>
            <a:endParaRPr lang="en-US" altLang="en-US" dirty="0">
              <a:ea typeface="ＭＳ Ｐゴシック" panose="020B0600070205080204" pitchFamily="34" charset="-128"/>
            </a:endParaRP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592C847E-E540-462C-B2E6-C19C59E496C9}" type="slidenum">
              <a:rPr lang="en-US" altLang="en-US"/>
              <a:pPr/>
              <a:t>27</a:t>
            </a:fld>
            <a:endParaRPr lang="en-US" altLang="en-US"/>
          </a:p>
        </p:txBody>
      </p:sp>
    </p:spTree>
    <p:extLst>
      <p:ext uri="{BB962C8B-B14F-4D97-AF65-F5344CB8AC3E}">
        <p14:creationId xmlns:p14="http://schemas.microsoft.com/office/powerpoint/2010/main" val="1440855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D916A307-4B67-42F2-B441-7E7875A2879F}" type="slidenum">
              <a:rPr lang="en-US" altLang="en-US">
                <a:solidFill>
                  <a:srgbClr val="1F497D"/>
                </a:solidFill>
                <a:latin typeface="Times New Roman" panose="02020603050405020304" pitchFamily="18" charset="0"/>
              </a:rPr>
              <a:pPr/>
              <a:t>28</a:t>
            </a:fld>
            <a:endParaRPr lang="en-US" altLang="en-US">
              <a:solidFill>
                <a:srgbClr val="1F497D"/>
              </a:solidFill>
              <a:latin typeface="Times New Roman" panose="02020603050405020304" pitchFamily="18" charset="0"/>
            </a:endParaRPr>
          </a:p>
        </p:txBody>
      </p:sp>
      <p:sp>
        <p:nvSpPr>
          <p:cNvPr id="131075" name="Rectangle 2"/>
          <p:cNvSpPr>
            <a:spLocks noGrp="1" noRot="1" noChangeAspect="1" noChangeArrowheads="1" noTextEdit="1"/>
          </p:cNvSpPr>
          <p:nvPr>
            <p:ph type="sldImg"/>
          </p:nvPr>
        </p:nvSpPr>
        <p:spPr bwMode="auto">
          <a:xfrm>
            <a:off x="354013" y="669925"/>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xfrm>
            <a:off x="904875" y="4354513"/>
            <a:ext cx="5027613"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    1. The atheist will say “Prove It” </a:t>
            </a:r>
          </a:p>
          <a:p>
            <a:pPr eaLnBrk="1" hangingPunct="1"/>
            <a:r>
              <a:rPr lang="en-US" altLang="en-US" dirty="0">
                <a:latin typeface="Times New Roman" panose="02020603050405020304" pitchFamily="18" charset="0"/>
                <a:ea typeface="ＭＳ Ｐゴシック" panose="020B0600070205080204" pitchFamily="34" charset="-128"/>
              </a:rPr>
              <a:t>&gt;&gt;&gt;&gt;&gt;&gt;&gt;&gt;&gt;&gt;&gt;&gt;&gt;&gt;&gt;&gt;&gt;&gt;&gt;</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en-US" dirty="0">
                <a:latin typeface="Times New Roman" panose="02020603050405020304" pitchFamily="18" charset="0"/>
                <a:ea typeface="ＭＳ Ｐゴシック" panose="020B0600070205080204" pitchFamily="34" charset="-128"/>
              </a:rPr>
              <a:t>    2</a:t>
            </a:r>
            <a:r>
              <a:rPr lang="en-US" altLang="en-US" b="0" dirty="0">
                <a:latin typeface="Times New Roman" panose="02020603050405020304" pitchFamily="18" charset="0"/>
                <a:ea typeface="ＭＳ Ｐゴシック" panose="020B0600070205080204" pitchFamily="34" charset="-128"/>
              </a:rPr>
              <a:t>. </a:t>
            </a:r>
            <a:r>
              <a:rPr kumimoji="1" lang="en-US" altLang="en-US" sz="1200" b="0" dirty="0">
                <a:solidFill>
                  <a:srgbClr val="FFFFFF"/>
                </a:solidFill>
                <a:latin typeface="Times New Roman" panose="02020603050405020304" pitchFamily="18" charset="0"/>
                <a:cs typeface="Times New Roman" panose="02020603050405020304" pitchFamily="18" charset="0"/>
              </a:rPr>
              <a:t>Is the </a:t>
            </a:r>
            <a:r>
              <a:rPr kumimoji="1" lang="en-US" altLang="en-US" sz="1200" b="0" dirty="0">
                <a:solidFill>
                  <a:srgbClr val="FFFF00"/>
                </a:solidFill>
                <a:latin typeface="Times New Roman" panose="02020603050405020304" pitchFamily="18" charset="0"/>
                <a:cs typeface="Times New Roman" panose="02020603050405020304" pitchFamily="18" charset="0"/>
              </a:rPr>
              <a:t>Bible</a:t>
            </a:r>
            <a:r>
              <a:rPr kumimoji="1" lang="en-US" altLang="en-US" sz="1200" b="0" dirty="0">
                <a:solidFill>
                  <a:srgbClr val="FFFFFF"/>
                </a:solidFill>
                <a:latin typeface="Times New Roman" panose="02020603050405020304" pitchFamily="18" charset="0"/>
                <a:cs typeface="Times New Roman" panose="02020603050405020304" pitchFamily="18" charset="0"/>
              </a:rPr>
              <a:t> inspired of God or is it simply a “good book”?</a:t>
            </a:r>
          </a:p>
          <a:p>
            <a:pPr marL="0" marR="0" lvl="0" indent="0" algn="l" defTabSz="457200" rtl="0" eaLnBrk="1" fontAlgn="base" latinLnBrk="0" hangingPunct="1">
              <a:lnSpc>
                <a:spcPct val="100000"/>
              </a:lnSpc>
              <a:spcBef>
                <a:spcPct val="30000"/>
              </a:spcBef>
              <a:spcAft>
                <a:spcPct val="0"/>
              </a:spcAft>
              <a:buClrTx/>
              <a:buSzTx/>
              <a:buFontTx/>
              <a:buNone/>
              <a:tabLst/>
              <a:defRPr/>
            </a:pPr>
            <a:r>
              <a:rPr kumimoji="1" lang="en-US" altLang="en-US" sz="1200" b="0" dirty="0">
                <a:solidFill>
                  <a:srgbClr val="FFFFFF"/>
                </a:solidFill>
                <a:latin typeface="Times New Roman" panose="02020603050405020304" pitchFamily="18" charset="0"/>
                <a:cs typeface="Times New Roman" panose="02020603050405020304" pitchFamily="18" charset="0"/>
              </a:rPr>
              <a:t>&gt;&gt;&gt;&gt;&gt;&gt;&gt;&gt;&gt;&gt;&gt;&gt;&gt;&gt;&gt;&gt;&gt;&gt;&gt;</a:t>
            </a:r>
          </a:p>
          <a:p>
            <a:pPr eaLnBrk="1" hangingPunct="1"/>
            <a:r>
              <a:rPr lang="en-US" altLang="en-US" dirty="0">
                <a:latin typeface="Times New Roman" panose="02020603050405020304" pitchFamily="18" charset="0"/>
                <a:ea typeface="ＭＳ Ｐゴシック" panose="020B0600070205080204" pitchFamily="34" charset="-128"/>
              </a:rPr>
              <a:t>    3. </a:t>
            </a:r>
            <a:r>
              <a:rPr kumimoji="1" lang="en-US" altLang="en-US" sz="1200" b="0" dirty="0">
                <a:solidFill>
                  <a:srgbClr val="FFFFFF"/>
                </a:solidFill>
                <a:latin typeface="Times New Roman" panose="02020603050405020304" pitchFamily="18" charset="0"/>
                <a:cs typeface="Times New Roman" panose="02020603050405020304" pitchFamily="18" charset="0"/>
              </a:rPr>
              <a:t>Is there any </a:t>
            </a:r>
            <a:r>
              <a:rPr kumimoji="1" lang="en-US" altLang="en-US" sz="1200" b="0" dirty="0">
                <a:solidFill>
                  <a:srgbClr val="FFFF00"/>
                </a:solidFill>
                <a:latin typeface="Times New Roman" panose="02020603050405020304" pitchFamily="18" charset="0"/>
                <a:cs typeface="Times New Roman" panose="02020603050405020304" pitchFamily="18" charset="0"/>
              </a:rPr>
              <a:t>evidence</a:t>
            </a:r>
            <a:r>
              <a:rPr kumimoji="1" lang="en-US" altLang="en-US" sz="1200" b="0" dirty="0">
                <a:solidFill>
                  <a:srgbClr val="FFFFFF"/>
                </a:solidFill>
                <a:latin typeface="Times New Roman" panose="02020603050405020304" pitchFamily="18" charset="0"/>
                <a:cs typeface="Times New Roman" panose="02020603050405020304" pitchFamily="18" charset="0"/>
              </a:rPr>
              <a:t>?</a:t>
            </a:r>
            <a:endParaRPr lang="en-US" altLang="en-US" b="0"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074976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 </a:t>
            </a:r>
            <a:r>
              <a:rPr lang="en-US" sz="1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Proving the Inspiration of the Bible Is possible even though the atheist do not believe that you can.</a:t>
            </a:r>
            <a:endParaRPr lang="en-US" dirty="0"/>
          </a:p>
          <a:p>
            <a:r>
              <a:rPr lang="en-US" dirty="0"/>
              <a:t>    2. Even Using Astronomy, Oceanography, Medicine, Biology it can be seen to be inspired</a:t>
            </a:r>
          </a:p>
        </p:txBody>
      </p:sp>
      <p:sp>
        <p:nvSpPr>
          <p:cNvPr id="4" name="Slide Number Placeholder 3"/>
          <p:cNvSpPr>
            <a:spLocks noGrp="1"/>
          </p:cNvSpPr>
          <p:nvPr>
            <p:ph type="sldNum" sz="quarter" idx="5"/>
          </p:nvPr>
        </p:nvSpPr>
        <p:spPr/>
        <p:txBody>
          <a:bodyPr/>
          <a:lstStyle/>
          <a:p>
            <a:fld id="{53627952-F87E-4B1E-A660-017C5370EC0C}" type="slidenum">
              <a:rPr lang="en-US" altLang="en-US" smtClean="0"/>
              <a:pPr/>
              <a:t>29</a:t>
            </a:fld>
            <a:endParaRPr lang="en-US" altLang="en-US"/>
          </a:p>
        </p:txBody>
      </p:sp>
    </p:spTree>
    <p:extLst>
      <p:ext uri="{BB962C8B-B14F-4D97-AF65-F5344CB8AC3E}">
        <p14:creationId xmlns:p14="http://schemas.microsoft.com/office/powerpoint/2010/main" val="3172458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0" dirty="0">
                <a:ea typeface="ＭＳ Ｐゴシック" panose="020B0600070205080204" pitchFamily="34" charset="-128"/>
              </a:rPr>
              <a:t>    1. </a:t>
            </a:r>
            <a:r>
              <a:rPr lang="en-US" sz="1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The Bible &amp; Medicine</a:t>
            </a:r>
            <a:r>
              <a:rPr lang="en-US" sz="1200" dirty="0">
                <a:solidFill>
                  <a:srgbClr val="FFFF00"/>
                </a:solidFill>
                <a:latin typeface="Times New Roman" panose="02020603050405020304" pitchFamily="18" charset="0"/>
                <a:cs typeface="Times New Roman" panose="02020603050405020304" pitchFamily="18" charset="0"/>
              </a:rPr>
              <a:t> </a:t>
            </a:r>
            <a:endParaRPr lang="en-US" altLang="en-US" i="1" dirty="0">
              <a:ea typeface="ＭＳ Ｐゴシック" panose="020B0600070205080204" pitchFamily="34" charset="-128"/>
            </a:endParaRPr>
          </a:p>
          <a:p>
            <a:r>
              <a:rPr lang="en-US" altLang="en-US" i="1" dirty="0">
                <a:ea typeface="ＭＳ Ｐゴシック" panose="020B0600070205080204" pitchFamily="34" charset="-128"/>
              </a:rPr>
              <a:t>He who is eight days old among you shall be circumcised, every male child in your generations, he who is born in your house or bought with money from any foreigner who is not your descendant. </a:t>
            </a:r>
            <a:r>
              <a:rPr lang="en-US" altLang="en-US" b="1" dirty="0">
                <a:ea typeface="ＭＳ Ｐゴシック" panose="020B0600070205080204" pitchFamily="34" charset="-128"/>
              </a:rPr>
              <a:t>(Genesis 17:12)</a:t>
            </a:r>
          </a:p>
          <a:p>
            <a:r>
              <a:rPr lang="en-US" altLang="en-US" dirty="0">
                <a:ea typeface="ＭＳ Ｐゴシック" panose="020B0600070205080204" pitchFamily="34" charset="-128"/>
              </a:rPr>
              <a:t>&gt;&gt;&gt;&gt;&gt;&gt;&gt;&gt;&gt;&gt;&gt;&gt;&gt;&gt;&gt;&gt;&gt;&gt;&gt;&gt;&gt;</a:t>
            </a:r>
          </a:p>
          <a:p>
            <a:pPr algn="l" eaLnBrk="1" hangingPunct="1">
              <a:spcBef>
                <a:spcPct val="50000"/>
              </a:spcBef>
              <a:defRPr/>
            </a:pPr>
            <a:r>
              <a:rPr lang="en-US" altLang="en-US" dirty="0">
                <a:ea typeface="ＭＳ Ｐゴシック" panose="020B0600070205080204" pitchFamily="34" charset="-128"/>
              </a:rPr>
              <a:t>    2. </a:t>
            </a:r>
            <a:r>
              <a:rPr lang="en-US" sz="1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Blood clotting is dependent on 3 factors:</a:t>
            </a:r>
          </a:p>
          <a:p>
            <a:pPr algn="l" eaLnBrk="1" hangingPunct="1">
              <a:spcBef>
                <a:spcPct val="50000"/>
              </a:spcBef>
              <a:buFontTx/>
              <a:buAutoNum type="arabicPeriod"/>
              <a:defRPr/>
            </a:pPr>
            <a:r>
              <a:rPr lang="en-US" sz="1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Platelets</a:t>
            </a:r>
          </a:p>
          <a:p>
            <a:pPr algn="l" eaLnBrk="1" hangingPunct="1">
              <a:spcBef>
                <a:spcPct val="50000"/>
              </a:spcBef>
              <a:buFontTx/>
              <a:buAutoNum type="arabicPeriod"/>
              <a:defRPr/>
            </a:pPr>
            <a:r>
              <a:rPr lang="en-US" sz="1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Pro’throm’bin</a:t>
            </a:r>
          </a:p>
          <a:p>
            <a:pPr algn="l" eaLnBrk="1" hangingPunct="1">
              <a:buFontTx/>
              <a:buAutoNum type="arabicPeriod"/>
              <a:defRPr/>
            </a:pPr>
            <a:r>
              <a:rPr lang="en-US" sz="1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Vitamin K – Which is responsible for prothrombin production</a:t>
            </a:r>
          </a:p>
          <a:p>
            <a:endParaRPr lang="en-US" altLang="en-US" dirty="0">
              <a:ea typeface="ＭＳ Ｐゴシック" panose="020B0600070205080204" pitchFamily="34" charset="-128"/>
            </a:endParaRP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EBBA4207-5DD6-4AE0-B295-F5E4633C9216}" type="slidenum">
              <a:rPr lang="en-US" altLang="en-US"/>
              <a:pPr/>
              <a:t>30</a:t>
            </a:fld>
            <a:endParaRPr lang="en-US" altLang="en-US"/>
          </a:p>
        </p:txBody>
      </p:sp>
    </p:spTree>
    <p:extLst>
      <p:ext uri="{BB962C8B-B14F-4D97-AF65-F5344CB8AC3E}">
        <p14:creationId xmlns:p14="http://schemas.microsoft.com/office/powerpoint/2010/main" val="290032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1200" b="0" dirty="0">
                <a:latin typeface="Times New Roman" panose="02020603050405020304" pitchFamily="18" charset="0"/>
                <a:ea typeface="ＭＳ Ｐゴシック" panose="020B0600070205080204" pitchFamily="34" charset="-128"/>
                <a:cs typeface="Times New Roman" panose="02020603050405020304" pitchFamily="18" charset="0"/>
              </a:rPr>
              <a:t>    1. </a:t>
            </a:r>
            <a:r>
              <a:rPr lang="en-US" sz="1200" b="0" dirty="0">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The only real way to defeat Evolution is to Prove the Bible is the “Word of God”</a:t>
            </a:r>
          </a:p>
          <a:p>
            <a:pPr>
              <a:defRPr/>
            </a:pPr>
            <a:r>
              <a:rPr lang="en-US" sz="1200" b="0" dirty="0">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&gt;&gt;&gt;&gt;&gt;&gt;&gt;&gt;&gt;&gt;&gt;&gt;&gt;&gt;&gt;&gt;&gt;&gt;&gt;&gt;&gt;&gt;&gt;&gt;&gt;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2. </a:t>
            </a:r>
            <a:r>
              <a:rPr lang="en-US" sz="1200" dirty="0">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“Can We Prove The Bible”</a:t>
            </a:r>
          </a:p>
          <a:p>
            <a:r>
              <a:rPr lang="en-US" altLang="en-US" dirty="0">
                <a:ea typeface="ＭＳ Ｐゴシック" panose="020B0600070205080204" pitchFamily="34" charset="-128"/>
              </a:rPr>
              <a:t>&gt;&gt;&gt;&gt;&gt;&gt;&gt;&gt;&gt;&gt;&gt;&gt;&gt;&gt;&gt;&gt;&gt;&gt;&gt;&gt;&gt;&gt;&gt;&gt;&gt;</a:t>
            </a:r>
          </a:p>
          <a:p>
            <a:r>
              <a:rPr lang="en-US" altLang="en-US" dirty="0">
                <a:ea typeface="ＭＳ Ｐゴシック" panose="020B0600070205080204" pitchFamily="34" charset="-128"/>
              </a:rPr>
              <a:t>    3. The question is can we look at things today, and then look at the Bible, and show the atheist that God revealed these things long before man had any idea that they existed.  </a:t>
            </a:r>
          </a:p>
          <a:p>
            <a:r>
              <a:rPr lang="en-US" altLang="en-US" dirty="0">
                <a:ea typeface="ＭＳ Ｐゴシック" panose="020B0600070205080204" pitchFamily="34" charset="-128"/>
              </a:rPr>
              <a:t>    4. Yes!  </a:t>
            </a:r>
          </a:p>
          <a:p>
            <a:r>
              <a:rPr lang="en-US" altLang="en-US" dirty="0">
                <a:ea typeface="ＭＳ Ｐゴシック" panose="020B0600070205080204" pitchFamily="34" charset="-128"/>
              </a:rPr>
              <a:t>    5. And we can also point out to the atheist, that if they had studied the Bible, then they would have known all these facts long ago.</a:t>
            </a:r>
          </a:p>
          <a:p>
            <a:r>
              <a:rPr lang="en-US" altLang="en-US" dirty="0">
                <a:ea typeface="ＭＳ Ｐゴシック" panose="020B0600070205080204" pitchFamily="34" charset="-128"/>
              </a:rPr>
              <a:t>    6. As it is now, they rely daily on Evil Bible.com.</a:t>
            </a: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0FCB3203-40F4-4EF5-BF2D-1BFC098AB615}" type="slidenum">
              <a:rPr lang="en-US" altLang="en-US"/>
              <a:pPr/>
              <a:t>4</a:t>
            </a:fld>
            <a:endParaRPr lang="en-US" altLang="en-US"/>
          </a:p>
        </p:txBody>
      </p:sp>
    </p:spTree>
    <p:extLst>
      <p:ext uri="{BB962C8B-B14F-4D97-AF65-F5344CB8AC3E}">
        <p14:creationId xmlns:p14="http://schemas.microsoft.com/office/powerpoint/2010/main" val="578432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33BB89F3-F4F1-49EF-BC30-AFE9DA6F4C6C}" type="slidenum">
              <a:rPr lang="en-US" altLang="en-US">
                <a:solidFill>
                  <a:srgbClr val="1F497D"/>
                </a:solidFill>
                <a:latin typeface="Times New Roman" panose="02020603050405020304" pitchFamily="18" charset="0"/>
              </a:rPr>
              <a:pPr/>
              <a:t>31</a:t>
            </a:fld>
            <a:endParaRPr lang="en-US" altLang="en-US">
              <a:solidFill>
                <a:srgbClr val="1F497D"/>
              </a:solidFill>
              <a:latin typeface="Times New Roman" panose="02020603050405020304" pitchFamily="18" charset="0"/>
            </a:endParaRPr>
          </a:p>
        </p:txBody>
      </p:sp>
      <p:sp>
        <p:nvSpPr>
          <p:cNvPr id="133123" name="Rectangle 2"/>
          <p:cNvSpPr>
            <a:spLocks noGrp="1" noRot="1" noChangeAspect="1" noChangeArrowheads="1" noTextEdit="1"/>
          </p:cNvSpPr>
          <p:nvPr>
            <p:ph type="sldImg"/>
          </p:nvPr>
        </p:nvSpPr>
        <p:spPr bwMode="auto">
          <a:xfrm>
            <a:off x="354013" y="669925"/>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xfrm>
            <a:off x="904875" y="4354513"/>
            <a:ext cx="5027613"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en-US" b="0" dirty="0">
                <a:latin typeface="Times New Roman" panose="02020603050405020304" pitchFamily="18" charset="0"/>
                <a:ea typeface="ＭＳ Ｐゴシック" panose="020B0600070205080204" pitchFamily="34" charset="-128"/>
              </a:rPr>
              <a:t>    1. </a:t>
            </a:r>
            <a:r>
              <a:rPr lang="en-US" altLang="en-US" sz="1200" b="0"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Vitamin K from stomach bacteria aids the infant, and it is produced 5-7 days after birth.</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42375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D01FDE91-92B4-4586-93A3-AC27B44FA7F2}" type="slidenum">
              <a:rPr lang="en-US" altLang="en-US">
                <a:solidFill>
                  <a:srgbClr val="1F497D"/>
                </a:solidFill>
                <a:latin typeface="Times New Roman" panose="02020603050405020304" pitchFamily="18" charset="0"/>
              </a:rPr>
              <a:pPr/>
              <a:t>32</a:t>
            </a:fld>
            <a:endParaRPr lang="en-US" altLang="en-US">
              <a:solidFill>
                <a:srgbClr val="1F497D"/>
              </a:solidFill>
              <a:latin typeface="Times New Roman" panose="02020603050405020304" pitchFamily="18" charset="0"/>
            </a:endParaRPr>
          </a:p>
        </p:txBody>
      </p:sp>
      <p:sp>
        <p:nvSpPr>
          <p:cNvPr id="134147" name="Rectangle 2"/>
          <p:cNvSpPr>
            <a:spLocks noGrp="1" noRot="1" noChangeAspect="1" noChangeArrowheads="1" noTextEdit="1"/>
          </p:cNvSpPr>
          <p:nvPr>
            <p:ph type="sldImg"/>
          </p:nvPr>
        </p:nvSpPr>
        <p:spPr bwMode="auto">
          <a:xfrm>
            <a:off x="354013" y="669925"/>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p:cNvSpPr>
            <a:spLocks noGrp="1" noChangeArrowheads="1"/>
          </p:cNvSpPr>
          <p:nvPr>
            <p:ph type="body" idx="1"/>
          </p:nvPr>
        </p:nvSpPr>
        <p:spPr bwMode="auto">
          <a:xfrm>
            <a:off x="904875" y="4354513"/>
            <a:ext cx="5027613"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kumimoji="1" lang="en-US" sz="1200" b="0" kern="1200" dirty="0">
                <a:solidFill>
                  <a:prstClr val="white"/>
                </a:solidFill>
                <a:effectLst/>
                <a:latin typeface="Times New Roman" panose="02020603050405020304" pitchFamily="18" charset="0"/>
                <a:ea typeface="ＭＳ Ｐゴシック" charset="-128"/>
                <a:cs typeface="Times New Roman" panose="02020603050405020304" pitchFamily="18" charset="0"/>
              </a:rPr>
              <a:t>    1. Available Prothrombin</a:t>
            </a:r>
          </a:p>
          <a:p>
            <a:pPr eaLnBrk="1" hangingPunct="1"/>
            <a:r>
              <a:rPr lang="en-US" altLang="en-US" dirty="0">
                <a:latin typeface="Times New Roman" panose="02020603050405020304" pitchFamily="18" charset="0"/>
                <a:ea typeface="ＭＳ Ｐゴシック" panose="020B0600070205080204" pitchFamily="34" charset="-128"/>
              </a:rPr>
              <a:t>    2. Day one is only about 95%, </a:t>
            </a:r>
          </a:p>
          <a:p>
            <a:pPr eaLnBrk="1" hangingPunct="1"/>
            <a:r>
              <a:rPr lang="en-US" altLang="en-US" dirty="0">
                <a:latin typeface="Times New Roman" panose="02020603050405020304" pitchFamily="18" charset="0"/>
                <a:ea typeface="ＭＳ Ｐゴシック" panose="020B0600070205080204" pitchFamily="34" charset="-128"/>
              </a:rPr>
              <a:t>&gt;&gt;&gt;&gt;&gt;&gt;&gt;&gt;&gt;&gt;&gt;</a:t>
            </a:r>
          </a:p>
          <a:p>
            <a:pPr eaLnBrk="1" hangingPunct="1"/>
            <a:r>
              <a:rPr lang="en-US" altLang="en-US" dirty="0">
                <a:latin typeface="Times New Roman" panose="02020603050405020304" pitchFamily="18" charset="0"/>
                <a:ea typeface="ＭＳ Ｐゴシック" panose="020B0600070205080204" pitchFamily="34" charset="-128"/>
              </a:rPr>
              <a:t>    3. But after day eight it is 110% </a:t>
            </a:r>
          </a:p>
          <a:p>
            <a:pPr eaLnBrk="1" hangingPunct="1"/>
            <a:r>
              <a:rPr lang="en-US" altLang="en-US" dirty="0">
                <a:latin typeface="Times New Roman" panose="02020603050405020304" pitchFamily="18" charset="0"/>
                <a:ea typeface="ＭＳ Ｐゴシック" panose="020B0600070205080204" pitchFamily="34" charset="-128"/>
              </a:rPr>
              <a:t>&gt;&gt;&gt;&gt;&gt;&gt;&gt;&gt;&gt;&gt;&gt;</a:t>
            </a:r>
          </a:p>
          <a:p>
            <a:pPr eaLnBrk="1" hangingPunct="1"/>
            <a:r>
              <a:rPr lang="en-US" altLang="en-US" dirty="0">
                <a:latin typeface="Times New Roman" panose="02020603050405020304" pitchFamily="18" charset="0"/>
                <a:ea typeface="ＭＳ Ｐゴシック" panose="020B0600070205080204" pitchFamily="34" charset="-128"/>
              </a:rPr>
              <a:t>    4. or more </a:t>
            </a:r>
          </a:p>
          <a:p>
            <a:pPr eaLnBrk="1" hangingPunct="1"/>
            <a:r>
              <a:rPr lang="en-US" altLang="en-US" dirty="0">
                <a:latin typeface="Times New Roman" panose="02020603050405020304" pitchFamily="18" charset="0"/>
                <a:ea typeface="ＭＳ Ｐゴシック" panose="020B0600070205080204" pitchFamily="34" charset="-128"/>
              </a:rPr>
              <a:t>&gt;&gt;&gt;&gt;&gt;&gt;&gt;&gt;&gt;&gt;&gt;</a:t>
            </a:r>
          </a:p>
          <a:p>
            <a:pPr eaLnBrk="1" hangingPunct="1"/>
            <a:r>
              <a:rPr lang="en-US" altLang="en-US" dirty="0">
                <a:latin typeface="Times New Roman" panose="02020603050405020304" pitchFamily="18" charset="0"/>
                <a:ea typeface="ＭＳ Ｐゴシック" panose="020B0600070205080204" pitchFamily="34" charset="-128"/>
              </a:rPr>
              <a:t>    5. of the normal levels</a:t>
            </a:r>
          </a:p>
          <a:p>
            <a:pPr eaLnBrk="1" hangingPunct="1"/>
            <a:r>
              <a:rPr lang="en-US" altLang="en-US" dirty="0">
                <a:latin typeface="Times New Roman" panose="02020603050405020304" pitchFamily="18" charset="0"/>
                <a:ea typeface="ＭＳ Ｐゴシック" panose="020B0600070205080204" pitchFamily="34" charset="-128"/>
              </a:rPr>
              <a:t>&gt;&gt;&gt;&gt;&gt;&gt;&gt;&gt;&gt;&gt;&gt;</a:t>
            </a:r>
          </a:p>
          <a:p>
            <a:pPr eaLnBrk="1" hangingPunct="1"/>
            <a:r>
              <a:rPr lang="en-US" altLang="en-US" dirty="0">
                <a:latin typeface="Times New Roman" panose="02020603050405020304" pitchFamily="18" charset="0"/>
                <a:ea typeface="ＭＳ Ｐゴシック" panose="020B0600070205080204" pitchFamily="34" charset="-128"/>
              </a:rPr>
              <a:t>    6. A good Bible study would have revealed this to the atheist and Doctor.</a:t>
            </a:r>
          </a:p>
        </p:txBody>
      </p:sp>
    </p:spTree>
    <p:extLst>
      <p:ext uri="{BB962C8B-B14F-4D97-AF65-F5344CB8AC3E}">
        <p14:creationId xmlns:p14="http://schemas.microsoft.com/office/powerpoint/2010/main" val="207876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10328DEF-E42D-43FA-BD5E-62B80E94BC88}" type="slidenum">
              <a:rPr lang="en-US" altLang="en-US">
                <a:solidFill>
                  <a:srgbClr val="1F497D"/>
                </a:solidFill>
                <a:latin typeface="Times New Roman" panose="02020603050405020304" pitchFamily="18" charset="0"/>
              </a:rPr>
              <a:pPr/>
              <a:t>33</a:t>
            </a:fld>
            <a:endParaRPr lang="en-US" altLang="en-US">
              <a:solidFill>
                <a:srgbClr val="1F497D"/>
              </a:solidFill>
              <a:latin typeface="Times New Roman" panose="02020603050405020304" pitchFamily="18" charset="0"/>
            </a:endParaRPr>
          </a:p>
        </p:txBody>
      </p:sp>
      <p:sp>
        <p:nvSpPr>
          <p:cNvPr id="135171" name="Rectangle 2"/>
          <p:cNvSpPr>
            <a:spLocks noGrp="1" noRot="1" noChangeAspect="1" noChangeArrowheads="1" noTextEdit="1"/>
          </p:cNvSpPr>
          <p:nvPr>
            <p:ph type="sldImg"/>
          </p:nvPr>
        </p:nvSpPr>
        <p:spPr bwMode="auto">
          <a:xfrm>
            <a:off x="354013" y="669925"/>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xfrm>
            <a:off x="904875" y="4354513"/>
            <a:ext cx="5027613"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FFFF00"/>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    1. The Bible &amp; Medicine</a:t>
            </a:r>
            <a:r>
              <a:rPr lang="en-US" sz="1200" kern="1200" dirty="0">
                <a:solidFill>
                  <a:srgbClr val="FFFF00"/>
                </a:solidFill>
                <a:latin typeface="Times New Roman" panose="02020603050405020304" pitchFamily="18" charset="0"/>
                <a:ea typeface="ＭＳ Ｐゴシック" charset="-128"/>
                <a:cs typeface="Times New Roman" panose="02020603050405020304" pitchFamily="18"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2. </a:t>
            </a:r>
            <a:r>
              <a:rPr lang="en-US" sz="12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Lev 13 </a:t>
            </a:r>
            <a:r>
              <a:rPr lang="en-US" sz="1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Cover Their Lip</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"Now the leper on whom the sore is, his clothes shall be torn and his head bare; and he shall cover </a:t>
            </a:r>
            <a:r>
              <a:rPr lang="en-US" altLang="en-US" b="1" i="1" dirty="0">
                <a:ea typeface="ＭＳ Ｐゴシック" panose="020B0600070205080204" pitchFamily="34" charset="-128"/>
              </a:rPr>
              <a:t>his mustache</a:t>
            </a:r>
            <a:r>
              <a:rPr lang="en-US" altLang="en-US" i="1" dirty="0">
                <a:ea typeface="ＭＳ Ｐゴシック" panose="020B0600070205080204" pitchFamily="34" charset="-128"/>
              </a:rPr>
              <a:t>, and cry, 'Unclean! Unclean!' </a:t>
            </a:r>
            <a:r>
              <a:rPr lang="en-US" altLang="en-US" b="1" dirty="0">
                <a:ea typeface="ＭＳ Ｐゴシック" panose="020B0600070205080204" pitchFamily="34" charset="-128"/>
              </a:rPr>
              <a:t>(Leviticus 13:45)  </a:t>
            </a:r>
          </a:p>
          <a:p>
            <a:r>
              <a:rPr lang="en-US" altLang="en-US" b="1" dirty="0">
                <a:ea typeface="ＭＳ Ｐゴシック" panose="020B0600070205080204" pitchFamily="34" charset="-128"/>
              </a:rPr>
              <a:t>&gt;&gt;&gt;&gt;&gt;&gt;&gt;&gt;&gt;&gt;&gt;&gt;&gt;&gt;&gt;&gt;&gt;&gt;&gt;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ea typeface="ＭＳ Ｐゴシック" panose="020B0600070205080204" pitchFamily="34" charset="-128"/>
              </a:rPr>
              <a:t>    3. </a:t>
            </a:r>
            <a:r>
              <a:rPr lang="en-US" sz="1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In 1677 Anton Von Leeuwenhoek identified what he described as “animalcules”</a:t>
            </a:r>
          </a:p>
          <a:p>
            <a:r>
              <a:rPr lang="en-US" altLang="en-US" b="1" dirty="0">
                <a:ea typeface="ＭＳ Ｐゴシック" panose="020B0600070205080204" pitchFamily="34" charset="-128"/>
              </a:rPr>
              <a:t>&gt;&gt;&gt;&gt;&gt;&gt;&gt;&gt;&gt;&gt;&gt;&gt;&gt;&gt;&gt;&gt;&gt;&gt;&gt;</a:t>
            </a:r>
          </a:p>
          <a:p>
            <a:pPr algn="l" eaLnBrk="1" hangingPunct="1">
              <a:spcBef>
                <a:spcPct val="20000"/>
              </a:spcBef>
            </a:pPr>
            <a:r>
              <a:rPr lang="en-US" altLang="en-US" sz="1200" dirty="0">
                <a:solidFill>
                  <a:srgbClr val="FFFF00"/>
                </a:solidFill>
                <a:latin typeface="Times New Roman" panose="02020603050405020304" pitchFamily="18" charset="0"/>
                <a:cs typeface="Times New Roman" panose="02020603050405020304" pitchFamily="18" charset="0"/>
              </a:rPr>
              <a:t>    4. In the 1860s Louis Pasteur came up with the  “Germ Theory of Disease”</a:t>
            </a:r>
          </a:p>
          <a:p>
            <a:r>
              <a:rPr lang="en-US" altLang="en-US" b="1" dirty="0">
                <a:ea typeface="ＭＳ Ｐゴシック" panose="020B0600070205080204" pitchFamily="34" charset="-128"/>
              </a:rPr>
              <a:t>&gt;&gt;&gt;&gt;&gt;&gt;&gt;&gt;&gt;&gt;&gt;&gt;&gt;&gt;&gt;&gt;&gt;&gt;&gt;</a:t>
            </a:r>
          </a:p>
          <a:p>
            <a:r>
              <a:rPr lang="en-US" altLang="en-US" dirty="0">
                <a:ea typeface="ＭＳ Ｐゴシック" panose="020B0600070205080204" pitchFamily="34" charset="-128"/>
              </a:rPr>
              <a:t>    5. The  simple </a:t>
            </a:r>
            <a:r>
              <a:rPr lang="en-US" altLang="en-US" b="1" dirty="0">
                <a:ea typeface="ＭＳ Ｐゴシック" panose="020B0600070205080204" pitchFamily="34" charset="-128"/>
              </a:rPr>
              <a:t>biblical truth </a:t>
            </a:r>
            <a:r>
              <a:rPr lang="en-US" altLang="en-US" dirty="0">
                <a:ea typeface="ＭＳ Ｐゴシック" panose="020B0600070205080204" pitchFamily="34" charset="-128"/>
              </a:rPr>
              <a:t>is that if you cover your mouth while you talk, shout, sneeze, or cough you won’t spread germs.</a:t>
            </a:r>
          </a:p>
          <a:p>
            <a:endParaRPr lang="en-US" altLang="en-US" dirty="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09584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6075ABF2-7677-4BAB-AD2B-7B889A7D5046}" type="slidenum">
              <a:rPr lang="en-US" altLang="en-US">
                <a:solidFill>
                  <a:srgbClr val="1F497D"/>
                </a:solidFill>
                <a:latin typeface="Times New Roman" panose="02020603050405020304" pitchFamily="18" charset="0"/>
              </a:rPr>
              <a:pPr/>
              <a:t>34</a:t>
            </a:fld>
            <a:endParaRPr lang="en-US" altLang="en-US">
              <a:solidFill>
                <a:srgbClr val="1F497D"/>
              </a:solidFill>
              <a:latin typeface="Times New Roman" panose="02020603050405020304" pitchFamily="18" charset="0"/>
            </a:endParaRPr>
          </a:p>
        </p:txBody>
      </p:sp>
      <p:sp>
        <p:nvSpPr>
          <p:cNvPr id="136195" name="Rectangle 2"/>
          <p:cNvSpPr>
            <a:spLocks noGrp="1" noRot="1" noChangeAspect="1" noChangeArrowheads="1" noTextEdit="1"/>
          </p:cNvSpPr>
          <p:nvPr>
            <p:ph type="sldImg"/>
          </p:nvPr>
        </p:nvSpPr>
        <p:spPr bwMode="auto">
          <a:xfrm>
            <a:off x="354013" y="669925"/>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6" name="Rectangle 3"/>
          <p:cNvSpPr>
            <a:spLocks noGrp="1" noChangeArrowheads="1"/>
          </p:cNvSpPr>
          <p:nvPr>
            <p:ph type="body" idx="1"/>
          </p:nvPr>
        </p:nvSpPr>
        <p:spPr bwMode="auto">
          <a:xfrm>
            <a:off x="904875" y="4354513"/>
            <a:ext cx="5027613"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i="1" dirty="0">
                <a:solidFill>
                  <a:schemeClr val="tx1"/>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 “If you diligently heed the voice of the Lord your God and do what is right in His sight, give ear to His commandments and keep all His statutes, I will put</a:t>
            </a:r>
            <a:r>
              <a:rPr lang="en-US" sz="1200" i="1" dirty="0">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 </a:t>
            </a:r>
            <a:r>
              <a:rPr lang="en-US" sz="1200" i="1" u="sng" dirty="0">
                <a:solidFill>
                  <a:srgbClr val="FFFF00"/>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none of the diseases</a:t>
            </a:r>
            <a:r>
              <a:rPr lang="en-US" sz="1200" i="1" dirty="0">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 </a:t>
            </a:r>
            <a:r>
              <a:rPr lang="en-US" sz="1200" i="1" dirty="0">
                <a:solidFill>
                  <a:schemeClr val="tx1"/>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on you which I have brought on the Egyptians. For I am the Lord who heals you.</a:t>
            </a:r>
            <a:r>
              <a:rPr lang="en-US" sz="1200" dirty="0">
                <a:solidFill>
                  <a:schemeClr val="tx1"/>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a:t>
            </a:r>
            <a:r>
              <a:rPr lang="en-US" sz="1200" dirty="0">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 </a:t>
            </a:r>
            <a:endParaRPr lang="en-US" altLang="en-US" dirty="0">
              <a:latin typeface="Times New Roman" panose="02020603050405020304" pitchFamily="18" charset="0"/>
              <a:ea typeface="ＭＳ Ｐゴシック" panose="020B0600070205080204" pitchFamily="34"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0" dirty="0">
                <a:effectLst/>
                <a:latin typeface="Times New Roman" panose="02020603050405020304" pitchFamily="18" charset="0"/>
                <a:ea typeface="Times New Roman" pitchFamily="-65" charset="0"/>
                <a:cs typeface="Times New Roman" panose="02020603050405020304" pitchFamily="18" charset="0"/>
              </a:rPr>
              <a:t>Exodus 15:26 NKJ</a:t>
            </a:r>
          </a:p>
          <a:p>
            <a:pPr eaLnBrk="1" hangingPunct="1"/>
            <a:r>
              <a:rPr lang="en-US" altLang="en-US" dirty="0">
                <a:latin typeface="Times New Roman" panose="02020603050405020304" pitchFamily="18" charset="0"/>
                <a:ea typeface="ＭＳ Ｐゴシック" panose="020B0600070205080204" pitchFamily="34" charset="-128"/>
              </a:rPr>
              <a:t>    1. Old physical Israel did not give ear to this warning nor keep his commandments or statutes and many plagues have come upon them.  </a:t>
            </a:r>
            <a:r>
              <a:rPr lang="en-US" altLang="en-US" b="1" dirty="0">
                <a:latin typeface="Times New Roman" panose="02020603050405020304" pitchFamily="18" charset="0"/>
                <a:ea typeface="ＭＳ Ｐゴシック" panose="020B0600070205080204" pitchFamily="34" charset="-128"/>
              </a:rPr>
              <a:t>Amos 7:1</a:t>
            </a:r>
            <a:endParaRPr lang="en-US" altLang="en-US" b="0" dirty="0">
              <a:latin typeface="Times New Roman" panose="02020603050405020304" pitchFamily="18" charset="0"/>
              <a:ea typeface="ＭＳ Ｐゴシック" panose="020B0600070205080204" pitchFamily="34" charset="-128"/>
            </a:endParaRPr>
          </a:p>
          <a:p>
            <a:pPr rtl="0"/>
            <a:r>
              <a:rPr lang="en-US" sz="1200" b="0" i="1" u="none" strike="noStrike" kern="1200" baseline="0" dirty="0">
                <a:solidFill>
                  <a:schemeClr val="tx1"/>
                </a:solidFill>
                <a:latin typeface="+mn-lt"/>
                <a:ea typeface="ＭＳ Ｐゴシック" charset="-128"/>
                <a:cs typeface="ＭＳ Ｐゴシック" charset="-128"/>
              </a:rPr>
              <a:t>Thus the Lord GOD showed me: Behold, He formed locust swarms at the beginning of the late crop; indeed it was the late crop after the king's </a:t>
            </a:r>
            <a:r>
              <a:rPr lang="en-US" sz="1200" b="0" i="0" u="none" strike="noStrike" kern="1200" baseline="0" dirty="0" err="1">
                <a:solidFill>
                  <a:schemeClr val="tx1"/>
                </a:solidFill>
                <a:latin typeface="+mn-lt"/>
                <a:ea typeface="ＭＳ Ｐゴシック" charset="-128"/>
                <a:cs typeface="ＭＳ Ｐゴシック" charset="-128"/>
              </a:rPr>
              <a:t>mowings</a:t>
            </a:r>
            <a:r>
              <a:rPr lang="en-US" sz="1200" b="0" i="0" u="none" strike="noStrike" kern="1200" baseline="0" dirty="0">
                <a:solidFill>
                  <a:schemeClr val="tx1"/>
                </a:solidFill>
                <a:latin typeface="+mn-lt"/>
                <a:ea typeface="ＭＳ Ｐゴシック" charset="-128"/>
                <a:cs typeface="ＭＳ Ｐゴシック" charset="-128"/>
              </a:rPr>
              <a:t>. (</a:t>
            </a:r>
            <a:r>
              <a:rPr lang="en-US" sz="1200" b="1" i="0" u="none" strike="noStrike" kern="1200" baseline="0" dirty="0">
                <a:solidFill>
                  <a:schemeClr val="tx1"/>
                </a:solidFill>
                <a:latin typeface="+mn-lt"/>
                <a:ea typeface="ＭＳ Ｐゴシック" charset="-128"/>
                <a:cs typeface="ＭＳ Ｐゴシック" charset="-128"/>
              </a:rPr>
              <a:t>Amos 7:1</a:t>
            </a:r>
            <a:r>
              <a:rPr lang="en-US" sz="1200" b="0" i="0" u="none" strike="noStrike" kern="1200" baseline="0" dirty="0">
                <a:solidFill>
                  <a:schemeClr val="tx1"/>
                </a:solidFill>
                <a:latin typeface="+mn-lt"/>
                <a:ea typeface="ＭＳ Ｐゴシック" charset="-128"/>
                <a:cs typeface="ＭＳ Ｐゴシック" charset="-128"/>
              </a:rPr>
              <a:t>)</a:t>
            </a:r>
          </a:p>
          <a:p>
            <a:pPr rtl="0"/>
            <a:endParaRPr lang="en-US" sz="1200" b="0" i="0" u="none" strike="noStrike" kern="1200" baseline="0" dirty="0">
              <a:solidFill>
                <a:schemeClr val="tx1"/>
              </a:solidFill>
              <a:latin typeface="+mn-lt"/>
              <a:ea typeface="ＭＳ Ｐゴシック" charset="-128"/>
              <a:cs typeface="ＭＳ Ｐゴシック" charset="-128"/>
            </a:endParaRPr>
          </a:p>
          <a:p>
            <a:pPr eaLnBrk="1" hangingPunct="1"/>
            <a:endParaRPr lang="en-US" altLang="en-US" b="1"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749312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61A14815-F948-4835-A042-A3FC6181F2E0}" type="slidenum">
              <a:rPr lang="en-US" altLang="en-US">
                <a:solidFill>
                  <a:srgbClr val="1F497D"/>
                </a:solidFill>
                <a:latin typeface="Times New Roman" panose="02020603050405020304" pitchFamily="18" charset="0"/>
              </a:rPr>
              <a:pPr/>
              <a:t>35</a:t>
            </a:fld>
            <a:endParaRPr lang="en-US" altLang="en-US">
              <a:solidFill>
                <a:srgbClr val="1F497D"/>
              </a:solidFill>
              <a:latin typeface="Times New Roman" panose="02020603050405020304" pitchFamily="18" charset="0"/>
            </a:endParaRPr>
          </a:p>
        </p:txBody>
      </p:sp>
      <p:sp>
        <p:nvSpPr>
          <p:cNvPr id="137219" name="Rectangle 2"/>
          <p:cNvSpPr>
            <a:spLocks noGrp="1" noRot="1" noChangeAspect="1" noChangeArrowheads="1" noTextEdit="1"/>
          </p:cNvSpPr>
          <p:nvPr>
            <p:ph type="sldImg"/>
          </p:nvPr>
        </p:nvSpPr>
        <p:spPr bwMode="auto">
          <a:xfrm>
            <a:off x="354013" y="669925"/>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xfrm>
            <a:off x="904875" y="4354513"/>
            <a:ext cx="5027613"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i="1" dirty="0">
                <a:solidFill>
                  <a:schemeClr val="tx1"/>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“And the Lord will take away from you all sickness, and will afflict you with</a:t>
            </a:r>
            <a:r>
              <a:rPr lang="en-US" sz="1200" i="1" dirty="0">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 </a:t>
            </a:r>
            <a:r>
              <a:rPr lang="en-US" sz="1200" i="1" dirty="0">
                <a:solidFill>
                  <a:srgbClr val="FFFF00"/>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none of the terrible diseases</a:t>
            </a:r>
            <a:r>
              <a:rPr lang="en-US" sz="1200" i="1" dirty="0">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 </a:t>
            </a:r>
            <a:r>
              <a:rPr lang="en-US" sz="1200" i="1" dirty="0">
                <a:solidFill>
                  <a:schemeClr val="tx1"/>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of Egypt which you have known…”</a:t>
            </a:r>
            <a:r>
              <a:rPr lang="en-US" sz="1200" i="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a:effectLst>
                  <a:outerShdw blurRad="38100" dist="38100" dir="2700000" algn="tl">
                    <a:srgbClr val="000000"/>
                  </a:outerShdw>
                </a:effectLst>
                <a:latin typeface="Times New Roman" panose="02020603050405020304" pitchFamily="18" charset="0"/>
                <a:ea typeface="Times New Roman" pitchFamily="-65" charset="0"/>
                <a:cs typeface="Times New Roman" panose="02020603050405020304" pitchFamily="18" charset="0"/>
              </a:rPr>
              <a:t>Deut 7:15 NKJV</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73355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ea typeface="ＭＳ Ｐゴシック" panose="020B0600070205080204" pitchFamily="34" charset="-128"/>
              </a:rPr>
              <a:t>Whoever in the open field touches one who is slain by a sword or who has died, or a bone of a man, or a grave, shall be unclean seven days. </a:t>
            </a:r>
          </a:p>
          <a:p>
            <a:r>
              <a:rPr lang="en-US" altLang="en-US" i="1" dirty="0">
                <a:ea typeface="ＭＳ Ｐゴシック" panose="020B0600070205080204" pitchFamily="34" charset="-128"/>
              </a:rPr>
              <a:t>'And for an unclean person they shall take some of the ashes of the heifer burnt for purification from sin, and running water shall be put on them in a vessel. A clean person shall take hyssop and dip it in the water, sprinkle it on the tent, on all the vessels, on the persons who were there, or on the one who touched a bone, the slain, the dead, or a grave. </a:t>
            </a:r>
            <a:r>
              <a:rPr lang="en-US" altLang="en-US" b="1" dirty="0">
                <a:ea typeface="ＭＳ Ｐゴシック" panose="020B0600070205080204" pitchFamily="34" charset="-128"/>
              </a:rPr>
              <a:t>(Numbers 19:16-18)</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    1. In the ashes of the dead animal, we find the ingredients for lye soap. </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222B3144-4B71-42DB-96E6-F47A39FB4718}" type="slidenum">
              <a:rPr lang="en-US" altLang="en-US"/>
              <a:pPr/>
              <a:t>36</a:t>
            </a:fld>
            <a:endParaRPr lang="en-US" altLang="en-US"/>
          </a:p>
        </p:txBody>
      </p:sp>
    </p:spTree>
    <p:extLst>
      <p:ext uri="{BB962C8B-B14F-4D97-AF65-F5344CB8AC3E}">
        <p14:creationId xmlns:p14="http://schemas.microsoft.com/office/powerpoint/2010/main" val="2225437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1. </a:t>
            </a:r>
            <a:r>
              <a:rPr lang="en-US" altLang="en-US" sz="1200" dirty="0">
                <a:solidFill>
                  <a:srgbClr val="FFFF00"/>
                </a:solidFill>
                <a:latin typeface="Times New Roman" panose="02020603050405020304" pitchFamily="18" charset="0"/>
                <a:ea typeface="ＭＳ Ｐゴシック" panose="020B0600070205080204" pitchFamily="34" charset="-128"/>
                <a:cs typeface="Times New Roman" panose="02020603050405020304" pitchFamily="18" charset="0"/>
              </a:rPr>
              <a:t>The Bible &amp; Medicine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2. </a:t>
            </a:r>
            <a:r>
              <a:rPr lang="en-US" sz="12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Leviticus 17:15 </a:t>
            </a:r>
            <a:r>
              <a:rPr lang="en-US" sz="1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Prohibits eating meat from an animal that died “naturally.”</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"And every person who eats what died naturally or what was torn by beasts, whether he is a native of your own country or a stranger, he shall both wash his clothes and bathe in water, and be unclean until evening. Then he shall be clean. </a:t>
            </a:r>
            <a:r>
              <a:rPr lang="en-US" altLang="en-US" b="1" dirty="0">
                <a:ea typeface="ＭＳ Ｐゴシック" panose="020B0600070205080204" pitchFamily="34" charset="-128"/>
              </a:rPr>
              <a:t>(Leviticus 17:15)</a:t>
            </a:r>
          </a:p>
          <a:p>
            <a:r>
              <a:rPr lang="en-US" altLang="en-US" dirty="0">
                <a:ea typeface="ＭＳ Ｐゴシック" panose="020B0600070205080204" pitchFamily="34" charset="-128"/>
              </a:rPr>
              <a:t>&gt;&gt;&gt;&gt;&gt;&gt;&gt;&gt;&gt;&gt;&gt;&gt;&gt;&gt;&gt;&gt;&gt;&gt;&gt;</a:t>
            </a:r>
          </a:p>
          <a:p>
            <a:r>
              <a:rPr lang="en-US" altLang="en-US" dirty="0">
                <a:ea typeface="ＭＳ Ｐゴシック" panose="020B0600070205080204" pitchFamily="34" charset="-128"/>
              </a:rPr>
              <a:t>and the swine, though it divides the hoof, having cloven hooves, yet does not chew the cud, is unclean to you. </a:t>
            </a:r>
            <a:r>
              <a:rPr lang="en-US" altLang="en-US" b="1" dirty="0">
                <a:ea typeface="ＭＳ Ｐゴシック" panose="020B0600070205080204" pitchFamily="34" charset="-128"/>
              </a:rPr>
              <a:t>(Leviticus 11:7)</a:t>
            </a:r>
          </a:p>
          <a:p>
            <a:r>
              <a:rPr lang="en-US" altLang="en-US" b="0" dirty="0">
                <a:ea typeface="ＭＳ Ｐゴシック" panose="020B0600070205080204" pitchFamily="34" charset="-128"/>
              </a:rPr>
              <a:t>&gt;&gt;&gt;&gt;&gt;&gt;&gt;&gt;&gt;&gt;&gt;&gt;&gt;&gt;&gt;&gt;&gt;&gt;</a:t>
            </a:r>
          </a:p>
          <a:p>
            <a:r>
              <a:rPr lang="en-US" altLang="en-US" dirty="0">
                <a:ea typeface="ＭＳ Ｐゴシック" panose="020B0600070205080204" pitchFamily="34" charset="-128"/>
              </a:rPr>
              <a:t>    3. Pig meat can have worms embedded in the flesh and uncooked or undercooked, it can pass the worms to mankind.</a:t>
            </a:r>
          </a:p>
          <a:p>
            <a:endParaRPr lang="en-US" altLang="en-US" dirty="0">
              <a:ea typeface="ＭＳ Ｐゴシック" panose="020B0600070205080204" pitchFamily="34" charset="-128"/>
            </a:endParaRPr>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17D2033B-4B84-4B15-A3CD-3DA66DEB7333}" type="slidenum">
              <a:rPr lang="en-US" altLang="en-US"/>
              <a:pPr/>
              <a:t>37</a:t>
            </a:fld>
            <a:endParaRPr lang="en-US" altLang="en-US"/>
          </a:p>
        </p:txBody>
      </p:sp>
    </p:spTree>
    <p:extLst>
      <p:ext uri="{BB962C8B-B14F-4D97-AF65-F5344CB8AC3E}">
        <p14:creationId xmlns:p14="http://schemas.microsoft.com/office/powerpoint/2010/main" val="877368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1. The Bible &amp; Medicine</a:t>
            </a:r>
          </a:p>
          <a:p>
            <a:pPr eaLnBrk="1" hangingPunct="1">
              <a:lnSpc>
                <a:spcPct val="90000"/>
              </a:lnSpc>
              <a:buFontTx/>
              <a:buNone/>
              <a:defRPr/>
            </a:pPr>
            <a:r>
              <a:rPr lang="en-US" sz="1200" b="0" dirty="0">
                <a:solidFill>
                  <a:srgbClr val="FFFF00"/>
                </a:solidFill>
                <a:effectLst/>
                <a:latin typeface="Times New Roman" panose="02020603050405020304" pitchFamily="18" charset="0"/>
                <a:cs typeface="Times New Roman" panose="02020603050405020304" pitchFamily="18" charset="0"/>
              </a:rPr>
              <a:t>    2. </a:t>
            </a:r>
            <a:r>
              <a:rPr lang="en-US" sz="12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Deuteronomy 23:12-14  - </a:t>
            </a:r>
            <a:r>
              <a:rPr lang="en-US" sz="1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Moses instructed the Israelites to bury their waste.</a:t>
            </a:r>
            <a:endParaRPr lang="en-US" altLang="en-US" dirty="0">
              <a:ea typeface="ＭＳ Ｐゴシック" panose="020B0600070205080204" pitchFamily="34" charset="-128"/>
            </a:endParaRPr>
          </a:p>
          <a:p>
            <a:pPr algn="just"/>
            <a:r>
              <a:rPr lang="en-US" altLang="en-US" dirty="0">
                <a:ea typeface="ＭＳ Ｐゴシック" panose="020B0600070205080204" pitchFamily="34" charset="-128"/>
              </a:rPr>
              <a:t>"</a:t>
            </a:r>
            <a:r>
              <a:rPr lang="en-US" altLang="en-US" i="1" dirty="0">
                <a:ea typeface="ＭＳ Ｐゴシック" panose="020B0600070205080204" pitchFamily="34" charset="-128"/>
              </a:rPr>
              <a:t>Also you shall have a place outside the camp, where you may go out; and you shall have an implement among your equipment, and when you sit down outside, you shall dig with it and turn and cover your refuse. For the LORD your God walks in the midst of your camp, to deliver you and give your enemies over to you; therefore your camp shall be holy, that He may see no unclean thing among you, and turn away from you. </a:t>
            </a:r>
            <a:r>
              <a:rPr lang="en-US" altLang="en-US" b="1" dirty="0">
                <a:ea typeface="ＭＳ Ｐゴシック" panose="020B0600070205080204" pitchFamily="34" charset="-128"/>
              </a:rPr>
              <a:t>(Deuteronomy 23:12-14)</a:t>
            </a:r>
            <a:endParaRPr lang="en-US" altLang="en-US" b="0" dirty="0">
              <a:ea typeface="ＭＳ Ｐゴシック" panose="020B0600070205080204" pitchFamily="34" charset="-128"/>
            </a:endParaRPr>
          </a:p>
          <a:p>
            <a:pPr algn="just"/>
            <a:r>
              <a:rPr lang="en-US" altLang="en-US" b="0" dirty="0">
                <a:ea typeface="ＭＳ Ｐゴシック" panose="020B0600070205080204" pitchFamily="34" charset="-128"/>
              </a:rPr>
              <a:t>&gt;&gt;&gt;&gt;&gt;&gt;&gt;&gt;&gt;&gt;&gt;&gt;&gt;&gt;&gt;&gt;&gt;&gt;&gt;&gt;&gt;&gt;&gt;&gt;</a:t>
            </a:r>
          </a:p>
          <a:p>
            <a:r>
              <a:rPr lang="en-US" altLang="en-US" b="0" dirty="0">
                <a:ea typeface="ＭＳ Ｐゴシック" panose="020B0600070205080204" pitchFamily="34" charset="-128"/>
              </a:rPr>
              <a:t>    3. It was the </a:t>
            </a:r>
            <a:r>
              <a:rPr lang="en-US" altLang="en-US" b="1" dirty="0">
                <a:ea typeface="ＭＳ Ｐゴシック" panose="020B0600070205080204" pitchFamily="34" charset="-128"/>
              </a:rPr>
              <a:t>Black Plague </a:t>
            </a:r>
            <a:r>
              <a:rPr lang="en-US" altLang="en-US" b="0" dirty="0">
                <a:ea typeface="ＭＳ Ｐゴシック" panose="020B0600070205080204" pitchFamily="34" charset="-128"/>
              </a:rPr>
              <a:t>spread from filth by the flea of mice and rats in Europe, that took at terrible toll on people.</a:t>
            </a:r>
          </a:p>
          <a:p>
            <a:r>
              <a:rPr lang="en-US" altLang="en-US" dirty="0">
                <a:ea typeface="ＭＳ Ｐゴシック" panose="020B0600070205080204" pitchFamily="34" charset="-128"/>
              </a:rPr>
              <a:t>A reading of the Bible could have prevented the Black Plague if they had washed their hands and clothing after handling waste through burial in the earth.</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44F46DCA-0D39-4E2F-8E3C-1396ADA8D60F}" type="slidenum">
              <a:rPr lang="en-US" altLang="en-US"/>
              <a:pPr/>
              <a:t>38</a:t>
            </a:fld>
            <a:endParaRPr lang="en-US" altLang="en-US"/>
          </a:p>
        </p:txBody>
      </p:sp>
    </p:spTree>
    <p:extLst>
      <p:ext uri="{BB962C8B-B14F-4D97-AF65-F5344CB8AC3E}">
        <p14:creationId xmlns:p14="http://schemas.microsoft.com/office/powerpoint/2010/main" val="659896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 I know that it is a long lesson, but we must stop for now, please return this evening if you desire to hear more.</a:t>
            </a:r>
          </a:p>
          <a:p>
            <a:r>
              <a:rPr lang="en-US" dirty="0"/>
              <a:t>&gt;&gt;&gt;&gt;&gt;&gt;&gt;&gt;&gt;&gt;&gt;&gt;&gt;&gt;&gt;&gt;&gt;&gt;&gt;&gt;</a:t>
            </a:r>
          </a:p>
          <a:p>
            <a:r>
              <a:rPr lang="en-US" dirty="0"/>
              <a:t>    2. The Lord was not want anyone to be lost, your life can change in a minute, if you desire to repent and be baptized, we want to extend to you an invitation while we stand and sing.</a:t>
            </a:r>
          </a:p>
          <a:p>
            <a:r>
              <a:rPr lang="en-US" dirty="0"/>
              <a:t>&gt;&gt;&gt;&gt;&gt;&gt;&gt;&gt;&gt;&gt;&gt;&gt;&gt;&gt;&gt;&gt;&gt;&gt;&gt;&gt;&gt;</a:t>
            </a:r>
          </a:p>
        </p:txBody>
      </p:sp>
      <p:sp>
        <p:nvSpPr>
          <p:cNvPr id="4" name="Slide Number Placeholder 3"/>
          <p:cNvSpPr>
            <a:spLocks noGrp="1"/>
          </p:cNvSpPr>
          <p:nvPr>
            <p:ph type="sldNum" sz="quarter" idx="5"/>
          </p:nvPr>
        </p:nvSpPr>
        <p:spPr/>
        <p:txBody>
          <a:bodyPr/>
          <a:lstStyle/>
          <a:p>
            <a:fld id="{53627952-F87E-4B1E-A660-017C5370EC0C}" type="slidenum">
              <a:rPr lang="en-US" altLang="en-US" smtClean="0"/>
              <a:pPr/>
              <a:t>39</a:t>
            </a:fld>
            <a:endParaRPr lang="en-US" altLang="en-US"/>
          </a:p>
        </p:txBody>
      </p:sp>
    </p:spTree>
    <p:extLst>
      <p:ext uri="{BB962C8B-B14F-4D97-AF65-F5344CB8AC3E}">
        <p14:creationId xmlns:p14="http://schemas.microsoft.com/office/powerpoint/2010/main" val="4178268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1. </a:t>
            </a:r>
            <a:r>
              <a:rPr lang="en-US" sz="1200" b="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The Bible &amp; Astronomy</a:t>
            </a:r>
            <a:r>
              <a:rPr lang="en-US" sz="1600" b="0" dirty="0">
                <a:latin typeface="Helvetica" charset="0"/>
                <a:ea typeface="ＭＳ Ｐゴシック" charset="-128"/>
                <a:cs typeface="Times New Roman" charset="0"/>
              </a:rPr>
              <a:t> </a:t>
            </a:r>
          </a:p>
          <a:p>
            <a:r>
              <a:rPr lang="en-US" altLang="en-US" sz="1600" b="0" dirty="0">
                <a:latin typeface="Helvetica" charset="0"/>
                <a:ea typeface="ＭＳ Ｐゴシック" charset="-128"/>
                <a:cs typeface="Times New Roman" charset="0"/>
              </a:rPr>
              <a:t>&gt;&gt;&gt;&gt;&gt;&gt;&gt;&gt;&gt;&gt;&gt;&gt;&gt;&gt;&gt;&gt;&gt;&gt;&gt;&gt;&gt;&gt;</a:t>
            </a:r>
            <a:endParaRPr lang="en-US" altLang="en-US" b="0" dirty="0">
              <a:ea typeface="ＭＳ Ｐゴシック" panose="020B0600070205080204" pitchFamily="34" charset="-128"/>
            </a:endParaRPr>
          </a:p>
          <a:p>
            <a:r>
              <a:rPr lang="en-US" altLang="en-US" i="1" dirty="0">
                <a:ea typeface="ＭＳ Ｐゴシック" panose="020B0600070205080204" pitchFamily="34" charset="-128"/>
              </a:rPr>
              <a:t>It is He who sits above the circle of the earth, And its inhabitants are like grasshoppers, Who stretches out the heavens like a curtain, And spreads them out like a tent to dwell in. </a:t>
            </a:r>
            <a:r>
              <a:rPr lang="en-US" altLang="en-US" b="1" dirty="0">
                <a:ea typeface="ＭＳ Ｐゴシック" panose="020B0600070205080204" pitchFamily="34" charset="-128"/>
              </a:rPr>
              <a:t>(Isaiah 40:22)</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&gt;&gt;&gt;&gt;&gt;&gt;&gt;&gt;&gt;&gt;&gt;&gt;&gt;&gt;&gt;&gt;&gt;&gt;&gt;&gt;</a:t>
            </a:r>
          </a:p>
          <a:p>
            <a:r>
              <a:rPr lang="en-US" altLang="en-US" i="1" dirty="0">
                <a:ea typeface="ＭＳ Ｐゴシック" panose="020B0600070205080204" pitchFamily="34" charset="-128"/>
              </a:rPr>
              <a:t>Its rising is from one end of heaven, And its circuit to the other end; And there is nothing hidden from its heat. </a:t>
            </a:r>
            <a:r>
              <a:rPr lang="en-US" altLang="en-US" b="1" dirty="0">
                <a:ea typeface="ＭＳ Ｐゴシック" panose="020B0600070205080204" pitchFamily="34" charset="-128"/>
              </a:rPr>
              <a:t>(Psalms 19:6)</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&gt;&gt;&gt;&gt;&gt;&gt;&gt;&gt;&gt;&gt;&gt;&gt;&gt;&gt;&gt;&gt;&gt;&gt;&gt;&gt;</a:t>
            </a:r>
          </a:p>
          <a:p>
            <a:r>
              <a:rPr lang="en-US" altLang="en-US" dirty="0">
                <a:ea typeface="ＭＳ Ｐゴシック" panose="020B0600070205080204" pitchFamily="34" charset="-128"/>
              </a:rPr>
              <a:t>"Where is the way to the dwelling of light? And darkness, where is its place, </a:t>
            </a:r>
            <a:r>
              <a:rPr lang="en-US" altLang="en-US" b="1" dirty="0">
                <a:ea typeface="ＭＳ Ｐゴシック" panose="020B0600070205080204" pitchFamily="34" charset="-128"/>
              </a:rPr>
              <a:t>(Job 38:19)</a:t>
            </a:r>
          </a:p>
          <a:p>
            <a:endParaRPr lang="en-US" altLang="en-US" dirty="0">
              <a:ea typeface="ＭＳ Ｐゴシック" panose="020B0600070205080204" pitchFamily="34" charset="-128"/>
            </a:endParaRPr>
          </a:p>
          <a:p>
            <a:endParaRPr lang="en-US" altLang="en-US" b="1"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b="1"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0675F2E7-02DC-48D0-9926-ECF117A903C8}" type="slidenum">
              <a:rPr lang="en-US" altLang="en-US"/>
              <a:pPr/>
              <a:t>42</a:t>
            </a:fld>
            <a:endParaRPr lang="en-US" altLang="en-US"/>
          </a:p>
        </p:txBody>
      </p:sp>
    </p:spTree>
    <p:extLst>
      <p:ext uri="{BB962C8B-B14F-4D97-AF65-F5344CB8AC3E}">
        <p14:creationId xmlns:p14="http://schemas.microsoft.com/office/powerpoint/2010/main" val="30193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a:ea typeface="ＭＳ Ｐゴシック" panose="020B0600070205080204" pitchFamily="34" charset="-128"/>
              </a:rPr>
              <a:t>    1. Evil Bible.com</a:t>
            </a:r>
          </a:p>
          <a:p>
            <a:r>
              <a:rPr lang="en-US" altLang="en-US" sz="1200" dirty="0">
                <a:ea typeface="ＭＳ Ｐゴシック" panose="020B0600070205080204" pitchFamily="34" charset="-128"/>
              </a:rPr>
              <a:t>&gt;&gt;&gt;&gt;&gt;&gt;&gt;&gt;&gt;&gt;&gt;</a:t>
            </a:r>
          </a:p>
          <a:p>
            <a:r>
              <a:rPr lang="en-US" altLang="en-US" sz="1200" dirty="0">
                <a:ea typeface="ＭＳ Ｐゴシック" panose="020B0600070205080204" pitchFamily="34" charset="-128"/>
              </a:rPr>
              <a:t>    2. It may be the person to your left who stumbles across an atheistic Web site</a:t>
            </a:r>
          </a:p>
          <a:p>
            <a:r>
              <a:rPr lang="en-US" altLang="en-US" sz="1200" dirty="0">
                <a:ea typeface="ＭＳ Ｐゴシック" panose="020B0600070205080204" pitchFamily="34" charset="-128"/>
              </a:rPr>
              <a:t>&gt;&gt;&gt;&gt;&gt;&gt;&gt;&gt;&gt;&gt;&gt;</a:t>
            </a:r>
          </a:p>
          <a:p>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This is a web-site which preaches </a:t>
            </a:r>
            <a:r>
              <a:rPr lang="en-US" altLang="en-US" b="1" dirty="0">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34" charset="-128"/>
                <a:cs typeface="Times New Roman" panose="02020603050405020304" pitchFamily="18" charset="0"/>
              </a:rPr>
              <a:t>Atheism</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by exposing, the so called, many evil crimes in the Bible committed by God and his followers.</a:t>
            </a: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CC726464-59AA-4ABD-8449-F596CD1DA426}" type="slidenum">
              <a:rPr lang="en-US" altLang="en-US"/>
              <a:pPr/>
              <a:t>5</a:t>
            </a:fld>
            <a:endParaRPr lang="en-US" altLang="en-US"/>
          </a:p>
        </p:txBody>
      </p:sp>
    </p:spTree>
    <p:extLst>
      <p:ext uri="{BB962C8B-B14F-4D97-AF65-F5344CB8AC3E}">
        <p14:creationId xmlns:p14="http://schemas.microsoft.com/office/powerpoint/2010/main" val="1449825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ea typeface="ＭＳ Ｐゴシック" panose="020B0600070205080204" pitchFamily="34" charset="-128"/>
              </a:rPr>
              <a:t>    1. </a:t>
            </a:r>
            <a:r>
              <a:rPr lang="en-US" sz="1200" b="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Scientists kept counting only about a 1000 stars until they invented the telescope</a:t>
            </a:r>
            <a:r>
              <a:rPr lang="en-US" altLang="en-US" dirty="0">
                <a:ea typeface="ＭＳ Ｐゴシック" panose="020B0600070205080204" pitchFamily="34" charset="-128"/>
              </a:rPr>
              <a:t>    </a:t>
            </a:r>
          </a:p>
          <a:p>
            <a:r>
              <a:rPr lang="en-US" altLang="en-US" i="1" dirty="0">
                <a:ea typeface="ＭＳ Ｐゴシック" panose="020B0600070205080204" pitchFamily="34" charset="-128"/>
              </a:rPr>
              <a:t>As the host of heaven cannot be numbered, nor the sand of the sea measured, so will I multiply the descendants of David My servant and the Levites who minister to Me.' "  </a:t>
            </a:r>
            <a:r>
              <a:rPr lang="en-US" altLang="en-US" b="1" dirty="0">
                <a:ea typeface="ＭＳ Ｐゴシック" panose="020B0600070205080204" pitchFamily="34" charset="-128"/>
              </a:rPr>
              <a:t>(Jeremiah 33:22)</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a:t>
            </a:r>
          </a:p>
          <a:p>
            <a:r>
              <a:rPr lang="en-US" altLang="en-US" i="1" dirty="0">
                <a:ea typeface="ＭＳ Ｐゴシック" panose="020B0600070205080204" pitchFamily="34" charset="-128"/>
              </a:rPr>
              <a:t>Then He brought him outside and said, "Look now toward heaven, and count the stars if you are able to number them." And He said to him, "So shall your descendants be." </a:t>
            </a:r>
            <a:r>
              <a:rPr lang="en-US" altLang="en-US" b="1" dirty="0">
                <a:ea typeface="ＭＳ Ｐゴシック" panose="020B0600070205080204" pitchFamily="34" charset="-128"/>
              </a:rPr>
              <a:t>(Genesis 15:5)</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21B5C8F7-CC52-459E-85D0-511E288491D0}" type="slidenum">
              <a:rPr lang="en-US" altLang="en-US"/>
              <a:pPr/>
              <a:t>43</a:t>
            </a:fld>
            <a:endParaRPr lang="en-US" altLang="en-US"/>
          </a:p>
        </p:txBody>
      </p:sp>
    </p:spTree>
    <p:extLst>
      <p:ext uri="{BB962C8B-B14F-4D97-AF65-F5344CB8AC3E}">
        <p14:creationId xmlns:p14="http://schemas.microsoft.com/office/powerpoint/2010/main" val="878834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75B02A50-7DDE-4F8D-845E-E6AB0F6AD319}" type="slidenum">
              <a:rPr lang="en-US" altLang="en-US">
                <a:solidFill>
                  <a:srgbClr val="1F497D"/>
                </a:solidFill>
                <a:latin typeface="Times New Roman" panose="02020603050405020304" pitchFamily="18" charset="0"/>
              </a:rPr>
              <a:pPr/>
              <a:t>44</a:t>
            </a:fld>
            <a:endParaRPr lang="en-US" altLang="en-US">
              <a:solidFill>
                <a:srgbClr val="1F497D"/>
              </a:solidFill>
              <a:latin typeface="Times New Roman" panose="02020603050405020304" pitchFamily="18" charset="0"/>
            </a:endParaRPr>
          </a:p>
        </p:txBody>
      </p:sp>
      <p:sp>
        <p:nvSpPr>
          <p:cNvPr id="143363" name="Rectangle 2"/>
          <p:cNvSpPr>
            <a:spLocks noGrp="1" noRot="1" noChangeAspect="1" noChangeArrowheads="1" noTextEdit="1"/>
          </p:cNvSpPr>
          <p:nvPr>
            <p:ph type="sldImg"/>
          </p:nvPr>
        </p:nvSpPr>
        <p:spPr bwMode="auto">
          <a:xfrm>
            <a:off x="354013" y="669925"/>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xfrm>
            <a:off x="904875" y="4354513"/>
            <a:ext cx="5027613"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    1. All science books written by mankind have been wrong on this point, even today.</a:t>
            </a:r>
          </a:p>
        </p:txBody>
      </p:sp>
    </p:spTree>
    <p:extLst>
      <p:ext uri="{BB962C8B-B14F-4D97-AF65-F5344CB8AC3E}">
        <p14:creationId xmlns:p14="http://schemas.microsoft.com/office/powerpoint/2010/main" val="954710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7EACB681-DE63-4A82-9801-B0F5B9B04EE4}" type="slidenum">
              <a:rPr lang="en-US" altLang="en-US">
                <a:solidFill>
                  <a:srgbClr val="1F497D"/>
                </a:solidFill>
                <a:latin typeface="Times New Roman" panose="02020603050405020304" pitchFamily="18" charset="0"/>
              </a:rPr>
              <a:pPr/>
              <a:t>45</a:t>
            </a:fld>
            <a:endParaRPr lang="en-US" altLang="en-US">
              <a:solidFill>
                <a:srgbClr val="1F497D"/>
              </a:solidFill>
              <a:latin typeface="Times New Roman" panose="02020603050405020304" pitchFamily="18" charset="0"/>
            </a:endParaRPr>
          </a:p>
        </p:txBody>
      </p:sp>
      <p:sp>
        <p:nvSpPr>
          <p:cNvPr id="144387" name="Rectangle 2"/>
          <p:cNvSpPr>
            <a:spLocks noGrp="1" noRot="1" noChangeAspect="1" noChangeArrowheads="1" noTextEdit="1"/>
          </p:cNvSpPr>
          <p:nvPr>
            <p:ph type="sldImg"/>
          </p:nvPr>
        </p:nvSpPr>
        <p:spPr bwMode="auto">
          <a:xfrm>
            <a:off x="354013" y="669925"/>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8" name="Rectangle 3"/>
          <p:cNvSpPr>
            <a:spLocks noGrp="1" noChangeArrowheads="1"/>
          </p:cNvSpPr>
          <p:nvPr>
            <p:ph type="body" idx="1"/>
          </p:nvPr>
        </p:nvSpPr>
        <p:spPr bwMode="auto">
          <a:xfrm>
            <a:off x="904875" y="4354513"/>
            <a:ext cx="5027613"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    1. The seed of David </a:t>
            </a:r>
            <a:r>
              <a:rPr lang="en-US" altLang="en-US" b="1" dirty="0">
                <a:latin typeface="Times New Roman" panose="02020603050405020304" pitchFamily="18" charset="0"/>
                <a:ea typeface="ＭＳ Ｐゴシック" panose="020B0600070205080204" pitchFamily="34" charset="-128"/>
              </a:rPr>
              <a:t>continues</a:t>
            </a:r>
            <a:r>
              <a:rPr lang="en-US" altLang="en-US" dirty="0">
                <a:latin typeface="Times New Roman" panose="02020603050405020304" pitchFamily="18" charset="0"/>
                <a:ea typeface="ＭＳ Ｐゴシック" panose="020B0600070205080204" pitchFamily="34" charset="-128"/>
              </a:rPr>
              <a:t> to be multiplied </a:t>
            </a:r>
            <a:r>
              <a:rPr lang="en-US" altLang="en-US" b="1" dirty="0">
                <a:latin typeface="Times New Roman" panose="02020603050405020304" pitchFamily="18" charset="0"/>
                <a:ea typeface="ＭＳ Ｐゴシック" panose="020B0600070205080204" pitchFamily="34" charset="-128"/>
              </a:rPr>
              <a:t>in us</a:t>
            </a:r>
            <a:r>
              <a:rPr lang="en-US" altLang="en-US" dirty="0">
                <a:latin typeface="Times New Roman" panose="02020603050405020304" pitchFamily="18" charset="0"/>
                <a:ea typeface="ＭＳ Ｐゴシック" panose="020B0600070205080204" pitchFamily="34" charset="-128"/>
              </a:rPr>
              <a:t>, as Spiritual Israel!</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584293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9BFDA4C3-6FFC-4FA9-9546-F183C1C54D2A}" type="slidenum">
              <a:rPr lang="en-US" altLang="en-US">
                <a:solidFill>
                  <a:srgbClr val="1F497D"/>
                </a:solidFill>
                <a:latin typeface="Times New Roman" panose="02020603050405020304" pitchFamily="18" charset="0"/>
              </a:rPr>
              <a:pPr/>
              <a:t>46</a:t>
            </a:fld>
            <a:endParaRPr lang="en-US" altLang="en-US">
              <a:solidFill>
                <a:srgbClr val="1F497D"/>
              </a:solidFill>
              <a:latin typeface="Times New Roman" panose="02020603050405020304" pitchFamily="18" charset="0"/>
            </a:endParaRPr>
          </a:p>
        </p:txBody>
      </p:sp>
      <p:sp>
        <p:nvSpPr>
          <p:cNvPr id="145411" name="Rectangle 2"/>
          <p:cNvSpPr>
            <a:spLocks noGrp="1" noRot="1" noChangeAspect="1" noChangeArrowheads="1" noTextEdit="1"/>
          </p:cNvSpPr>
          <p:nvPr>
            <p:ph type="sldImg"/>
          </p:nvPr>
        </p:nvSpPr>
        <p:spPr bwMode="auto">
          <a:xfrm>
            <a:off x="354013" y="669925"/>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2" name="Rectangle 3"/>
          <p:cNvSpPr>
            <a:spLocks noGrp="1" noChangeArrowheads="1"/>
          </p:cNvSpPr>
          <p:nvPr>
            <p:ph type="body" idx="1"/>
          </p:nvPr>
        </p:nvSpPr>
        <p:spPr bwMode="auto">
          <a:xfrm>
            <a:off x="904875" y="4354513"/>
            <a:ext cx="5027613"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1. Ever wanted to wish upon a star? </a:t>
            </a:r>
          </a:p>
          <a:p>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2. Well, you have </a:t>
            </a:r>
            <a:r>
              <a:rPr lang="en-US" altLang="en-US" b="1" dirty="0">
                <a:latin typeface="Times New Roman" panose="02020603050405020304" pitchFamily="18" charset="0"/>
                <a:ea typeface="ＭＳ Ｐゴシック" panose="020B0600070205080204" pitchFamily="34" charset="-128"/>
                <a:cs typeface="Times New Roman" panose="02020603050405020304" pitchFamily="18" charset="0"/>
              </a:rPr>
              <a:t>70,000</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million, million, million to choose from.</a:t>
            </a:r>
          </a:p>
          <a:p>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3. That's the total number of stars in the known universe, according to a study by Australian astronomers.</a:t>
            </a:r>
          </a:p>
          <a:p>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4. It's also about </a:t>
            </a:r>
            <a:r>
              <a:rPr lang="en-US" altLang="en-US" b="1" dirty="0">
                <a:latin typeface="Times New Roman" panose="02020603050405020304" pitchFamily="18" charset="0"/>
                <a:ea typeface="ＭＳ Ｐゴシック" panose="020B0600070205080204" pitchFamily="34" charset="-128"/>
                <a:cs typeface="Times New Roman" panose="02020603050405020304" pitchFamily="18" charset="0"/>
              </a:rPr>
              <a:t>10 </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times as many stars as grains of sand on all the world's beaches and deserts.</a:t>
            </a:r>
          </a:p>
          <a:p>
            <a:r>
              <a:rPr lang="en-US" altLang="en-US" b="0" dirty="0">
                <a:latin typeface="Times New Roman" panose="02020603050405020304" pitchFamily="18" charset="0"/>
                <a:ea typeface="ＭＳ Ｐゴシック" panose="020B0600070205080204" pitchFamily="34" charset="-128"/>
                <a:cs typeface="Times New Roman" panose="02020603050405020304" pitchFamily="18" charset="0"/>
              </a:rPr>
              <a:t>    5. </a:t>
            </a:r>
            <a:r>
              <a:rPr lang="en-US" altLang="en-US" b="1" dirty="0">
                <a:latin typeface="Times New Roman" panose="02020603050405020304" pitchFamily="18" charset="0"/>
                <a:ea typeface="ＭＳ Ｐゴシック" panose="020B0600070205080204" pitchFamily="34" charset="-128"/>
                <a:cs typeface="Times New Roman" panose="02020603050405020304" pitchFamily="18" charset="0"/>
              </a:rPr>
              <a:t>Star survey reaches 70 sextillion   July 23, 2003 </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CNN - TECH   (</a:t>
            </a:r>
            <a:r>
              <a:rPr lang="en-US" altLang="en-US" b="1" dirty="0">
                <a:latin typeface="Times New Roman" panose="02020603050405020304" pitchFamily="18" charset="0"/>
                <a:ea typeface="ＭＳ Ｐゴシック" panose="020B0600070205080204" pitchFamily="34" charset="-128"/>
                <a:cs typeface="Times New Roman" panose="02020603050405020304" pitchFamily="18" charset="0"/>
              </a:rPr>
              <a:t>7 + 21 </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zeros)</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40172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9A51DAAD-E992-4FED-8CF5-4A04BE3543BA}" type="slidenum">
              <a:rPr lang="en-US" altLang="en-US">
                <a:solidFill>
                  <a:srgbClr val="1F497D"/>
                </a:solidFill>
                <a:latin typeface="Times New Roman" panose="02020603050405020304" pitchFamily="18" charset="0"/>
              </a:rPr>
              <a:pPr/>
              <a:t>47</a:t>
            </a:fld>
            <a:endParaRPr lang="en-US" altLang="en-US">
              <a:solidFill>
                <a:srgbClr val="1F497D"/>
              </a:solidFill>
              <a:latin typeface="Times New Roman" panose="02020603050405020304" pitchFamily="18" charset="0"/>
            </a:endParaRPr>
          </a:p>
        </p:txBody>
      </p:sp>
      <p:sp>
        <p:nvSpPr>
          <p:cNvPr id="146435" name="Rectangle 2"/>
          <p:cNvSpPr>
            <a:spLocks noGrp="1" noRot="1" noChangeAspect="1" noChangeArrowheads="1" noTextEdit="1"/>
          </p:cNvSpPr>
          <p:nvPr>
            <p:ph type="sldImg"/>
          </p:nvPr>
        </p:nvSpPr>
        <p:spPr bwMode="auto">
          <a:xfrm>
            <a:off x="354013" y="669925"/>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xfrm>
            <a:off x="904875" y="4354513"/>
            <a:ext cx="5027613"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2400" dirty="0">
                <a:latin typeface="Arial" panose="020B0604020202020204" pitchFamily="34" charset="0"/>
                <a:ea typeface="ＭＳ Ｐゴシック" panose="020B0600070205080204" pitchFamily="34" charset="-128"/>
              </a:rPr>
              <a:t>    1. The area chosen was totally black according to ground based telescopes.</a:t>
            </a:r>
          </a:p>
        </p:txBody>
      </p:sp>
    </p:spTree>
    <p:extLst>
      <p:ext uri="{BB962C8B-B14F-4D97-AF65-F5344CB8AC3E}">
        <p14:creationId xmlns:p14="http://schemas.microsoft.com/office/powerpoint/2010/main" val="1641561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0381101C-217E-4DBD-81B9-905763ABE3A6}" type="slidenum">
              <a:rPr lang="en-US" altLang="en-US">
                <a:solidFill>
                  <a:srgbClr val="1F497D"/>
                </a:solidFill>
                <a:latin typeface="Times New Roman" panose="02020603050405020304" pitchFamily="18" charset="0"/>
              </a:rPr>
              <a:pPr/>
              <a:t>48</a:t>
            </a:fld>
            <a:endParaRPr lang="en-US" altLang="en-US">
              <a:solidFill>
                <a:srgbClr val="1F497D"/>
              </a:solidFill>
              <a:latin typeface="Times New Roman" panose="02020603050405020304" pitchFamily="18" charset="0"/>
            </a:endParaRPr>
          </a:p>
        </p:txBody>
      </p:sp>
      <p:sp>
        <p:nvSpPr>
          <p:cNvPr id="147459" name="Rectangle 2"/>
          <p:cNvSpPr>
            <a:spLocks noGrp="1" noRot="1" noChangeAspect="1" noChangeArrowheads="1" noTextEdit="1"/>
          </p:cNvSpPr>
          <p:nvPr>
            <p:ph type="sldImg"/>
          </p:nvPr>
        </p:nvSpPr>
        <p:spPr bwMode="auto">
          <a:xfrm>
            <a:off x="354013" y="669925"/>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p:cNvSpPr>
            <a:spLocks noGrp="1" noChangeArrowheads="1"/>
          </p:cNvSpPr>
          <p:nvPr>
            <p:ph type="body" idx="1"/>
          </p:nvPr>
        </p:nvSpPr>
        <p:spPr bwMode="auto">
          <a:xfrm>
            <a:off x="904875" y="4354513"/>
            <a:ext cx="5027613"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en-US" dirty="0">
                <a:latin typeface="Times New Roman" panose="02020603050405020304" pitchFamily="18" charset="0"/>
                <a:ea typeface="ＭＳ Ｐゴシック" panose="020B0600070205080204" pitchFamily="34" charset="-128"/>
              </a:rPr>
              <a:t>    1. </a:t>
            </a:r>
            <a:r>
              <a:rPr kumimoji="1" lang="en-US" sz="1800" b="1" dirty="0">
                <a:solidFill>
                  <a:srgbClr val="FFFF00"/>
                </a:solidFill>
                <a:latin typeface="Arial" charset="0"/>
              </a:rPr>
              <a:t>Bible was Right</a:t>
            </a:r>
            <a:r>
              <a:rPr kumimoji="1" lang="en-US" sz="1800" b="1" u="sng" dirty="0">
                <a:solidFill>
                  <a:srgbClr val="FFFF00"/>
                </a:solidFill>
                <a:latin typeface="Arial" charset="0"/>
              </a:rPr>
              <a:t/>
            </a:r>
            <a:br>
              <a:rPr kumimoji="1" lang="en-US" sz="1800" b="1" u="sng" dirty="0">
                <a:solidFill>
                  <a:srgbClr val="FFFF00"/>
                </a:solidFill>
                <a:latin typeface="Arial" charset="0"/>
              </a:rPr>
            </a:br>
            <a:r>
              <a:rPr kumimoji="1" lang="en-US" sz="1200" b="1" dirty="0">
                <a:solidFill>
                  <a:srgbClr val="66FFFF"/>
                </a:solidFill>
                <a:latin typeface="Arial" charset="0"/>
              </a:rPr>
              <a:t>Man’s Science was Wrong!</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56379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90F618B7-8173-42C9-80B8-FA457CF3474F}" type="slidenum">
              <a:rPr lang="en-US" altLang="en-US">
                <a:solidFill>
                  <a:srgbClr val="1F497D"/>
                </a:solidFill>
                <a:latin typeface="Times New Roman" panose="02020603050405020304" pitchFamily="18" charset="0"/>
              </a:rPr>
              <a:pPr/>
              <a:t>49</a:t>
            </a:fld>
            <a:endParaRPr lang="en-US" altLang="en-US">
              <a:solidFill>
                <a:srgbClr val="1F497D"/>
              </a:solidFill>
              <a:latin typeface="Times New Roman" panose="02020603050405020304" pitchFamily="18" charset="0"/>
            </a:endParaRPr>
          </a:p>
        </p:txBody>
      </p:sp>
      <p:sp>
        <p:nvSpPr>
          <p:cNvPr id="148483" name="Rectangle 2"/>
          <p:cNvSpPr>
            <a:spLocks noGrp="1" noRot="1" noChangeAspect="1" noChangeArrowheads="1" noTextEdit="1"/>
          </p:cNvSpPr>
          <p:nvPr>
            <p:ph type="sldImg"/>
          </p:nvPr>
        </p:nvSpPr>
        <p:spPr bwMode="auto">
          <a:xfrm>
            <a:off x="354013" y="669925"/>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xfrm>
            <a:off x="904875" y="4354513"/>
            <a:ext cx="5027613"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FFFF00"/>
                </a:solidFill>
                <a:latin typeface="Arial" panose="020B0604020202020204" pitchFamily="34" charset="0"/>
                <a:ea typeface="ＭＳ Ｐゴシック" panose="020B0600070205080204" pitchFamily="34" charset="-128"/>
              </a:rPr>
              <a:t>    1. It has been estimated that there are enough stars for every person on earth to own 2,000,000,000,000 (</a:t>
            </a:r>
            <a:r>
              <a:rPr lang="en-US" altLang="en-US" b="1" dirty="0">
                <a:solidFill>
                  <a:srgbClr val="FFFF00"/>
                </a:solidFill>
                <a:latin typeface="Arial" panose="020B0604020202020204" pitchFamily="34" charset="0"/>
                <a:ea typeface="ＭＳ Ｐゴシック" panose="020B0600070205080204" pitchFamily="34" charset="-128"/>
              </a:rPr>
              <a:t>2 trillion</a:t>
            </a:r>
            <a:r>
              <a:rPr lang="en-US" altLang="en-US" dirty="0">
                <a:solidFill>
                  <a:srgbClr val="FFFF00"/>
                </a:solidFill>
                <a:latin typeface="Arial" panose="020B0604020202020204" pitchFamily="34" charset="0"/>
                <a:ea typeface="ＭＳ Ｐゴシック" panose="020B0600070205080204" pitchFamily="34" charset="-128"/>
              </a:rPr>
              <a:t>) of them.	</a:t>
            </a:r>
          </a:p>
          <a:p>
            <a:r>
              <a:rPr lang="en-US" altLang="en-US" dirty="0">
                <a:solidFill>
                  <a:srgbClr val="FFFF00"/>
                </a:solidFill>
                <a:latin typeface="Arial" panose="020B0604020202020204" pitchFamily="34" charset="0"/>
                <a:ea typeface="ＭＳ Ｐゴシック" panose="020B0600070205080204" pitchFamily="34" charset="-128"/>
              </a:rPr>
              <a:t>&gt;&gt;&gt;&gt;&gt;&gt;&gt;&gt;&gt;&gt;&gt;&gt;&gt;&gt;&gt;&gt;&gt;&gt;&gt;.</a:t>
            </a:r>
          </a:p>
          <a:p>
            <a:r>
              <a:rPr lang="en-US" altLang="en-US" sz="800" i="1" dirty="0">
                <a:solidFill>
                  <a:srgbClr val="FFFF00"/>
                </a:solidFill>
                <a:latin typeface="Arial" panose="020B0604020202020204" pitchFamily="34" charset="0"/>
                <a:ea typeface="ＭＳ Ｐゴシック" panose="020B0600070205080204" pitchFamily="34" charset="-128"/>
              </a:rPr>
              <a:t>    2. Astronomy and the Bible, </a:t>
            </a:r>
            <a:r>
              <a:rPr lang="en-US" altLang="en-US" sz="800" dirty="0">
                <a:solidFill>
                  <a:srgbClr val="FFFF00"/>
                </a:solidFill>
                <a:latin typeface="Arial" panose="020B0604020202020204" pitchFamily="34" charset="0"/>
                <a:ea typeface="ＭＳ Ｐゴシック" panose="020B0600070205080204" pitchFamily="34" charset="-128"/>
              </a:rPr>
              <a:t>Donald DeYoung p. 57</a:t>
            </a:r>
            <a:endParaRPr lang="en-US" altLang="en-US" dirty="0">
              <a:solidFill>
                <a:srgbClr val="FFFF00"/>
              </a:solidFill>
              <a:latin typeface="Arial" panose="020B0604020202020204" pitchFamily="34"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180453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1. </a:t>
            </a:r>
            <a:r>
              <a:rPr lang="en-US" sz="12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The Bible &amp; Astronomy</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&gt;&gt;&gt;&gt;&gt;&gt;&gt;&gt;&gt;&gt;&gt;&gt;&gt;&gt;&gt;&gt;&gt;&gt;&gt;&gt;&gt;&gt;&gt;&gt;&gt;&gt;&gt;&gt;&gt;</a:t>
            </a:r>
          </a:p>
          <a:p>
            <a:r>
              <a:rPr lang="en-US" altLang="en-US" i="1" dirty="0">
                <a:ea typeface="ＭＳ Ｐゴシック" panose="020B0600070205080204" pitchFamily="34" charset="-128"/>
              </a:rPr>
              <a:t>By what way is light diffused, Or the east wind scattered over the earth? </a:t>
            </a:r>
            <a:r>
              <a:rPr lang="en-US" altLang="en-US" b="1" dirty="0">
                <a:ea typeface="ＭＳ Ｐゴシック" panose="020B0600070205080204" pitchFamily="34" charset="-128"/>
              </a:rPr>
              <a:t>(Job 38:24)</a:t>
            </a:r>
          </a:p>
          <a:p>
            <a:r>
              <a:rPr lang="en-US" altLang="en-US" dirty="0">
                <a:ea typeface="ＭＳ Ｐゴシック" panose="020B0600070205080204" pitchFamily="34" charset="-128"/>
              </a:rPr>
              <a:t>&gt;&gt;&gt;&gt;&gt;&gt;&gt;&gt;&gt;&gt;&gt;&gt;&gt;&gt;&gt;&gt;&gt;&gt;&gt;&gt;&gt;&gt;&gt;&gt;&gt;&gt;&gt;&gt;&gt;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rgbClr val="FFFF00"/>
                </a:solidFill>
                <a:effectLst>
                  <a:outerShdw blurRad="38100" dist="38100" dir="2700000" algn="tl">
                    <a:srgbClr val="000000"/>
                  </a:outerShdw>
                </a:effectLst>
                <a:latin typeface="Times New Roman" panose="02020603050405020304" pitchFamily="18" charset="0"/>
                <a:ea typeface="ＭＳ Ｐゴシック" charset="-128"/>
                <a:cs typeface="Times New Roman" panose="02020603050405020304" pitchFamily="18" charset="0"/>
              </a:rPr>
              <a:t>    2. The only logical conclusion is that these verses were given by inspiration of God!</a:t>
            </a:r>
          </a:p>
          <a:p>
            <a:endParaRPr lang="en-US" altLang="en-US" dirty="0">
              <a:ea typeface="ＭＳ Ｐゴシック" panose="020B0600070205080204" pitchFamily="34" charset="-128"/>
            </a:endParaRP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32B1D0EF-4990-49E9-A568-4880C4880FCF}" type="slidenum">
              <a:rPr lang="en-US" altLang="en-US"/>
              <a:pPr/>
              <a:t>50</a:t>
            </a:fld>
            <a:endParaRPr lang="en-US" altLang="en-US"/>
          </a:p>
        </p:txBody>
      </p:sp>
    </p:spTree>
    <p:extLst>
      <p:ext uri="{BB962C8B-B14F-4D97-AF65-F5344CB8AC3E}">
        <p14:creationId xmlns:p14="http://schemas.microsoft.com/office/powerpoint/2010/main" val="35616443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The Bible &amp; Oceanography</a:t>
            </a:r>
            <a:r>
              <a:rPr lang="en-US" sz="1200" b="1" dirty="0">
                <a:latin typeface="Times New Roman" panose="02020603050405020304" pitchFamily="18" charset="0"/>
                <a:cs typeface="Times New Roman" panose="02020603050405020304" pitchFamily="18" charset="0"/>
              </a:rPr>
              <a:t/>
            </a:r>
            <a:br>
              <a:rPr lang="en-US" sz="1200" b="1" dirty="0">
                <a:latin typeface="Times New Roman" panose="02020603050405020304" pitchFamily="18" charset="0"/>
                <a:cs typeface="Times New Roman" panose="02020603050405020304" pitchFamily="18" charset="0"/>
              </a:rPr>
            </a:br>
            <a:r>
              <a:rPr lang="en-US" altLang="en-US" i="1" dirty="0">
                <a:ea typeface="ＭＳ Ｐゴシック" panose="020B0600070205080204" pitchFamily="34" charset="-128"/>
              </a:rPr>
              <a:t>All the rivers run into the sea, Yet the sea is not full; To the place from which the rivers come, There they return again. </a:t>
            </a:r>
            <a:r>
              <a:rPr lang="en-US" altLang="en-US" b="1" dirty="0">
                <a:ea typeface="ＭＳ Ｐゴシック" panose="020B0600070205080204" pitchFamily="34" charset="-128"/>
              </a:rPr>
              <a:t>(Ecclesiastes 1:7)</a:t>
            </a:r>
          </a:p>
          <a:p>
            <a:r>
              <a:rPr lang="en-US" altLang="en-US" dirty="0">
                <a:ea typeface="ＭＳ Ｐゴシック" panose="020B0600070205080204" pitchFamily="34" charset="-128"/>
              </a:rPr>
              <a:t>&gt;&gt;&gt;&gt;&gt;&gt;&gt;&gt;&gt;&gt;&gt;&gt;&gt;&gt;&gt;&gt;&gt;&gt;&gt;&gt;</a:t>
            </a:r>
          </a:p>
          <a:p>
            <a:r>
              <a:rPr lang="en-US" altLang="en-US" dirty="0">
                <a:ea typeface="ＭＳ Ｐゴシック" panose="020B0600070205080204" pitchFamily="34" charset="-128"/>
              </a:rPr>
              <a:t>If the clouds are full of rain, They empty themselves upon the earth; And if a tree falls to the south or the north, In the place where the tree falls, there it shall lie. </a:t>
            </a:r>
            <a:r>
              <a:rPr lang="en-US" altLang="en-US" b="1" dirty="0">
                <a:ea typeface="ＭＳ Ｐゴシック" panose="020B0600070205080204" pitchFamily="34" charset="-128"/>
              </a:rPr>
              <a:t>(Ecclesiastes 11:3)</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a:t>
            </a:r>
          </a:p>
          <a:p>
            <a:r>
              <a:rPr lang="en-US" altLang="en-US" dirty="0">
                <a:ea typeface="ＭＳ Ｐゴシック" panose="020B0600070205080204" pitchFamily="34" charset="-128"/>
              </a:rPr>
              <a:t>He who builds His layers in the sky, And has founded His strata in the earth; Who calls for the waters of the sea, And pours them out on the face of the earth-- The LORD is His name. </a:t>
            </a:r>
            <a:r>
              <a:rPr lang="en-US" altLang="en-US" b="1" dirty="0">
                <a:ea typeface="ＭＳ Ｐゴシック" panose="020B0600070205080204" pitchFamily="34" charset="-128"/>
              </a:rPr>
              <a:t>(Amos 9:6)</a:t>
            </a:r>
          </a:p>
          <a:p>
            <a:endParaRPr lang="en-US" altLang="en-US" dirty="0">
              <a:ea typeface="ＭＳ Ｐゴシック" panose="020B0600070205080204" pitchFamily="34" charset="-128"/>
            </a:endParaRPr>
          </a:p>
          <a:p>
            <a:endParaRPr lang="en-US" altLang="en-US" b="1"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8565EA48-1EFF-4267-8B95-8ABA600A8E7E}" type="slidenum">
              <a:rPr lang="en-US" altLang="en-US"/>
              <a:pPr/>
              <a:t>51</a:t>
            </a:fld>
            <a:endParaRPr lang="en-US" altLang="en-US"/>
          </a:p>
        </p:txBody>
      </p:sp>
    </p:spTree>
    <p:extLst>
      <p:ext uri="{BB962C8B-B14F-4D97-AF65-F5344CB8AC3E}">
        <p14:creationId xmlns:p14="http://schemas.microsoft.com/office/powerpoint/2010/main" val="2625613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i="1" dirty="0">
                <a:ea typeface="ＭＳ Ｐゴシック" panose="020B0600070205080204" pitchFamily="34" charset="-128"/>
              </a:rPr>
              <a:t>The birds of the air, And the fish of the sea That pass through the paths of the seas. </a:t>
            </a:r>
            <a:r>
              <a:rPr lang="en-US" altLang="en-US" b="1" dirty="0">
                <a:ea typeface="ＭＳ Ｐゴシック" panose="020B0600070205080204" pitchFamily="34" charset="-128"/>
              </a:rPr>
              <a:t>(Psalms 8:8)</a:t>
            </a:r>
          </a:p>
          <a:p>
            <a:r>
              <a:rPr lang="en-US" altLang="en-US" dirty="0">
                <a:ea typeface="ＭＳ Ｐゴシック" panose="020B0600070205080204" pitchFamily="34" charset="-128"/>
              </a:rPr>
              <a:t>&gt;&gt;&gt;&gt;&gt;&gt;&gt;&gt;&gt;&gt;&gt;&gt;&gt;&gt;&gt;&gt;&gt;&gt;&gt;&gt;&gt;</a:t>
            </a:r>
          </a:p>
          <a:p>
            <a:r>
              <a:rPr lang="en-US" altLang="en-US" dirty="0">
                <a:ea typeface="ＭＳ Ｐゴシック" panose="020B0600070205080204" pitchFamily="34" charset="-128"/>
              </a:rPr>
              <a:t>    1. The universities, atheist and agonist give Matthew Maury the credit for what King David, of Israel knew, about </a:t>
            </a:r>
            <a:r>
              <a:rPr lang="en-US" altLang="en-US" b="1" dirty="0">
                <a:ea typeface="ＭＳ Ｐゴシック" panose="020B0600070205080204" pitchFamily="34" charset="-128"/>
              </a:rPr>
              <a:t>1040</a:t>
            </a:r>
            <a:r>
              <a:rPr lang="en-US" altLang="en-US" dirty="0">
                <a:ea typeface="ＭＳ Ｐゴシック" panose="020B0600070205080204" pitchFamily="34" charset="-128"/>
              </a:rPr>
              <a:t> to </a:t>
            </a:r>
            <a:r>
              <a:rPr lang="en-US" altLang="en-US" b="1" dirty="0">
                <a:ea typeface="ＭＳ Ｐゴシック" panose="020B0600070205080204" pitchFamily="34" charset="-128"/>
              </a:rPr>
              <a:t>970</a:t>
            </a:r>
            <a:r>
              <a:rPr lang="en-US" altLang="en-US" dirty="0">
                <a:ea typeface="ＭＳ Ｐゴシック" panose="020B0600070205080204" pitchFamily="34" charset="-128"/>
              </a:rPr>
              <a:t> </a:t>
            </a:r>
            <a:r>
              <a:rPr lang="en-US" altLang="en-US" b="1" dirty="0">
                <a:ea typeface="ＭＳ Ｐゴシック" panose="020B0600070205080204" pitchFamily="34" charset="-128"/>
              </a:rPr>
              <a:t>BC</a:t>
            </a:r>
            <a:r>
              <a:rPr lang="en-US" altLang="en-US" dirty="0">
                <a:ea typeface="ＭＳ Ｐゴシック" panose="020B0600070205080204" pitchFamily="34" charset="-128"/>
              </a:rPr>
              <a:t>.</a:t>
            </a:r>
          </a:p>
          <a:p>
            <a:r>
              <a:rPr lang="en-US" altLang="en-US" dirty="0">
                <a:ea typeface="ＭＳ Ｐゴシック" panose="020B0600070205080204" pitchFamily="34" charset="-128"/>
              </a:rPr>
              <a:t>&gt;&gt;&gt;&gt;&gt;&gt;&gt;&gt;&gt;&gt;&gt;&gt;&gt;&gt;&gt;&gt;&gt;&gt;&gt;&gt;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2. Matthew Maury was described as “Pathfinder of the Sea.”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&gt;&gt;&gt;&gt;&gt;&gt;&gt;&gt;&gt;&gt;&gt;&gt;&gt;&gt;&gt;&gt;&gt;&gt;&gt;&gt;&gt;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3. His book on physical geography of the sea is still considered one of the best, and is used in many universities.</a:t>
            </a:r>
            <a:endParaRPr lang="en-US" sz="1200" dirty="0">
              <a:solidFill>
                <a:srgbClr val="FFFF00"/>
              </a:solidFill>
              <a:latin typeface="Times New Roman" panose="02020603050405020304" pitchFamily="18" charset="0"/>
              <a:cs typeface="Times New Roman" panose="02020603050405020304" pitchFamily="18" charset="0"/>
            </a:endParaRPr>
          </a:p>
          <a:p>
            <a:endParaRPr lang="en-US" altLang="en-US" dirty="0">
              <a:ea typeface="ＭＳ Ｐゴシック" panose="020B0600070205080204" pitchFamily="34" charset="-128"/>
            </a:endParaRPr>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3D04DD19-54A7-4D37-8106-E46B3E27AF2F}" type="slidenum">
              <a:rPr lang="en-US" altLang="en-US"/>
              <a:pPr/>
              <a:t>52</a:t>
            </a:fld>
            <a:endParaRPr lang="en-US" altLang="en-US"/>
          </a:p>
        </p:txBody>
      </p:sp>
    </p:spTree>
    <p:extLst>
      <p:ext uri="{BB962C8B-B14F-4D97-AF65-F5344CB8AC3E}">
        <p14:creationId xmlns:p14="http://schemas.microsoft.com/office/powerpoint/2010/main" val="3536885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1. Any hateful thing that can be said about the word of God can be found on evilbible.com’s website.</a:t>
            </a:r>
          </a:p>
          <a:p>
            <a:r>
              <a:rPr lang="en-US" altLang="en-US" dirty="0">
                <a:ea typeface="ＭＳ Ｐゴシック" panose="020B0600070205080204" pitchFamily="34" charset="-128"/>
              </a:rPr>
              <a:t>    2. On their old website they listed, under Bible studies, 101 contradictions in the Old Testament.  </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E1380350-798A-462A-A652-EB38E3987596}" type="slidenum">
              <a:rPr lang="en-US" altLang="en-US"/>
              <a:pPr/>
              <a:t>6</a:t>
            </a:fld>
            <a:endParaRPr lang="en-US" altLang="en-US"/>
          </a:p>
        </p:txBody>
      </p:sp>
    </p:spTree>
    <p:extLst>
      <p:ext uri="{BB962C8B-B14F-4D97-AF65-F5344CB8AC3E}">
        <p14:creationId xmlns:p14="http://schemas.microsoft.com/office/powerpoint/2010/main" val="6556608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1. </a:t>
            </a:r>
            <a:r>
              <a:rPr lang="en-US" sz="12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The Bible &amp; Oceanography</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"Have you entered the springs of the sea? Or have you walked in search of the depths?</a:t>
            </a:r>
            <a:r>
              <a:rPr lang="en-US" altLang="en-US" dirty="0">
                <a:ea typeface="ＭＳ Ｐゴシック" panose="020B0600070205080204" pitchFamily="34" charset="-128"/>
              </a:rPr>
              <a:t> </a:t>
            </a:r>
            <a:r>
              <a:rPr lang="en-US" altLang="en-US" b="1" dirty="0">
                <a:ea typeface="ＭＳ Ｐゴシック" panose="020B0600070205080204" pitchFamily="34" charset="-128"/>
              </a:rPr>
              <a:t>(Job 38:16)</a:t>
            </a:r>
          </a:p>
          <a:p>
            <a:r>
              <a:rPr lang="en-US" altLang="en-US" b="1" dirty="0">
                <a:ea typeface="ＭＳ Ｐゴシック" panose="020B0600070205080204" pitchFamily="34" charset="-128"/>
              </a:rPr>
              <a:t>&gt;&gt;&gt;&gt;&gt;&gt;&gt;&gt;&gt;&gt;&gt;&gt;&gt;&gt;&gt;&gt;&gt;&gt;&gt;&gt;&gt;&gt;</a:t>
            </a:r>
          </a:p>
          <a:p>
            <a:r>
              <a:rPr lang="en-US" altLang="en-US" b="0" dirty="0">
                <a:ea typeface="ＭＳ Ｐゴシック" panose="020B0600070205080204" pitchFamily="34" charset="-128"/>
              </a:rPr>
              <a:t>    2. Scientists discover fresh water beneath ocean floor  </a:t>
            </a:r>
            <a:r>
              <a:rPr lang="en-US" altLang="en-US" b="1" dirty="0">
                <a:ea typeface="ＭＳ Ｐゴシック" panose="020B0600070205080204" pitchFamily="34" charset="-128"/>
              </a:rPr>
              <a:t>July/15/2010</a:t>
            </a:r>
            <a:r>
              <a:rPr lang="en-US" altLang="en-US" dirty="0">
                <a:ea typeface="ＭＳ Ｐゴシック" panose="020B0600070205080204" pitchFamily="34" charset="-128"/>
              </a:rPr>
              <a:t>, 07:37:35 AM</a:t>
            </a:r>
            <a:endParaRPr lang="en-US" altLang="en-US" b="1" dirty="0">
              <a:ea typeface="ＭＳ Ｐゴシック" panose="020B0600070205080204" pitchFamily="34" charset="-128"/>
            </a:endParaRPr>
          </a:p>
          <a:p>
            <a:r>
              <a:rPr lang="en-US" altLang="en-US" dirty="0">
                <a:ea typeface="ＭＳ Ｐゴシック" panose="020B0600070205080204" pitchFamily="34" charset="-128"/>
              </a:rPr>
              <a:t>    3. (</a:t>
            </a:r>
            <a:r>
              <a:rPr lang="en-US" altLang="en-US" dirty="0" err="1">
                <a:ea typeface="ＭＳ Ｐゴシック" panose="020B0600070205080204" pitchFamily="34" charset="-128"/>
              </a:rPr>
              <a:t>VietNamNet</a:t>
            </a:r>
            <a:r>
              <a:rPr lang="en-US" altLang="en-US" dirty="0">
                <a:ea typeface="ＭＳ Ｐゴシック" panose="020B0600070205080204" pitchFamily="34" charset="-128"/>
              </a:rPr>
              <a:t> Bridge)-Scientists from the Division for Water Resources Planning for southern Viet Nam have discovered an underwater source of fresh water. </a:t>
            </a:r>
          </a:p>
          <a:p>
            <a:r>
              <a:rPr lang="en-US" altLang="en-US" dirty="0">
                <a:ea typeface="ＭＳ Ｐゴシック" panose="020B0600070205080204" pitchFamily="34" charset="-128"/>
              </a:rPr>
              <a:t>    4. The fresh water was discovered at a depth ranging from 48-106 </a:t>
            </a:r>
            <a:r>
              <a:rPr lang="en-US" altLang="en-US" dirty="0" err="1">
                <a:ea typeface="ＭＳ Ｐゴシック" panose="020B0600070205080204" pitchFamily="34" charset="-128"/>
              </a:rPr>
              <a:t>metres</a:t>
            </a:r>
            <a:r>
              <a:rPr lang="en-US" altLang="en-US" dirty="0">
                <a:ea typeface="ＭＳ Ｐゴシック" panose="020B0600070205080204" pitchFamily="34" charset="-128"/>
              </a:rPr>
              <a:t>, 3kilometres off the coast of Bac Lieu.</a:t>
            </a:r>
          </a:p>
          <a:p>
            <a:endParaRPr lang="en-US" altLang="en-US" b="1"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11952428-52AD-47ED-BA07-19CE4D5BE699}" type="slidenum">
              <a:rPr lang="en-US" altLang="en-US"/>
              <a:pPr/>
              <a:t>53</a:t>
            </a:fld>
            <a:endParaRPr lang="en-US" altLang="en-US"/>
          </a:p>
        </p:txBody>
      </p:sp>
    </p:spTree>
    <p:extLst>
      <p:ext uri="{BB962C8B-B14F-4D97-AF65-F5344CB8AC3E}">
        <p14:creationId xmlns:p14="http://schemas.microsoft.com/office/powerpoint/2010/main" val="34364398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67EEEEB7-EF10-4A2E-BCA5-9ECB4128F855}" type="slidenum">
              <a:rPr lang="en-US" altLang="en-US">
                <a:solidFill>
                  <a:srgbClr val="1F497D"/>
                </a:solidFill>
                <a:latin typeface="Times New Roman" panose="02020603050405020304" pitchFamily="18" charset="0"/>
              </a:rPr>
              <a:pPr/>
              <a:t>54</a:t>
            </a:fld>
            <a:endParaRPr lang="en-US" altLang="en-US">
              <a:solidFill>
                <a:srgbClr val="1F497D"/>
              </a:solidFill>
              <a:latin typeface="Times New Roman" panose="02020603050405020304" pitchFamily="18" charset="0"/>
            </a:endParaRPr>
          </a:p>
        </p:txBody>
      </p:sp>
      <p:sp>
        <p:nvSpPr>
          <p:cNvPr id="153603" name="Rectangle 2"/>
          <p:cNvSpPr>
            <a:spLocks noGrp="1" noRot="1" noChangeAspect="1" noChangeArrowheads="1" noTextEdit="1"/>
          </p:cNvSpPr>
          <p:nvPr>
            <p:ph type="sldImg"/>
          </p:nvPr>
        </p:nvSpPr>
        <p:spPr bwMode="auto">
          <a:xfrm>
            <a:off x="354013" y="669925"/>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xfrm>
            <a:off x="904875" y="4354513"/>
            <a:ext cx="5027613"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600" dirty="0">
                <a:latin typeface="Arial" panose="020B0604020202020204" pitchFamily="34" charset="0"/>
                <a:ea typeface="ＭＳ Ｐゴシック" panose="020B0600070205080204" pitchFamily="34" charset="-128"/>
              </a:rPr>
              <a:t>    1. East off the Marianas is the famous Mariana Trench. </a:t>
            </a:r>
          </a:p>
          <a:p>
            <a:pPr eaLnBrk="1" hangingPunct="1">
              <a:spcBef>
                <a:spcPct val="0"/>
              </a:spcBef>
            </a:pPr>
            <a:r>
              <a:rPr lang="en-US" altLang="en-US" sz="1600" dirty="0">
                <a:latin typeface="Arial" panose="020B0604020202020204" pitchFamily="34" charset="0"/>
                <a:ea typeface="ＭＳ Ｐゴシック" panose="020B0600070205080204" pitchFamily="34" charset="-128"/>
              </a:rPr>
              <a:t>    2. This trench has a deepest recorded point of 11,035 meters (</a:t>
            </a:r>
            <a:r>
              <a:rPr lang="en-US" altLang="en-US" sz="1600" b="1" dirty="0">
                <a:latin typeface="Arial" panose="020B0604020202020204" pitchFamily="34" charset="0"/>
                <a:ea typeface="ＭＳ Ｐゴシック" panose="020B0600070205080204" pitchFamily="34" charset="-128"/>
              </a:rPr>
              <a:t>36,070 ft</a:t>
            </a:r>
            <a:r>
              <a:rPr lang="en-US" altLang="en-US" sz="1600" dirty="0">
                <a:latin typeface="Arial" panose="020B0604020202020204" pitchFamily="34" charset="0"/>
                <a:ea typeface="ＭＳ Ｐゴシック" panose="020B0600070205080204" pitchFamily="34" charset="-128"/>
              </a:rPr>
              <a:t>.)…. </a:t>
            </a:r>
          </a:p>
          <a:p>
            <a:pPr eaLnBrk="1" hangingPunct="1">
              <a:spcBef>
                <a:spcPct val="0"/>
              </a:spcBef>
            </a:pPr>
            <a:r>
              <a:rPr lang="en-US" altLang="en-US" sz="1600" dirty="0">
                <a:latin typeface="Arial" panose="020B0604020202020204" pitchFamily="34" charset="0"/>
                <a:ea typeface="ＭＳ Ｐゴシック" panose="020B0600070205080204" pitchFamily="34" charset="-128"/>
              </a:rPr>
              <a:t>    3. With </a:t>
            </a:r>
            <a:r>
              <a:rPr lang="en-US" altLang="en-US" sz="1600" b="1" dirty="0">
                <a:latin typeface="Arial" panose="020B0604020202020204" pitchFamily="34" charset="0"/>
                <a:ea typeface="ＭＳ Ｐゴシック" panose="020B0600070205080204" pitchFamily="34" charset="-128"/>
              </a:rPr>
              <a:t>11,524</a:t>
            </a:r>
            <a:r>
              <a:rPr lang="en-US" altLang="en-US" sz="1600" dirty="0">
                <a:latin typeface="Arial" panose="020B0604020202020204" pitchFamily="34" charset="0"/>
                <a:ea typeface="ＭＳ Ｐゴシック" panose="020B0600070205080204" pitchFamily="34" charset="-128"/>
              </a:rPr>
              <a:t> meters, the record sea depth is located in the Philippine trench. </a:t>
            </a:r>
          </a:p>
          <a:p>
            <a:pPr eaLnBrk="1" hangingPunct="1">
              <a:spcBef>
                <a:spcPct val="0"/>
              </a:spcBef>
            </a:pPr>
            <a:r>
              <a:rPr lang="en-US" altLang="en-US" sz="1600" dirty="0">
                <a:latin typeface="Arial" panose="020B0604020202020204" pitchFamily="34" charset="0"/>
                <a:ea typeface="ＭＳ Ｐゴシック" panose="020B0600070205080204" pitchFamily="34" charset="-128"/>
              </a:rPr>
              <a:t>    4. It was discovered in 1972. </a:t>
            </a:r>
          </a:p>
          <a:p>
            <a:pPr eaLnBrk="1" hangingPunct="1">
              <a:spcBef>
                <a:spcPct val="0"/>
              </a:spcBef>
            </a:pPr>
            <a:r>
              <a:rPr lang="en-US" altLang="en-US" sz="1600" dirty="0">
                <a:latin typeface="Arial" panose="020B0604020202020204" pitchFamily="34" charset="0"/>
                <a:ea typeface="ＭＳ Ｐゴシック" panose="020B0600070205080204" pitchFamily="34" charset="-128"/>
              </a:rPr>
              <a:t>    5. No person has ever reached the deepest point on the ocean bed, or rather the deepest point on earth yet.</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761047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ea typeface="ＭＳ Ｐゴシック" panose="020B0600070205080204" pitchFamily="34" charset="-128"/>
              </a:rPr>
              <a:t>Nor is He worshiped with men's hands, as though He needed anything, since He gives to all life, breath, and all things. </a:t>
            </a:r>
            <a:r>
              <a:rPr lang="en-US" altLang="en-US" b="1" dirty="0">
                <a:ea typeface="ＭＳ Ｐゴシック" panose="020B0600070205080204" pitchFamily="34" charset="-128"/>
              </a:rPr>
              <a:t>(Acts 17:25)</a:t>
            </a:r>
          </a:p>
          <a:p>
            <a:r>
              <a:rPr lang="en-US" altLang="en-US" b="1" dirty="0">
                <a:ea typeface="ＭＳ Ｐゴシック" panose="020B0600070205080204" pitchFamily="34" charset="-128"/>
              </a:rPr>
              <a:t>&gt;&gt;&gt;&gt;&gt;&gt;&gt;&gt;&gt;&gt;&gt;&gt;&gt;&gt;&gt;&gt;&gt;&gt;&gt;&gt;&gt;&gt;&gt;&gt;&gt;&gt;&gt;&gt;&gt;&gt;&gt;&gt;&gt;</a:t>
            </a:r>
          </a:p>
          <a:p>
            <a:pPr eaLnBrk="1" hangingPunct="1">
              <a:spcBef>
                <a:spcPct val="50000"/>
              </a:spcBef>
              <a:defRPr/>
            </a:pPr>
            <a:r>
              <a:rPr lang="en-US"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The Products of the Miller Experiment</a:t>
            </a:r>
            <a:endPar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eaLnBrk="1" hangingPunct="1">
              <a:spcBef>
                <a:spcPct val="50000"/>
              </a:spcBef>
              <a:defRPr/>
            </a:pPr>
            <a:r>
              <a:rPr lang="en-US" b="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Tar     </a:t>
            </a:r>
            <a:r>
              <a:rPr lang="en-US"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85%  </a:t>
            </a:r>
          </a:p>
          <a:p>
            <a:pPr eaLnBrk="1" hangingPunct="1">
              <a:spcBef>
                <a:spcPct val="50000"/>
              </a:spcBef>
              <a:defRPr/>
            </a:pP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Carboxylic acids not important to life       13.0%  </a:t>
            </a:r>
          </a:p>
          <a:p>
            <a:pPr eaLnBrk="1" hangingPunct="1">
              <a:spcBef>
                <a:spcPct val="50000"/>
              </a:spcBef>
              <a:defRPr/>
            </a:pP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Glycine                                                     1.05%  </a:t>
            </a:r>
          </a:p>
          <a:p>
            <a:pPr eaLnBrk="1" hangingPunct="1">
              <a:spcBef>
                <a:spcPct val="50000"/>
              </a:spcBef>
              <a:defRPr/>
            </a:pP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Alanine                                                     0.85% </a:t>
            </a:r>
          </a:p>
          <a:p>
            <a:pPr eaLnBrk="1" hangingPunct="1">
              <a:spcBef>
                <a:spcPct val="50000"/>
              </a:spcBef>
              <a:defRPr/>
            </a:pP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Glutamic acid                                         	trace </a:t>
            </a:r>
          </a:p>
          <a:p>
            <a:pPr eaLnBrk="1" hangingPunct="1">
              <a:spcBef>
                <a:spcPct val="50000"/>
              </a:spcBef>
              <a:defRPr/>
            </a:pP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Aspartic acid                                            trace </a:t>
            </a:r>
          </a:p>
          <a:p>
            <a:pPr eaLnBrk="1" hangingPunct="1">
              <a:spcBef>
                <a:spcPct val="50000"/>
              </a:spcBef>
              <a:defRPr/>
            </a:pP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Valine                                                       trace </a:t>
            </a:r>
            <a:endParaRPr lang="en-US" dirty="0">
              <a:solidFill>
                <a:srgbClr val="04617B"/>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endParaRPr lang="en-US" altLang="en-US" b="1"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65EE1C08-BDD7-4943-9D0C-CE135F0AB315}" type="slidenum">
              <a:rPr lang="en-US" altLang="en-US"/>
              <a:pPr/>
              <a:t>55</a:t>
            </a:fld>
            <a:endParaRPr lang="en-US" altLang="en-US"/>
          </a:p>
        </p:txBody>
      </p:sp>
    </p:spTree>
    <p:extLst>
      <p:ext uri="{BB962C8B-B14F-4D97-AF65-F5344CB8AC3E}">
        <p14:creationId xmlns:p14="http://schemas.microsoft.com/office/powerpoint/2010/main" val="25525443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1. We do not need the Book of Mormon to know the Bible is True</a:t>
            </a:r>
          </a:p>
          <a:p>
            <a:r>
              <a:rPr lang="en-US" altLang="en-US" dirty="0">
                <a:ea typeface="ＭＳ Ｐゴシック" panose="020B0600070205080204" pitchFamily="34" charset="-128"/>
              </a:rPr>
              <a:t>&gt;&gt;&gt;&gt;&gt;&gt;&gt;&gt;&gt;&gt;&gt;&gt;&gt;&gt;&gt;&gt;&gt;&gt;</a:t>
            </a:r>
          </a:p>
          <a:p>
            <a:r>
              <a:rPr lang="en-US" altLang="en-US" dirty="0">
                <a:ea typeface="ＭＳ Ｐゴシック" panose="020B0600070205080204" pitchFamily="34" charset="-128"/>
              </a:rPr>
              <a:t>    2. We do not need the Koran to know the Bible is True </a:t>
            </a:r>
          </a:p>
          <a:p>
            <a:r>
              <a:rPr lang="en-US" altLang="en-US" dirty="0">
                <a:ea typeface="ＭＳ Ｐゴシック" panose="020B0600070205080204" pitchFamily="34" charset="-128"/>
              </a:rPr>
              <a:t>&gt;&gt;&gt;&gt;&gt;&gt;&gt;&gt;&gt;&gt;&gt;&gt;&gt;&gt;&gt;&gt;&gt;&gt;</a:t>
            </a:r>
          </a:p>
          <a:p>
            <a:r>
              <a:rPr lang="en-US" altLang="en-US" dirty="0">
                <a:ea typeface="ＭＳ Ｐゴシック" panose="020B0600070205080204" pitchFamily="34" charset="-128"/>
              </a:rPr>
              <a:t>    3. We do not need William Shakespeare to know the Bible is True </a:t>
            </a:r>
          </a:p>
          <a:p>
            <a:r>
              <a:rPr lang="en-US" altLang="en-US" dirty="0">
                <a:ea typeface="ＭＳ Ｐゴシック" panose="020B0600070205080204" pitchFamily="34" charset="-128"/>
              </a:rPr>
              <a:t>&gt;&gt;&gt;&gt;&gt;&gt;&gt;&gt;&gt;&gt;&gt;&gt;&gt;&gt;&gt;&gt;&gt;&gt;</a:t>
            </a:r>
          </a:p>
          <a:p>
            <a:r>
              <a:rPr lang="en-US" altLang="en-US" dirty="0">
                <a:ea typeface="ＭＳ Ｐゴシック" panose="020B0600070205080204" pitchFamily="34" charset="-128"/>
              </a:rPr>
              <a:t>    4. We need only the “Word of God” </a:t>
            </a:r>
          </a:p>
          <a:p>
            <a:r>
              <a:rPr lang="en-US" altLang="en-US" dirty="0">
                <a:ea typeface="ＭＳ Ｐゴシック" panose="020B0600070205080204" pitchFamily="34" charset="-128"/>
              </a:rPr>
              <a:t>&gt;&gt;&gt;&gt;&gt;&gt;&gt;&gt;&gt;&gt;&gt;&gt;&gt;&gt;&gt;&gt;&gt;&gt;</a:t>
            </a:r>
          </a:p>
          <a:p>
            <a:r>
              <a:rPr lang="en-US" altLang="en-US" dirty="0">
                <a:ea typeface="ＭＳ Ｐゴシック" panose="020B0600070205080204" pitchFamily="34" charset="-128"/>
              </a:rPr>
              <a:t>    5. The Holy Bible.</a:t>
            </a:r>
          </a:p>
          <a:p>
            <a:r>
              <a:rPr lang="en-US" altLang="en-US" dirty="0">
                <a:ea typeface="ＭＳ Ｐゴシック" panose="020B0600070205080204" pitchFamily="34" charset="-128"/>
              </a:rPr>
              <a:t>    6. It should be clear to even the scientist, that from the scientific point of view, we can know that the Bible is true and inspired.  </a:t>
            </a: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0B9EC634-0594-4844-B95C-27AC2C46055B}" type="slidenum">
              <a:rPr lang="en-US" altLang="en-US"/>
              <a:pPr/>
              <a:t>56</a:t>
            </a:fld>
            <a:endParaRPr lang="en-US" altLang="en-US"/>
          </a:p>
        </p:txBody>
      </p:sp>
    </p:spTree>
    <p:extLst>
      <p:ext uri="{BB962C8B-B14F-4D97-AF65-F5344CB8AC3E}">
        <p14:creationId xmlns:p14="http://schemas.microsoft.com/office/powerpoint/2010/main" val="1734972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1. There have always been, and always will be, challenges to the Bible. </a:t>
            </a:r>
          </a:p>
          <a:p>
            <a:r>
              <a:rPr lang="en-US" altLang="en-US" dirty="0">
                <a:ea typeface="ＭＳ Ｐゴシック" panose="020B0600070205080204" pitchFamily="34" charset="-128"/>
              </a:rPr>
              <a:t>    2.  As long as Satan and Man exist, there will be challenges to the “Word of God”</a:t>
            </a:r>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463F43E6-3F29-4FAF-BAE7-1F3C680BF9A5}" type="slidenum">
              <a:rPr lang="en-US" altLang="en-US"/>
              <a:pPr/>
              <a:t>57</a:t>
            </a:fld>
            <a:endParaRPr lang="en-US" altLang="en-US"/>
          </a:p>
        </p:txBody>
      </p:sp>
    </p:spTree>
    <p:extLst>
      <p:ext uri="{BB962C8B-B14F-4D97-AF65-F5344CB8AC3E}">
        <p14:creationId xmlns:p14="http://schemas.microsoft.com/office/powerpoint/2010/main" val="23415493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altLang="en-US" b="0" dirty="0">
                <a:latin typeface="Times New Roman" panose="02020603050405020304" pitchFamily="18" charset="0"/>
                <a:ea typeface="ＭＳ Ｐゴシック" panose="020B0600070205080204" pitchFamily="34" charset="-128"/>
                <a:cs typeface="Times New Roman" panose="02020603050405020304" pitchFamily="18" charset="0"/>
              </a:rPr>
              <a:t>    1. </a:t>
            </a:r>
            <a:r>
              <a:rPr lang="en-US" altLang="en-US" sz="1200" b="0" dirty="0">
                <a:solidFill>
                  <a:srgbClr val="FFFF00"/>
                </a:solidFill>
                <a:latin typeface="Times New Roman" panose="02020603050405020304" pitchFamily="18" charset="0"/>
                <a:cs typeface="Times New Roman" panose="02020603050405020304" pitchFamily="18" charset="0"/>
              </a:rPr>
              <a:t>PROPHECY ABOUT THE CITY OF TYRE</a:t>
            </a:r>
            <a:endParaRPr lang="en-US" altLang="en-US" b="0" dirty="0">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2. </a:t>
            </a:r>
            <a:r>
              <a:rPr lang="en-US" altLang="en-US" sz="1200" dirty="0">
                <a:solidFill>
                  <a:srgbClr val="FFFF00"/>
                </a:solidFill>
                <a:latin typeface="Times New Roman" panose="02020603050405020304" pitchFamily="18" charset="0"/>
                <a:cs typeface="Times New Roman" panose="02020603050405020304" pitchFamily="18" charset="0"/>
              </a:rPr>
              <a:t>In </a:t>
            </a:r>
            <a:r>
              <a:rPr lang="en-US" altLang="en-US" sz="1200" b="1" dirty="0">
                <a:solidFill>
                  <a:srgbClr val="FFFF00"/>
                </a:solidFill>
                <a:latin typeface="Times New Roman" panose="02020603050405020304" pitchFamily="18" charset="0"/>
                <a:cs typeface="Times New Roman" panose="02020603050405020304" pitchFamily="18" charset="0"/>
              </a:rPr>
              <a:t>Ezekiel 26:1-21 </a:t>
            </a:r>
            <a:r>
              <a:rPr lang="en-US" altLang="en-US" sz="1200" dirty="0">
                <a:solidFill>
                  <a:srgbClr val="FFFF00"/>
                </a:solidFill>
                <a:latin typeface="Times New Roman" panose="02020603050405020304" pitchFamily="18" charset="0"/>
                <a:cs typeface="Times New Roman" panose="02020603050405020304" pitchFamily="18" charset="0"/>
              </a:rPr>
              <a:t>the prophet foretold with miraculous precision </a:t>
            </a:r>
            <a:r>
              <a:rPr lang="en-US" altLang="en-US" sz="1200" b="1" dirty="0">
                <a:solidFill>
                  <a:srgbClr val="FFFF00"/>
                </a:solidFill>
                <a:latin typeface="Times New Roman" panose="02020603050405020304" pitchFamily="18" charset="0"/>
                <a:cs typeface="Times New Roman" panose="02020603050405020304" pitchFamily="18" charset="0"/>
              </a:rPr>
              <a:t>7</a:t>
            </a:r>
            <a:r>
              <a:rPr lang="en-US" altLang="en-US" sz="1200" dirty="0">
                <a:solidFill>
                  <a:srgbClr val="FFFF00"/>
                </a:solidFill>
                <a:latin typeface="Times New Roman" panose="02020603050405020304" pitchFamily="18" charset="0"/>
                <a:cs typeface="Times New Roman" panose="02020603050405020304" pitchFamily="18" charset="0"/>
              </a:rPr>
              <a:t> things about the fall of the city of Tyre.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&gt;&gt;&gt;&gt;&gt;&gt;&gt;&gt;&gt;&gt;&gt;&gt;&gt;&gt;&gt;&gt;&gt;&gt;&gt;&gt;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3. </a:t>
            </a:r>
            <a:r>
              <a:rPr lang="en-US" altLang="en-US" sz="1200" dirty="0">
                <a:solidFill>
                  <a:srgbClr val="FFFFFF"/>
                </a:solidFill>
                <a:latin typeface="Times New Roman" panose="02020603050405020304" pitchFamily="18" charset="0"/>
                <a:cs typeface="Times New Roman" panose="02020603050405020304" pitchFamily="18" charset="0"/>
              </a:rPr>
              <a:t>King Nebuchadnezzar of Babylon would destroy the mainland portion of the city of Tyre (</a:t>
            </a:r>
            <a:r>
              <a:rPr lang="en-US" altLang="en-US" sz="1200" b="1" dirty="0">
                <a:solidFill>
                  <a:srgbClr val="FFFFFF"/>
                </a:solidFill>
                <a:latin typeface="Times New Roman" panose="02020603050405020304" pitchFamily="18" charset="0"/>
                <a:cs typeface="Times New Roman" panose="02020603050405020304" pitchFamily="18" charset="0"/>
              </a:rPr>
              <a:t>26:7-8</a:t>
            </a:r>
            <a:r>
              <a:rPr lang="en-US" altLang="en-US" sz="1200" dirty="0">
                <a:solidFill>
                  <a:srgbClr val="FFFFFF"/>
                </a:solidFill>
                <a:latin typeface="Times New Roman" panose="02020603050405020304" pitchFamily="18" charset="0"/>
                <a:cs typeface="Times New Roman" panose="02020603050405020304" pitchFamily="18" charset="0"/>
              </a:rPr>
              <a:t>).</a:t>
            </a:r>
            <a:r>
              <a:rPr lang="en-US" altLang="en-US" sz="1200" dirty="0">
                <a:solidFill>
                  <a:srgbClr val="000000"/>
                </a:solidFill>
                <a:latin typeface="Times New Roman" panose="02020603050405020304" pitchFamily="18" charset="0"/>
                <a:cs typeface="Times New Roman" panose="02020603050405020304" pitchFamily="18"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000000"/>
                </a:solidFill>
                <a:latin typeface="Times New Roman" panose="02020603050405020304" pitchFamily="18" charset="0"/>
                <a:cs typeface="Times New Roman" panose="02020603050405020304" pitchFamily="18" charset="0"/>
              </a:rPr>
              <a:t>&gt;&gt;&gt;&gt;&gt;&gt;&gt;&gt;&gt;&gt;&gt;&gt;&gt;&gt;&gt;&gt;&gt;&gt;&gt;&gt;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4. </a:t>
            </a:r>
            <a:r>
              <a:rPr lang="en-US" altLang="en-US" sz="1200" dirty="0">
                <a:solidFill>
                  <a:srgbClr val="FFFFFF"/>
                </a:solidFill>
                <a:latin typeface="Times New Roman" panose="02020603050405020304" pitchFamily="18" charset="0"/>
                <a:cs typeface="Times New Roman" panose="02020603050405020304" pitchFamily="18" charset="0"/>
              </a:rPr>
              <a:t>“Other nations” would participate in the fulfillment of the prophecy (</a:t>
            </a:r>
            <a:r>
              <a:rPr lang="en-US" altLang="en-US" sz="1200" b="1" dirty="0">
                <a:solidFill>
                  <a:srgbClr val="FFFFFF"/>
                </a:solidFill>
                <a:latin typeface="Times New Roman" panose="02020603050405020304" pitchFamily="18" charset="0"/>
                <a:cs typeface="Times New Roman" panose="02020603050405020304" pitchFamily="18" charset="0"/>
              </a:rPr>
              <a:t>3</a:t>
            </a:r>
            <a:r>
              <a:rPr lang="en-US" altLang="en-US" sz="1200" dirty="0">
                <a:solidFill>
                  <a:srgbClr val="FFFFFF"/>
                </a:solidFill>
                <a:latin typeface="Times New Roman" panose="02020603050405020304" pitchFamily="18" charset="0"/>
                <a:cs typeface="Times New Roman" panose="02020603050405020304" pitchFamily="18"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FF"/>
                </a:solidFill>
                <a:latin typeface="Times New Roman" panose="02020603050405020304" pitchFamily="18" charset="0"/>
                <a:cs typeface="Times New Roman" panose="02020603050405020304" pitchFamily="18" charset="0"/>
              </a:rPr>
              <a:t>&gt;&gt;&gt;&gt;&gt;&gt;&gt;&gt;&gt;&gt;&gt;&gt;&gt;&gt;&gt;&gt;&gt;&gt;&gt;&gt;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5. </a:t>
            </a:r>
            <a:r>
              <a:rPr lang="en-US" altLang="en-US" sz="1200" dirty="0">
                <a:solidFill>
                  <a:srgbClr val="FFFFFF"/>
                </a:solidFill>
                <a:latin typeface="Times New Roman" panose="02020603050405020304" pitchFamily="18" charset="0"/>
                <a:cs typeface="Times New Roman" panose="02020603050405020304" pitchFamily="18" charset="0"/>
              </a:rPr>
              <a:t>The city would be flattened, like the top of a rock </a:t>
            </a:r>
            <a:r>
              <a:rPr lang="en-US" altLang="en-US" sz="1200" b="1" dirty="0">
                <a:solidFill>
                  <a:srgbClr val="FFFFFF"/>
                </a:solidFill>
                <a:latin typeface="Times New Roman" panose="02020603050405020304" pitchFamily="18" charset="0"/>
                <a:cs typeface="Times New Roman" panose="02020603050405020304" pitchFamily="18" charset="0"/>
              </a:rPr>
              <a:t>(4,14</a:t>
            </a:r>
            <a:r>
              <a:rPr lang="en-US" altLang="en-US" sz="1200" dirty="0">
                <a:solidFill>
                  <a:srgbClr val="FFFFFF"/>
                </a:solidFill>
                <a:latin typeface="Times New Roman" panose="02020603050405020304" pitchFamily="18" charset="0"/>
                <a:cs typeface="Times New Roman" panose="02020603050405020304" pitchFamily="18" charset="0"/>
              </a:rPr>
              <a:t>).</a:t>
            </a:r>
            <a:r>
              <a:rPr lang="en-US" altLang="en-US" sz="1200" dirty="0">
                <a:solidFill>
                  <a:srgbClr val="FFFF00"/>
                </a:solidFill>
                <a:latin typeface="Times New Roman" panose="02020603050405020304" pitchFamily="18" charset="0"/>
                <a:cs typeface="Times New Roman" panose="02020603050405020304" pitchFamily="18"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&gt;&gt;&gt;&gt;&gt;&gt;&gt;&gt;&gt;&gt;&gt;&gt;&gt;&gt;&gt;&gt;&gt;&gt;&gt;&gt;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6. </a:t>
            </a:r>
            <a:r>
              <a:rPr lang="en-US" altLang="en-US" sz="1200" dirty="0">
                <a:solidFill>
                  <a:srgbClr val="FFFFFF"/>
                </a:solidFill>
                <a:latin typeface="Times New Roman" panose="02020603050405020304" pitchFamily="18" charset="0"/>
                <a:cs typeface="Times New Roman" panose="02020603050405020304" pitchFamily="18" charset="0"/>
              </a:rPr>
              <a:t>Tyre eventually would become a place for the spreading of fishing nets (</a:t>
            </a:r>
            <a:r>
              <a:rPr lang="en-US" altLang="en-US" sz="1200" b="1" dirty="0">
                <a:solidFill>
                  <a:srgbClr val="FFFFFF"/>
                </a:solidFill>
                <a:latin typeface="Times New Roman" panose="02020603050405020304" pitchFamily="18" charset="0"/>
                <a:cs typeface="Times New Roman" panose="02020603050405020304" pitchFamily="18" charset="0"/>
              </a:rPr>
              <a:t>5,14</a:t>
            </a:r>
            <a:r>
              <a:rPr lang="en-US" altLang="en-US" sz="1200" dirty="0">
                <a:solidFill>
                  <a:srgbClr val="FFFFFF"/>
                </a:solidFill>
                <a:latin typeface="Times New Roman" panose="02020603050405020304" pitchFamily="18" charset="0"/>
                <a:cs typeface="Times New Roman" panose="02020603050405020304" pitchFamily="18"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FF"/>
                </a:solidFill>
                <a:latin typeface="Times New Roman" panose="02020603050405020304" pitchFamily="18" charset="0"/>
                <a:cs typeface="Times New Roman" panose="02020603050405020304" pitchFamily="18" charset="0"/>
              </a:rPr>
              <a:t>&gt;&gt;&gt;&gt;&gt;&gt;&gt;&gt;&gt;&gt;&gt;&gt;&gt;&gt;&gt;&gt;&gt;&gt;&gt;&gt;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7. </a:t>
            </a:r>
            <a:r>
              <a:rPr lang="en-US" altLang="en-US" sz="1200" dirty="0">
                <a:solidFill>
                  <a:srgbClr val="FFFFFF"/>
                </a:solidFill>
                <a:latin typeface="Times New Roman" panose="02020603050405020304" pitchFamily="18" charset="0"/>
                <a:cs typeface="Times New Roman" panose="02020603050405020304" pitchFamily="18" charset="0"/>
              </a:rPr>
              <a:t>Its stones and timbers would be laid in the sea (1</a:t>
            </a:r>
            <a:r>
              <a:rPr lang="en-US" altLang="en-US" sz="1200" b="1" dirty="0">
                <a:solidFill>
                  <a:srgbClr val="FFFFFF"/>
                </a:solidFill>
                <a:latin typeface="Times New Roman" panose="02020603050405020304" pitchFamily="18" charset="0"/>
                <a:cs typeface="Times New Roman" panose="02020603050405020304" pitchFamily="18" charset="0"/>
              </a:rPr>
              <a:t>2</a:t>
            </a:r>
            <a:r>
              <a:rPr lang="en-US" altLang="en-US" sz="1200" dirty="0">
                <a:solidFill>
                  <a:srgbClr val="FFFFFF"/>
                </a:solidFill>
                <a:latin typeface="Times New Roman" panose="02020603050405020304" pitchFamily="18" charset="0"/>
                <a:cs typeface="Times New Roman" panose="02020603050405020304" pitchFamily="18"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&gt;&gt;&gt;&gt;&gt;&gt;&gt;&gt;&gt;&gt;&gt;&gt;&gt;&gt;&gt;&gt;&gt;&gt;&gt;&gt;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8. </a:t>
            </a:r>
            <a:r>
              <a:rPr lang="en-US" altLang="en-US" sz="1200" dirty="0">
                <a:solidFill>
                  <a:srgbClr val="FFFFFF"/>
                </a:solidFill>
                <a:latin typeface="Times New Roman" panose="02020603050405020304" pitchFamily="18" charset="0"/>
                <a:cs typeface="Times New Roman" panose="02020603050405020304" pitchFamily="18" charset="0"/>
              </a:rPr>
              <a:t>Other cities would tremble at the fall of Tyre (</a:t>
            </a:r>
            <a:r>
              <a:rPr lang="en-US" altLang="en-US" sz="1200" b="1" dirty="0">
                <a:solidFill>
                  <a:srgbClr val="FFFFFF"/>
                </a:solidFill>
                <a:latin typeface="Times New Roman" panose="02020603050405020304" pitchFamily="18" charset="0"/>
                <a:cs typeface="Times New Roman" panose="02020603050405020304" pitchFamily="18" charset="0"/>
              </a:rPr>
              <a:t>15-18</a:t>
            </a:r>
            <a:r>
              <a:rPr lang="en-US" altLang="en-US" sz="1200" dirty="0">
                <a:solidFill>
                  <a:srgbClr val="FFFFFF"/>
                </a:solidFill>
                <a:latin typeface="Times New Roman" panose="02020603050405020304" pitchFamily="18" charset="0"/>
                <a:cs typeface="Times New Roman" panose="02020603050405020304" pitchFamily="18" charset="0"/>
              </a:rPr>
              <a:t>).</a:t>
            </a:r>
            <a:r>
              <a:rPr lang="en-US" altLang="en-US" sz="1200" dirty="0">
                <a:solidFill>
                  <a:srgbClr val="FFFF00"/>
                </a:solidFill>
                <a:latin typeface="Times New Roman" panose="02020603050405020304" pitchFamily="18" charset="0"/>
                <a:cs typeface="Times New Roman" panose="02020603050405020304" pitchFamily="18"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&gt;&gt;&gt;&gt;&gt;&gt;&gt;&gt;&gt;&gt;&gt;&gt;&gt;&gt;&gt;&gt;&gt;&gt;&gt;&gt;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9. </a:t>
            </a:r>
            <a:r>
              <a:rPr lang="en-US" altLang="en-US" sz="1200" dirty="0">
                <a:solidFill>
                  <a:srgbClr val="FFFFFF"/>
                </a:solidFill>
                <a:latin typeface="Times New Roman" panose="02020603050405020304" pitchFamily="18" charset="0"/>
                <a:cs typeface="Times New Roman" panose="02020603050405020304" pitchFamily="18" charset="0"/>
              </a:rPr>
              <a:t>The city would never be rebuilt to its former glory (</a:t>
            </a:r>
            <a:r>
              <a:rPr lang="en-US" altLang="en-US" sz="1200" b="1" dirty="0">
                <a:solidFill>
                  <a:srgbClr val="FFFFFF"/>
                </a:solidFill>
                <a:latin typeface="Times New Roman" panose="02020603050405020304" pitchFamily="18" charset="0"/>
                <a:cs typeface="Times New Roman" panose="02020603050405020304" pitchFamily="18" charset="0"/>
              </a:rPr>
              <a:t>20-21</a:t>
            </a:r>
            <a:r>
              <a:rPr lang="en-US" altLang="en-US" sz="1200" dirty="0">
                <a:solidFill>
                  <a:srgbClr val="FFFFFF"/>
                </a:solidFill>
                <a:latin typeface="Times New Roman" panose="02020603050405020304" pitchFamily="18" charset="0"/>
                <a:cs typeface="Times New Roman" panose="02020603050405020304" pitchFamily="18" charset="0"/>
              </a:rPr>
              <a:t>).</a:t>
            </a:r>
            <a:r>
              <a:rPr lang="en-US" altLang="en-US" sz="1200" dirty="0">
                <a:solidFill>
                  <a:srgbClr val="000000"/>
                </a:solidFill>
                <a:latin typeface="Times New Roman" panose="02020603050405020304" pitchFamily="18" charset="0"/>
                <a:cs typeface="Times New Roman" panose="02020603050405020304" pitchFamily="18"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200" dirty="0">
              <a:solidFill>
                <a:srgbClr val="000000"/>
              </a:solidFill>
              <a:latin typeface="Times New Roman" panose="02020603050405020304" pitchFamily="18" charset="0"/>
              <a:cs typeface="Times New Roman" panose="02020603050405020304" pitchFamily="18" charset="0"/>
            </a:endParaRPr>
          </a:p>
          <a:p>
            <a:endParaRPr lang="en-US" altLang="en-US" dirty="0">
              <a:ea typeface="ＭＳ Ｐゴシック" panose="020B0600070205080204" pitchFamily="34" charset="-128"/>
            </a:endParaRPr>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D2CA4607-7414-4F59-A4B2-7875CBAE0210}" type="slidenum">
              <a:rPr lang="en-US" altLang="en-US"/>
              <a:pPr/>
              <a:t>58</a:t>
            </a:fld>
            <a:endParaRPr lang="en-US" altLang="en-US"/>
          </a:p>
        </p:txBody>
      </p:sp>
    </p:spTree>
    <p:extLst>
      <p:ext uri="{BB962C8B-B14F-4D97-AF65-F5344CB8AC3E}">
        <p14:creationId xmlns:p14="http://schemas.microsoft.com/office/powerpoint/2010/main" val="3028705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b="0" i="0" dirty="0">
                <a:ea typeface="ＭＳ Ｐゴシック" panose="020B0600070205080204" pitchFamily="34" charset="-128"/>
              </a:rPr>
              <a:t>    1. </a:t>
            </a:r>
            <a:r>
              <a:rPr lang="en-US" altLang="en-US" sz="1200" b="0" dirty="0">
                <a:solidFill>
                  <a:srgbClr val="FFFF00"/>
                </a:solidFill>
                <a:latin typeface="Times New Roman" panose="02020603050405020304" pitchFamily="18" charset="0"/>
                <a:cs typeface="Times New Roman" panose="02020603050405020304" pitchFamily="18" charset="0"/>
              </a:rPr>
              <a:t>PROPHECY ABOUT THE CITY OF TYRE</a:t>
            </a:r>
          </a:p>
          <a:p>
            <a:pPr marL="0" marR="0" lvl="0" indent="0" algn="just" defTabSz="457200" rtl="0" eaLnBrk="0" fontAlgn="base" latinLnBrk="0" hangingPunct="0">
              <a:lnSpc>
                <a:spcPct val="100000"/>
              </a:lnSpc>
              <a:spcBef>
                <a:spcPct val="30000"/>
              </a:spcBef>
              <a:spcAft>
                <a:spcPct val="0"/>
              </a:spcAft>
              <a:buClrTx/>
              <a:buSzTx/>
              <a:buFontTx/>
              <a:buNone/>
              <a:tabLst/>
              <a:defRPr/>
            </a:pPr>
            <a:r>
              <a:rPr lang="en-US" altLang="en-US" sz="1200" b="0" i="0" dirty="0">
                <a:solidFill>
                  <a:srgbClr val="FFFF00"/>
                </a:solidFill>
                <a:latin typeface="Times New Roman" panose="02020603050405020304" pitchFamily="18" charset="0"/>
                <a:ea typeface="ＭＳ Ｐゴシック" panose="020B0600070205080204" pitchFamily="34" charset="-128"/>
                <a:cs typeface="Times New Roman" panose="02020603050405020304" pitchFamily="18" charset="0"/>
              </a:rPr>
              <a:t>    2. </a:t>
            </a:r>
            <a:r>
              <a:rPr lang="en-US" altLang="en-US" sz="1200" b="0" dirty="0">
                <a:solidFill>
                  <a:srgbClr val="FFFF00"/>
                </a:solidFill>
                <a:latin typeface="Times New Roman" panose="02020603050405020304" pitchFamily="18" charset="0"/>
                <a:cs typeface="Times New Roman" panose="02020603050405020304" pitchFamily="18" charset="0"/>
              </a:rPr>
              <a:t>King Nebuchadnezzar of Babylon would destroy the mainland portion of the city of Tyre. </a:t>
            </a:r>
            <a:r>
              <a:rPr lang="en-US" altLang="en-US" b="1" dirty="0">
                <a:ea typeface="ＭＳ Ｐゴシック" panose="020B0600070205080204" pitchFamily="34" charset="-128"/>
              </a:rPr>
              <a:t>( Ezekiel 26:7-8)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3. Tyre was a coastal city that had a somewhat unusual arrangement.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4. In addition to the inland city, there was an island city roughly </a:t>
            </a:r>
            <a:r>
              <a:rPr lang="en-US" altLang="en-US" sz="1200" b="1" dirty="0">
                <a:solidFill>
                  <a:srgbClr val="FFFF00"/>
                </a:solidFill>
                <a:latin typeface="Times New Roman" panose="02020603050405020304" pitchFamily="18" charset="0"/>
                <a:cs typeface="Times New Roman" panose="02020603050405020304" pitchFamily="18" charset="0"/>
              </a:rPr>
              <a:t>3/4’s</a:t>
            </a:r>
            <a:r>
              <a:rPr lang="en-US" altLang="en-US" sz="1200" dirty="0">
                <a:solidFill>
                  <a:srgbClr val="FFFF00"/>
                </a:solidFill>
                <a:latin typeface="Times New Roman" panose="02020603050405020304" pitchFamily="18" charset="0"/>
                <a:cs typeface="Times New Roman" panose="02020603050405020304" pitchFamily="18" charset="0"/>
              </a:rPr>
              <a:t> of a mile offshore.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5. In </a:t>
            </a:r>
            <a:r>
              <a:rPr lang="en-US" altLang="en-US" sz="1200" b="1" dirty="0">
                <a:solidFill>
                  <a:srgbClr val="FFFF00"/>
                </a:solidFill>
                <a:latin typeface="Times New Roman" panose="02020603050405020304" pitchFamily="18" charset="0"/>
                <a:cs typeface="Times New Roman" panose="02020603050405020304" pitchFamily="18" charset="0"/>
              </a:rPr>
              <a:t>586 B.C</a:t>
            </a:r>
            <a:r>
              <a:rPr lang="en-US" altLang="en-US" sz="1200" dirty="0">
                <a:solidFill>
                  <a:srgbClr val="FFFF00"/>
                </a:solidFill>
                <a:latin typeface="Times New Roman" panose="02020603050405020304" pitchFamily="18" charset="0"/>
                <a:cs typeface="Times New Roman" panose="02020603050405020304" pitchFamily="18" charset="0"/>
              </a:rPr>
              <a:t>., Nebuchadnezzar’s army besieged the city on the mainland, but when the king finally was able to take the city in about </a:t>
            </a:r>
            <a:r>
              <a:rPr lang="en-US" altLang="en-US" sz="1200" b="1" dirty="0">
                <a:solidFill>
                  <a:srgbClr val="FFFF00"/>
                </a:solidFill>
                <a:latin typeface="Times New Roman" panose="02020603050405020304" pitchFamily="18" charset="0"/>
                <a:cs typeface="Times New Roman" panose="02020603050405020304" pitchFamily="18" charset="0"/>
              </a:rPr>
              <a:t>573 B.C</a:t>
            </a:r>
            <a:r>
              <a:rPr lang="en-US" altLang="en-US" sz="1200" dirty="0">
                <a:solidFill>
                  <a:srgbClr val="FFFF00"/>
                </a:solidFill>
                <a:latin typeface="Times New Roman" panose="02020603050405020304" pitchFamily="18" charset="0"/>
                <a:cs typeface="Times New Roman" panose="02020603050405020304" pitchFamily="18" charset="0"/>
              </a:rPr>
              <a:t>., his victory was hollow.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6. He did not know that the inhabitants had left the city and moved to the island—a situation that remained virtually unchanged for the next </a:t>
            </a:r>
            <a:r>
              <a:rPr lang="en-US" altLang="en-US" sz="1200" b="1" dirty="0">
                <a:solidFill>
                  <a:srgbClr val="FFFF00"/>
                </a:solidFill>
                <a:latin typeface="Times New Roman" panose="02020603050405020304" pitchFamily="18" charset="0"/>
                <a:cs typeface="Times New Roman" panose="02020603050405020304" pitchFamily="18" charset="0"/>
              </a:rPr>
              <a:t>241</a:t>
            </a:r>
            <a:r>
              <a:rPr lang="en-US" altLang="en-US" sz="1200" dirty="0">
                <a:solidFill>
                  <a:srgbClr val="FFFF00"/>
                </a:solidFill>
                <a:latin typeface="Times New Roman" panose="02020603050405020304" pitchFamily="18" charset="0"/>
                <a:cs typeface="Times New Roman" panose="02020603050405020304" pitchFamily="18" charset="0"/>
              </a:rPr>
              <a:t> years. </a:t>
            </a:r>
          </a:p>
          <a:p>
            <a:endParaRPr lang="en-US" altLang="en-US" b="1" dirty="0">
              <a:ea typeface="ＭＳ Ｐゴシック" panose="020B0600070205080204" pitchFamily="34" charset="-128"/>
            </a:endParaRP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16DE92D3-922A-4AD4-B02F-3569B93EF6FF}" type="slidenum">
              <a:rPr lang="en-US" altLang="en-US"/>
              <a:pPr/>
              <a:t>59</a:t>
            </a:fld>
            <a:endParaRPr lang="en-US" altLang="en-US"/>
          </a:p>
        </p:txBody>
      </p:sp>
    </p:spTree>
    <p:extLst>
      <p:ext uri="{BB962C8B-B14F-4D97-AF65-F5344CB8AC3E}">
        <p14:creationId xmlns:p14="http://schemas.microsoft.com/office/powerpoint/2010/main" val="38240373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ea typeface="ＭＳ Ｐゴシック" panose="020B0600070205080204" pitchFamily="34" charset="-128"/>
              </a:rPr>
              <a:t>    1. </a:t>
            </a:r>
            <a:r>
              <a:rPr lang="en-US" altLang="en-US" sz="1200" b="0" dirty="0">
                <a:solidFill>
                  <a:srgbClr val="FFFF00"/>
                </a:solidFill>
                <a:latin typeface="Times New Roman" panose="02020603050405020304" pitchFamily="18" charset="0"/>
                <a:cs typeface="Times New Roman" panose="02020603050405020304" pitchFamily="18" charset="0"/>
              </a:rPr>
              <a:t>FULFILLMENT OF THE 1</a:t>
            </a:r>
            <a:r>
              <a:rPr lang="en-US" altLang="en-US" sz="1200" b="0" baseline="30000" dirty="0">
                <a:solidFill>
                  <a:srgbClr val="FFFF00"/>
                </a:solidFill>
                <a:latin typeface="Times New Roman" panose="02020603050405020304" pitchFamily="18" charset="0"/>
                <a:cs typeface="Times New Roman" panose="02020603050405020304" pitchFamily="18" charset="0"/>
              </a:rPr>
              <a:t>ST</a:t>
            </a:r>
            <a:r>
              <a:rPr lang="en-US" altLang="en-US" sz="1200" b="0" dirty="0">
                <a:solidFill>
                  <a:srgbClr val="FFFF00"/>
                </a:solidFill>
                <a:latin typeface="Times New Roman" panose="02020603050405020304" pitchFamily="18" charset="0"/>
                <a:cs typeface="Times New Roman" panose="02020603050405020304" pitchFamily="18" charset="0"/>
              </a:rPr>
              <a:t> PROPHECY</a:t>
            </a:r>
            <a:endParaRPr lang="en-US" altLang="en-US" b="0"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u="none" dirty="0">
                <a:solidFill>
                  <a:srgbClr val="FFFF00"/>
                </a:solidFill>
                <a:latin typeface="Times New Roman" panose="02020603050405020304" pitchFamily="18" charset="0"/>
                <a:cs typeface="Times New Roman" panose="02020603050405020304" pitchFamily="18" charset="0"/>
              </a:rPr>
              <a:t>    2. Nebuchadnezzar II</a:t>
            </a:r>
            <a:r>
              <a:rPr lang="en-US" altLang="en-US" sz="1200" u="sng" dirty="0">
                <a:solidFill>
                  <a:srgbClr val="FFFF00"/>
                </a:solidFill>
                <a:latin typeface="Times New Roman" panose="02020603050405020304" pitchFamily="18" charset="0"/>
                <a:cs typeface="Times New Roman" panose="02020603050405020304" pitchFamily="18" charset="0"/>
              </a:rPr>
              <a:t> </a:t>
            </a:r>
            <a:r>
              <a:rPr lang="en-US" altLang="en-US" sz="1200" dirty="0">
                <a:solidFill>
                  <a:srgbClr val="FFFF00"/>
                </a:solidFill>
                <a:latin typeface="Times New Roman" panose="02020603050405020304" pitchFamily="18" charset="0"/>
                <a:cs typeface="Times New Roman" panose="02020603050405020304" pitchFamily="18" charset="0"/>
              </a:rPr>
              <a:t>laid siege to Tyre for a period of </a:t>
            </a:r>
            <a:r>
              <a:rPr lang="en-US" altLang="en-US" sz="1200" b="1" dirty="0">
                <a:solidFill>
                  <a:srgbClr val="FFFF00"/>
                </a:solidFill>
                <a:latin typeface="Times New Roman" panose="02020603050405020304" pitchFamily="18" charset="0"/>
                <a:cs typeface="Times New Roman" panose="02020603050405020304" pitchFamily="18" charset="0"/>
              </a:rPr>
              <a:t>13</a:t>
            </a:r>
            <a:r>
              <a:rPr lang="en-US" altLang="en-US" sz="1200" dirty="0">
                <a:solidFill>
                  <a:srgbClr val="FFFF00"/>
                </a:solidFill>
                <a:latin typeface="Times New Roman" panose="02020603050405020304" pitchFamily="18" charset="0"/>
                <a:cs typeface="Times New Roman" panose="02020603050405020304" pitchFamily="18" charset="0"/>
              </a:rPr>
              <a:t> years, beginning in </a:t>
            </a:r>
            <a:r>
              <a:rPr lang="en-US" altLang="en-US" sz="1200" b="1" dirty="0">
                <a:solidFill>
                  <a:srgbClr val="FFFF00"/>
                </a:solidFill>
                <a:latin typeface="Times New Roman" panose="02020603050405020304" pitchFamily="18" charset="0"/>
                <a:cs typeface="Times New Roman" panose="02020603050405020304" pitchFamily="18" charset="0"/>
              </a:rPr>
              <a:t>585-586 B.C.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3. However, during this time, the inhabitants transferred most of their valuables to the island city.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4. The king seized </a:t>
            </a:r>
            <a:r>
              <a:rPr lang="en-US" altLang="en-US" sz="1200" dirty="0" err="1">
                <a:solidFill>
                  <a:srgbClr val="FFFF00"/>
                </a:solidFill>
                <a:latin typeface="Times New Roman" panose="02020603050405020304" pitchFamily="18" charset="0"/>
                <a:cs typeface="Times New Roman" panose="02020603050405020304" pitchFamily="18" charset="0"/>
              </a:rPr>
              <a:t>Tyre’s</a:t>
            </a:r>
            <a:r>
              <a:rPr lang="en-US" altLang="en-US" sz="1200" dirty="0">
                <a:solidFill>
                  <a:srgbClr val="FFFF00"/>
                </a:solidFill>
                <a:latin typeface="Times New Roman" panose="02020603050405020304" pitchFamily="18" charset="0"/>
                <a:cs typeface="Times New Roman" panose="02020603050405020304" pitchFamily="18" charset="0"/>
              </a:rPr>
              <a:t> mainland territories, but returned to Babylon, finding himself unable to militarily subdue the island fortress (cf. </a:t>
            </a:r>
            <a:r>
              <a:rPr lang="en-US" altLang="en-US" sz="1200" b="1" dirty="0">
                <a:solidFill>
                  <a:srgbClr val="FFFF00"/>
                </a:solidFill>
                <a:latin typeface="Times New Roman" panose="02020603050405020304" pitchFamily="18" charset="0"/>
                <a:cs typeface="Times New Roman" panose="02020603050405020304" pitchFamily="18" charset="0"/>
              </a:rPr>
              <a:t>29:18</a:t>
            </a:r>
            <a:r>
              <a:rPr lang="en-US" altLang="en-US" sz="1200" dirty="0">
                <a:solidFill>
                  <a:srgbClr val="FFFF00"/>
                </a:solidFill>
                <a:latin typeface="Times New Roman" panose="02020603050405020304" pitchFamily="18" charset="0"/>
                <a:cs typeface="Times New Roman" panose="02020603050405020304" pitchFamily="18"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5. Tyre, weakened by the longstanding conflict, soon recognized Babylonian authority, which effectively put an end to the city’s autonomy and any aspirations for a greater Phoenicia.</a:t>
            </a:r>
            <a:r>
              <a:rPr lang="en-US" altLang="en-US" sz="1200" dirty="0">
                <a:solidFill>
                  <a:srgbClr val="FFFFFF"/>
                </a:solidFill>
                <a:latin typeface="Times New Roman" panose="02020603050405020304" pitchFamily="18" charset="0"/>
                <a:cs typeface="Times New Roman" panose="02020603050405020304" pitchFamily="18" charset="0"/>
              </a:rPr>
              <a:t> </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BECA8E81-E922-4B68-B49F-566B7E049E61}" type="slidenum">
              <a:rPr lang="en-US" altLang="en-US"/>
              <a:pPr/>
              <a:t>60</a:t>
            </a:fld>
            <a:endParaRPr lang="en-US" altLang="en-US"/>
          </a:p>
        </p:txBody>
      </p:sp>
    </p:spTree>
    <p:extLst>
      <p:ext uri="{BB962C8B-B14F-4D97-AF65-F5344CB8AC3E}">
        <p14:creationId xmlns:p14="http://schemas.microsoft.com/office/powerpoint/2010/main" val="14384167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0" dirty="0">
                <a:solidFill>
                  <a:srgbClr val="FFFF00"/>
                </a:solidFill>
                <a:latin typeface="Times New Roman" panose="02020603050405020304" pitchFamily="18" charset="0"/>
                <a:cs typeface="Times New Roman" panose="02020603050405020304" pitchFamily="18" charset="0"/>
              </a:rPr>
              <a:t>    1. PROPHECY ABOUT THE CITY OF TYRE</a:t>
            </a:r>
            <a:endParaRPr lang="en-US" altLang="en-US" b="0" dirty="0">
              <a:latin typeface="Times New Roman" panose="02020603050405020304" pitchFamily="18" charset="0"/>
              <a:ea typeface="ＭＳ Ｐゴシック" panose="020B0600070205080204" pitchFamily="34" charset="-128"/>
              <a:cs typeface="Times New Roman" panose="02020603050405020304" pitchFamily="18" charset="0"/>
            </a:endParaRPr>
          </a:p>
          <a:p>
            <a:r>
              <a:rPr lang="en-US" altLang="en-US" b="0" dirty="0">
                <a:latin typeface="Times New Roman" panose="02020603050405020304" pitchFamily="18" charset="0"/>
                <a:ea typeface="ＭＳ Ｐゴシック" panose="020B0600070205080204" pitchFamily="34" charset="-128"/>
                <a:cs typeface="Times New Roman" panose="02020603050405020304" pitchFamily="18" charset="0"/>
              </a:rPr>
              <a:t>    2. </a:t>
            </a:r>
            <a:r>
              <a:rPr lang="en-US" altLang="en-US" sz="1200" b="0" dirty="0">
                <a:solidFill>
                  <a:srgbClr val="FFFF00"/>
                </a:solidFill>
                <a:latin typeface="Times New Roman" panose="02020603050405020304" pitchFamily="18" charset="0"/>
                <a:cs typeface="Times New Roman" panose="02020603050405020304" pitchFamily="18" charset="0"/>
              </a:rPr>
              <a:t>FULFILLMENT OF THE 2</a:t>
            </a:r>
            <a:r>
              <a:rPr lang="en-US" altLang="en-US" sz="1200" b="0" baseline="30000" dirty="0">
                <a:solidFill>
                  <a:srgbClr val="FFFF00"/>
                </a:solidFill>
                <a:latin typeface="Times New Roman" panose="02020603050405020304" pitchFamily="18" charset="0"/>
                <a:cs typeface="Times New Roman" panose="02020603050405020304" pitchFamily="18" charset="0"/>
              </a:rPr>
              <a:t>nd</a:t>
            </a:r>
            <a:r>
              <a:rPr lang="en-US" altLang="en-US" sz="1200" b="0" dirty="0">
                <a:solidFill>
                  <a:srgbClr val="FFFF00"/>
                </a:solidFill>
                <a:latin typeface="Times New Roman" panose="02020603050405020304" pitchFamily="18" charset="0"/>
                <a:cs typeface="Times New Roman" panose="02020603050405020304" pitchFamily="18" charset="0"/>
              </a:rPr>
              <a:t>  PROPHECY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3. Following the Babylonian period, Tyre remained in subjection to Persia from </a:t>
            </a:r>
            <a:r>
              <a:rPr lang="en-US" altLang="en-US" sz="1200" b="1" dirty="0">
                <a:solidFill>
                  <a:srgbClr val="FFFF00"/>
                </a:solidFill>
                <a:latin typeface="Times New Roman" panose="02020603050405020304" pitchFamily="18" charset="0"/>
                <a:cs typeface="Times New Roman" panose="02020603050405020304" pitchFamily="18" charset="0"/>
              </a:rPr>
              <a:t>538-332 B.C.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4. Alexander the Great besieged and captured the port in </a:t>
            </a:r>
            <a:r>
              <a:rPr lang="en-US" altLang="en-US" sz="1200" b="1" dirty="0">
                <a:solidFill>
                  <a:srgbClr val="FFFF00"/>
                </a:solidFill>
                <a:latin typeface="Times New Roman" panose="02020603050405020304" pitchFamily="18" charset="0"/>
                <a:cs typeface="Times New Roman" panose="02020603050405020304" pitchFamily="18" charset="0"/>
              </a:rPr>
              <a:t>332 B.C</a:t>
            </a:r>
            <a:r>
              <a:rPr lang="en-US" altLang="en-US" sz="1200" dirty="0">
                <a:solidFill>
                  <a:srgbClr val="FFFF00"/>
                </a:solidFill>
                <a:latin typeface="Times New Roman" panose="02020603050405020304" pitchFamily="18" charset="0"/>
                <a:cs typeface="Times New Roman" panose="02020603050405020304" pitchFamily="18" charset="0"/>
              </a:rPr>
              <a:t>., and ultimately, Ptolemies, Seleucids, Romans, and Muslim Arabs all had their turn at rule.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5. After passing briefly into the hands of the Crusaders, the city was completely destroyed by a group known as the Mamluks (former Muslim soldier-slaves) in </a:t>
            </a:r>
            <a:r>
              <a:rPr lang="en-US" altLang="en-US" sz="1200" b="1" dirty="0">
                <a:solidFill>
                  <a:srgbClr val="FFFF00"/>
                </a:solidFill>
                <a:latin typeface="Times New Roman" panose="02020603050405020304" pitchFamily="18" charset="0"/>
                <a:cs typeface="Times New Roman" panose="02020603050405020304" pitchFamily="18" charset="0"/>
              </a:rPr>
              <a:t>A.D. 1291.</a:t>
            </a:r>
            <a:endParaRPr lang="en-US" altLang="en-US" b="0" dirty="0">
              <a:latin typeface="Times New Roman" panose="02020603050405020304" pitchFamily="18" charset="0"/>
              <a:ea typeface="ＭＳ Ｐゴシック" panose="020B0600070205080204" pitchFamily="34" charset="-128"/>
              <a:cs typeface="Times New Roman" panose="02020603050405020304" pitchFamily="18" charset="0"/>
            </a:endParaRPr>
          </a:p>
          <a:p>
            <a:r>
              <a:rPr lang="en-US" altLang="en-US" b="0" dirty="0">
                <a:latin typeface="Times New Roman" panose="02020603050405020304" pitchFamily="18" charset="0"/>
                <a:ea typeface="ＭＳ Ｐゴシック" panose="020B0600070205080204" pitchFamily="34" charset="-128"/>
                <a:cs typeface="Times New Roman" panose="02020603050405020304" pitchFamily="18" charset="0"/>
              </a:rPr>
              <a:t>    6. </a:t>
            </a:r>
            <a:r>
              <a:rPr lang="en-US" altLang="en-US" b="1" dirty="0">
                <a:latin typeface="Times New Roman" panose="02020603050405020304" pitchFamily="18" charset="0"/>
                <a:ea typeface="ＭＳ Ｐゴシック" panose="020B0600070205080204" pitchFamily="34" charset="-128"/>
                <a:cs typeface="Times New Roman" panose="02020603050405020304" pitchFamily="18" charset="0"/>
              </a:rPr>
              <a:t>586 </a:t>
            </a:r>
            <a:r>
              <a:rPr lang="en-US" altLang="en-US" b="1" dirty="0" err="1">
                <a:latin typeface="Times New Roman" panose="02020603050405020304" pitchFamily="18" charset="0"/>
                <a:ea typeface="ＭＳ Ｐゴシック" panose="020B0600070205080204" pitchFamily="34" charset="-128"/>
                <a:cs typeface="Times New Roman" panose="02020603050405020304" pitchFamily="18" charset="0"/>
              </a:rPr>
              <a:t>bc</a:t>
            </a:r>
            <a:r>
              <a:rPr lang="en-US" altLang="en-US" b="1" dirty="0">
                <a:latin typeface="Times New Roman" panose="02020603050405020304" pitchFamily="18" charset="0"/>
                <a:ea typeface="ＭＳ Ｐゴシック" panose="020B0600070205080204" pitchFamily="34" charset="-128"/>
                <a:cs typeface="Times New Roman" panose="02020603050405020304" pitchFamily="18" charset="0"/>
              </a:rPr>
              <a:t> to 332bc = 254 </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years the city withstood occupation and a total of 1877 years before it’s destruction in </a:t>
            </a:r>
            <a:r>
              <a:rPr lang="en-US" altLang="en-US" b="1" dirty="0">
                <a:latin typeface="Times New Roman" panose="02020603050405020304" pitchFamily="18" charset="0"/>
                <a:ea typeface="ＭＳ Ｐゴシック" panose="020B0600070205080204" pitchFamily="34" charset="-128"/>
                <a:cs typeface="Times New Roman" panose="02020603050405020304" pitchFamily="18" charset="0"/>
              </a:rPr>
              <a:t>1291 AD.</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76AFDF68-B1AB-4401-9DDA-69A62E0E0E2A}" type="slidenum">
              <a:rPr lang="en-US" altLang="en-US"/>
              <a:pPr/>
              <a:t>61</a:t>
            </a:fld>
            <a:endParaRPr lang="en-US" altLang="en-US"/>
          </a:p>
        </p:txBody>
      </p:sp>
    </p:spTree>
    <p:extLst>
      <p:ext uri="{BB962C8B-B14F-4D97-AF65-F5344CB8AC3E}">
        <p14:creationId xmlns:p14="http://schemas.microsoft.com/office/powerpoint/2010/main" val="33868801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b="0" dirty="0">
                <a:solidFill>
                  <a:srgbClr val="FFFF00"/>
                </a:solidFill>
                <a:latin typeface="Times New Roman" panose="02020603050405020304" pitchFamily="18" charset="0"/>
                <a:cs typeface="Times New Roman" panose="02020603050405020304" pitchFamily="18" charset="0"/>
              </a:rPr>
              <a:t>    1. PROPHECY ABOUT THE CITY OF TYRE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2. The city was to be flattened, like the top of a rock (</a:t>
            </a:r>
            <a:r>
              <a:rPr lang="en-US" altLang="en-US" sz="1200" b="1" dirty="0">
                <a:solidFill>
                  <a:srgbClr val="FFFF00"/>
                </a:solidFill>
                <a:latin typeface="Times New Roman" panose="02020603050405020304" pitchFamily="18" charset="0"/>
                <a:cs typeface="Times New Roman" panose="02020603050405020304" pitchFamily="18" charset="0"/>
              </a:rPr>
              <a:t>vss. 4,14</a:t>
            </a:r>
            <a:r>
              <a:rPr lang="en-US" altLang="en-US" sz="1200" dirty="0">
                <a:solidFill>
                  <a:srgbClr val="FFFF00"/>
                </a:solidFill>
                <a:latin typeface="Times New Roman" panose="02020603050405020304" pitchFamily="18" charset="0"/>
                <a:cs typeface="Times New Roman" panose="02020603050405020304" pitchFamily="18"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b="0" dirty="0">
                <a:solidFill>
                  <a:srgbClr val="FFFF00"/>
                </a:solidFill>
                <a:latin typeface="Times New Roman" panose="02020603050405020304" pitchFamily="18" charset="0"/>
                <a:cs typeface="Times New Roman" panose="02020603050405020304" pitchFamily="18" charset="0"/>
              </a:rPr>
              <a:t>    3. FULFILLMENT OF THE 3</a:t>
            </a:r>
            <a:r>
              <a:rPr lang="en-US" altLang="en-US" sz="1200" b="0" baseline="30000" dirty="0">
                <a:solidFill>
                  <a:srgbClr val="FFFF00"/>
                </a:solidFill>
                <a:latin typeface="Times New Roman" panose="02020603050405020304" pitchFamily="18" charset="0"/>
                <a:cs typeface="Times New Roman" panose="02020603050405020304" pitchFamily="18" charset="0"/>
              </a:rPr>
              <a:t>rd</a:t>
            </a:r>
            <a:r>
              <a:rPr lang="en-US" altLang="en-US" sz="1200" b="0" dirty="0">
                <a:solidFill>
                  <a:srgbClr val="FFFF00"/>
                </a:solidFill>
                <a:latin typeface="Times New Roman" panose="02020603050405020304" pitchFamily="18" charset="0"/>
                <a:cs typeface="Times New Roman" panose="02020603050405020304" pitchFamily="18" charset="0"/>
              </a:rPr>
              <a:t> PROPHECY</a:t>
            </a:r>
            <a:endParaRPr lang="en-US" altLang="en-US" sz="1200" dirty="0">
              <a:solidFill>
                <a:srgbClr val="FFFF00"/>
              </a:solidFill>
              <a:latin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4. Like Nebuchadnezzar before him, Alexander was stymied by </a:t>
            </a:r>
            <a:r>
              <a:rPr lang="en-US" altLang="en-US" sz="1200" dirty="0" err="1">
                <a:solidFill>
                  <a:srgbClr val="FFFF00"/>
                </a:solidFill>
                <a:latin typeface="Times New Roman" panose="02020603050405020304" pitchFamily="18" charset="0"/>
                <a:cs typeface="Times New Roman" panose="02020603050405020304" pitchFamily="18" charset="0"/>
              </a:rPr>
              <a:t>Tyre’s</a:t>
            </a:r>
            <a:r>
              <a:rPr lang="en-US" altLang="en-US" sz="1200" dirty="0">
                <a:solidFill>
                  <a:srgbClr val="FFFF00"/>
                </a:solidFill>
                <a:latin typeface="Times New Roman" panose="02020603050405020304" pitchFamily="18" charset="0"/>
                <a:cs typeface="Times New Roman" panose="02020603050405020304" pitchFamily="18" charset="0"/>
              </a:rPr>
              <a:t> natural moat.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5. The brilliant general was not so quick to give up, however.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6. He used the building materials of the mainland city to build a causeway to the island, which allowed his troops to enter and conquer the city.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7. His complete conquest of Tyre took only seven months. </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D3646DCC-3F51-4592-BD4D-F06B94E10DC2}" type="slidenum">
              <a:rPr lang="en-US" altLang="en-US"/>
              <a:pPr/>
              <a:t>62</a:t>
            </a:fld>
            <a:endParaRPr lang="en-US" altLang="en-US"/>
          </a:p>
        </p:txBody>
      </p:sp>
    </p:spTree>
    <p:extLst>
      <p:ext uri="{BB962C8B-B14F-4D97-AF65-F5344CB8AC3E}">
        <p14:creationId xmlns:p14="http://schemas.microsoft.com/office/powerpoint/2010/main" val="346290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1. Do you know about different religions and what they teach and what they say about Christianity?  </a:t>
            </a:r>
          </a:p>
          <a:p>
            <a:r>
              <a:rPr lang="en-US" altLang="en-US" dirty="0">
                <a:ea typeface="ＭＳ Ｐゴシック" panose="020B0600070205080204" pitchFamily="34" charset="-128"/>
              </a:rPr>
              <a:t>&gt;&gt;&gt;&gt;&gt;&gt;&gt;&gt;&gt;&gt;&gt;&gt;&gt;&gt;&gt;&gt;&gt;</a:t>
            </a:r>
          </a:p>
          <a:p>
            <a:r>
              <a:rPr lang="en-US" altLang="en-US" dirty="0">
                <a:ea typeface="ＭＳ Ｐゴシック" panose="020B0600070205080204" pitchFamily="34" charset="-128"/>
              </a:rPr>
              <a:t>    2. Do you know these books?  </a:t>
            </a:r>
          </a:p>
          <a:p>
            <a:r>
              <a:rPr lang="en-US" altLang="en-US" dirty="0">
                <a:ea typeface="ＭＳ Ｐゴシック" panose="020B0600070205080204" pitchFamily="34" charset="-128"/>
              </a:rPr>
              <a:t>&gt;&gt;&gt;&gt;&gt;&gt;&gt;&gt;&gt;&gt;&gt;&gt;&gt;&gt;&gt;&gt;&gt;</a:t>
            </a:r>
          </a:p>
          <a:p>
            <a:r>
              <a:rPr lang="en-US" altLang="en-US" dirty="0">
                <a:ea typeface="ＭＳ Ｐゴシック" panose="020B0600070205080204" pitchFamily="34" charset="-128"/>
              </a:rPr>
              <a:t>    3. Many people believe in the things written within their pages.  </a:t>
            </a:r>
          </a:p>
          <a:p>
            <a:r>
              <a:rPr lang="en-US" altLang="en-US" dirty="0">
                <a:ea typeface="ＭＳ Ｐゴシック" panose="020B0600070205080204" pitchFamily="34" charset="-128"/>
              </a:rPr>
              <a:t>&gt;&gt;&gt;&gt;&gt;&gt;&gt;&gt;&gt;&gt;&gt;&gt;&gt;&gt;&gt;&gt;&gt;</a:t>
            </a:r>
          </a:p>
          <a:p>
            <a:r>
              <a:rPr lang="en-US" altLang="en-US" dirty="0">
                <a:ea typeface="ＭＳ Ｐゴシック" panose="020B0600070205080204" pitchFamily="34" charset="-128"/>
              </a:rPr>
              <a:t>    4. There are many false teachers in the world today.</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41B4F341-559B-40D0-B95C-E7CD64BBCC92}" type="slidenum">
              <a:rPr lang="en-US" altLang="en-US"/>
              <a:pPr/>
              <a:t>7</a:t>
            </a:fld>
            <a:endParaRPr lang="en-US" altLang="en-US"/>
          </a:p>
        </p:txBody>
      </p:sp>
    </p:spTree>
    <p:extLst>
      <p:ext uri="{BB962C8B-B14F-4D97-AF65-F5344CB8AC3E}">
        <p14:creationId xmlns:p14="http://schemas.microsoft.com/office/powerpoint/2010/main" val="228767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1. </a:t>
            </a:r>
            <a:r>
              <a:rPr lang="en-US" altLang="en-US" sz="1200" b="1" dirty="0">
                <a:solidFill>
                  <a:srgbClr val="FFFF00"/>
                </a:solidFill>
                <a:latin typeface="Helvetica" panose="020B0604020202020204" pitchFamily="34" charset="0"/>
              </a:rPr>
              <a:t>PROPHECY ABOUT THE CITY OF TYRE</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I will make you like the top of a rock; you shall be a place for spreading nets, and you shall never be rebuilt, for I the LORD have spoken,' says the Lord GOD.  </a:t>
            </a:r>
            <a:r>
              <a:rPr lang="en-US" altLang="en-US" b="1" dirty="0">
                <a:ea typeface="ＭＳ Ｐゴシック" panose="020B0600070205080204" pitchFamily="34" charset="-128"/>
              </a:rPr>
              <a:t>(Ezekiel 26:14)</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2 It would become a spot for the spreading of nets (</a:t>
            </a:r>
            <a:r>
              <a:rPr lang="en-US" altLang="en-US" sz="1200" b="1" dirty="0">
                <a:solidFill>
                  <a:srgbClr val="FFFF00"/>
                </a:solidFill>
                <a:latin typeface="Times New Roman" panose="02020603050405020304" pitchFamily="18" charset="0"/>
                <a:cs typeface="Times New Roman" panose="02020603050405020304" pitchFamily="18" charset="0"/>
              </a:rPr>
              <a:t>vss. 5,14</a:t>
            </a:r>
            <a:r>
              <a:rPr lang="en-US" altLang="en-US" sz="1200" dirty="0">
                <a:solidFill>
                  <a:srgbClr val="FFFF00"/>
                </a:solidFill>
                <a:latin typeface="Times New Roman" panose="02020603050405020304" pitchFamily="18" charset="0"/>
                <a:cs typeface="Times New Roman" panose="02020603050405020304" pitchFamily="18" charset="0"/>
              </a:rPr>
              <a:t>). </a:t>
            </a:r>
            <a:endParaRPr lang="en-US" altLang="en-US" dirty="0">
              <a:ea typeface="ＭＳ Ｐゴシック" panose="020B0600070205080204" pitchFamily="34" charset="-128"/>
            </a:endParaRPr>
          </a:p>
          <a:p>
            <a:r>
              <a:rPr lang="en-US" altLang="en-US" i="0" dirty="0">
                <a:ea typeface="ＭＳ Ｐゴシック" panose="020B0600070205080204" pitchFamily="34" charset="-128"/>
              </a:rPr>
              <a:t>    3. Where Tyre use to be is now a fishing ground. </a:t>
            </a:r>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27D39453-6428-4632-9E7D-BC23423B8309}" type="slidenum">
              <a:rPr lang="en-US" altLang="en-US"/>
              <a:pPr/>
              <a:t>63</a:t>
            </a:fld>
            <a:endParaRPr lang="en-US" altLang="en-US"/>
          </a:p>
        </p:txBody>
      </p:sp>
    </p:spTree>
    <p:extLst>
      <p:ext uri="{BB962C8B-B14F-4D97-AF65-F5344CB8AC3E}">
        <p14:creationId xmlns:p14="http://schemas.microsoft.com/office/powerpoint/2010/main" val="37757737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0" dirty="0">
                <a:solidFill>
                  <a:srgbClr val="FFFF00"/>
                </a:solidFill>
                <a:latin typeface="Times New Roman" panose="02020603050405020304" pitchFamily="18" charset="0"/>
                <a:cs typeface="Times New Roman" panose="02020603050405020304" pitchFamily="18" charset="0"/>
              </a:rPr>
              <a:t>    1. PROPHECY ABOUT THE CITY OF TYRE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2. Its stones and timbers were to be laid in the sea (</a:t>
            </a:r>
            <a:r>
              <a:rPr lang="en-US" altLang="en-US" sz="1200" b="1" dirty="0">
                <a:solidFill>
                  <a:srgbClr val="FFFF00"/>
                </a:solidFill>
                <a:latin typeface="Times New Roman" panose="02020603050405020304" pitchFamily="18" charset="0"/>
                <a:cs typeface="Times New Roman" panose="02020603050405020304" pitchFamily="18" charset="0"/>
              </a:rPr>
              <a:t>vs. 12</a:t>
            </a:r>
            <a:r>
              <a:rPr lang="en-US" altLang="en-US" sz="1200" dirty="0">
                <a:solidFill>
                  <a:srgbClr val="FFFF00"/>
                </a:solidFill>
                <a:latin typeface="Times New Roman" panose="02020603050405020304" pitchFamily="18" charset="0"/>
                <a:cs typeface="Times New Roman" panose="02020603050405020304" pitchFamily="18"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b="0" dirty="0">
                <a:solidFill>
                  <a:srgbClr val="FFFF00"/>
                </a:solidFill>
                <a:latin typeface="Times New Roman" panose="02020603050405020304" pitchFamily="18" charset="0"/>
                <a:cs typeface="Times New Roman" panose="02020603050405020304" pitchFamily="18" charset="0"/>
              </a:rPr>
              <a:t>    3. FULFILLMENT OF THE 5</a:t>
            </a:r>
            <a:r>
              <a:rPr lang="en-US" altLang="en-US" sz="1200" b="0" baseline="30000" dirty="0">
                <a:solidFill>
                  <a:srgbClr val="FFFF00"/>
                </a:solidFill>
                <a:latin typeface="Times New Roman" panose="02020603050405020304" pitchFamily="18" charset="0"/>
                <a:cs typeface="Times New Roman" panose="02020603050405020304" pitchFamily="18" charset="0"/>
              </a:rPr>
              <a:t>th</a:t>
            </a:r>
            <a:r>
              <a:rPr lang="en-US" altLang="en-US" sz="1200" b="0" dirty="0">
                <a:solidFill>
                  <a:srgbClr val="FFFF00"/>
                </a:solidFill>
                <a:latin typeface="Times New Roman" panose="02020603050405020304" pitchFamily="18" charset="0"/>
                <a:cs typeface="Times New Roman" panose="02020603050405020304" pitchFamily="18" charset="0"/>
              </a:rPr>
              <a:t> PROPHECY</a:t>
            </a:r>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4. As noted earlier, the building of the causeway came from the remains of the mainland city.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5. Sands carried by currents have built up a spit (or “tombolo”) around the causeway, producing a permanent connection between the island and the mainland. </a:t>
            </a:r>
          </a:p>
          <a:p>
            <a:endParaRPr lang="en-US" altLang="en-US" dirty="0">
              <a:ea typeface="ＭＳ Ｐゴシック" panose="020B0600070205080204" pitchFamily="34" charset="-128"/>
            </a:endParaRPr>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A8E286A9-B62F-44D9-8501-5C240A3E4380}" type="slidenum">
              <a:rPr lang="en-US" altLang="en-US"/>
              <a:pPr/>
              <a:t>64</a:t>
            </a:fld>
            <a:endParaRPr lang="en-US" altLang="en-US"/>
          </a:p>
        </p:txBody>
      </p:sp>
    </p:spTree>
    <p:extLst>
      <p:ext uri="{BB962C8B-B14F-4D97-AF65-F5344CB8AC3E}">
        <p14:creationId xmlns:p14="http://schemas.microsoft.com/office/powerpoint/2010/main" val="40608603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b="0" dirty="0">
                <a:solidFill>
                  <a:srgbClr val="FFFF00"/>
                </a:solidFill>
                <a:latin typeface="Times New Roman" panose="02020603050405020304" pitchFamily="18" charset="0"/>
                <a:cs typeface="Times New Roman" panose="02020603050405020304" pitchFamily="18" charset="0"/>
              </a:rPr>
              <a:t>    1. PROPHECY ABOUT THE CITY OF TYRE</a:t>
            </a:r>
            <a:r>
              <a:rPr lang="en-US" altLang="en-US" sz="1200" b="0" dirty="0">
                <a:solidFill>
                  <a:srgbClr val="FFFF00"/>
                </a:solidFill>
                <a:latin typeface="Helvetica" panose="020B0604020202020204" pitchFamily="34" charset="0"/>
              </a:rPr>
              <a:t/>
            </a:r>
            <a:br>
              <a:rPr lang="en-US" altLang="en-US" sz="1200" b="0" dirty="0">
                <a:solidFill>
                  <a:srgbClr val="FFFF00"/>
                </a:solidFill>
                <a:latin typeface="Helvetica" panose="020B0604020202020204" pitchFamily="34" charset="0"/>
              </a:rPr>
            </a:br>
            <a:r>
              <a:rPr lang="en-US" altLang="en-US" sz="1200" b="0" dirty="0">
                <a:solidFill>
                  <a:srgbClr val="FFFF00"/>
                </a:solidFill>
                <a:latin typeface="Helvetica" panose="020B0604020202020204" pitchFamily="34" charset="0"/>
              </a:rPr>
              <a:t>    2. </a:t>
            </a:r>
            <a:r>
              <a:rPr lang="en-US" altLang="en-US" sz="1200" b="0" dirty="0">
                <a:solidFill>
                  <a:srgbClr val="FFFF00"/>
                </a:solidFill>
                <a:latin typeface="Times New Roman" panose="02020603050405020304" pitchFamily="18" charset="0"/>
                <a:cs typeface="Times New Roman" panose="02020603050405020304" pitchFamily="18" charset="0"/>
              </a:rPr>
              <a:t>Other cities were to fear greatly at the fall of Tyre (</a:t>
            </a:r>
            <a:r>
              <a:rPr lang="en-US" altLang="en-US" sz="1200" b="1" dirty="0">
                <a:solidFill>
                  <a:srgbClr val="FFFF00"/>
                </a:solidFill>
                <a:latin typeface="Times New Roman" panose="02020603050405020304" pitchFamily="18" charset="0"/>
                <a:cs typeface="Times New Roman" panose="02020603050405020304" pitchFamily="18" charset="0"/>
              </a:rPr>
              <a:t>vss. 15-18</a:t>
            </a:r>
            <a:r>
              <a:rPr lang="en-US" altLang="en-US" sz="1200" b="0" dirty="0">
                <a:solidFill>
                  <a:srgbClr val="FFFF00"/>
                </a:solidFill>
                <a:latin typeface="Times New Roman" panose="02020603050405020304" pitchFamily="18" charset="0"/>
                <a:cs typeface="Times New Roman" panose="02020603050405020304" pitchFamily="18" charset="0"/>
              </a:rPr>
              <a:t>). </a:t>
            </a:r>
          </a:p>
          <a:p>
            <a:r>
              <a:rPr lang="en-US" altLang="en-US" sz="1200" b="0" dirty="0">
                <a:solidFill>
                  <a:srgbClr val="FFFF00"/>
                </a:solidFill>
                <a:latin typeface="Times New Roman" panose="02020603050405020304" pitchFamily="18" charset="0"/>
                <a:cs typeface="Times New Roman" panose="02020603050405020304" pitchFamily="18" charset="0"/>
              </a:rPr>
              <a:t>    3. FULFILLMENT OF THE 6</a:t>
            </a:r>
            <a:r>
              <a:rPr lang="en-US" altLang="en-US" sz="1200" b="0" baseline="30000" dirty="0">
                <a:solidFill>
                  <a:srgbClr val="FFFF00"/>
                </a:solidFill>
                <a:latin typeface="Times New Roman" panose="02020603050405020304" pitchFamily="18" charset="0"/>
                <a:cs typeface="Times New Roman" panose="02020603050405020304" pitchFamily="18" charset="0"/>
              </a:rPr>
              <a:t>th</a:t>
            </a:r>
            <a:r>
              <a:rPr lang="en-US" altLang="en-US" sz="1200" b="0" dirty="0">
                <a:solidFill>
                  <a:srgbClr val="FFFF00"/>
                </a:solidFill>
                <a:latin typeface="Times New Roman" panose="02020603050405020304" pitchFamily="18" charset="0"/>
                <a:cs typeface="Times New Roman" panose="02020603050405020304" pitchFamily="18" charset="0"/>
              </a:rPr>
              <a:t> PROPHECY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4. History records that a number of fortified cities in the area around Tyre capitulated to Alexander after they saw the relative ease with which he captured the island city. </a:t>
            </a:r>
          </a:p>
          <a:p>
            <a:endParaRPr lang="en-US" altLang="en-US" dirty="0">
              <a:ea typeface="ＭＳ Ｐゴシック" panose="020B0600070205080204" pitchFamily="34" charset="-128"/>
            </a:endParaRP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E5E63565-9F1C-4342-B0FF-7805E8984A9B}" type="slidenum">
              <a:rPr lang="en-US" altLang="en-US"/>
              <a:pPr/>
              <a:t>65</a:t>
            </a:fld>
            <a:endParaRPr lang="en-US" altLang="en-US"/>
          </a:p>
        </p:txBody>
      </p:sp>
    </p:spTree>
    <p:extLst>
      <p:ext uri="{BB962C8B-B14F-4D97-AF65-F5344CB8AC3E}">
        <p14:creationId xmlns:p14="http://schemas.microsoft.com/office/powerpoint/2010/main" val="4204324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0" dirty="0">
                <a:solidFill>
                  <a:srgbClr val="FFFF00"/>
                </a:solidFill>
                <a:latin typeface="Helvetica" panose="020B0604020202020204" pitchFamily="34" charset="0"/>
              </a:rPr>
              <a:t>    1. </a:t>
            </a:r>
            <a:r>
              <a:rPr lang="en-US" altLang="en-US" sz="1200" b="0" dirty="0">
                <a:solidFill>
                  <a:srgbClr val="FFFF00"/>
                </a:solidFill>
                <a:latin typeface="Times New Roman" panose="02020603050405020304" pitchFamily="18" charset="0"/>
                <a:cs typeface="Times New Roman" panose="02020603050405020304" pitchFamily="18" charset="0"/>
              </a:rPr>
              <a:t>PROPHECY ABOUT THE CITY OF TYRE</a:t>
            </a:r>
          </a:p>
          <a:p>
            <a:r>
              <a:rPr lang="en-US" altLang="en-US" sz="1200" b="0" dirty="0">
                <a:solidFill>
                  <a:srgbClr val="FFFF00"/>
                </a:solidFill>
                <a:latin typeface="Times New Roman" panose="02020603050405020304" pitchFamily="18" charset="0"/>
                <a:cs typeface="Times New Roman" panose="02020603050405020304" pitchFamily="18" charset="0"/>
              </a:rPr>
              <a:t>    2. The city would not be rebuilt nor inhabited (</a:t>
            </a:r>
            <a:r>
              <a:rPr lang="en-US" altLang="en-US" sz="1200" b="1" dirty="0">
                <a:solidFill>
                  <a:srgbClr val="FFFF00"/>
                </a:solidFill>
                <a:latin typeface="Times New Roman" panose="02020603050405020304" pitchFamily="18" charset="0"/>
                <a:cs typeface="Times New Roman" panose="02020603050405020304" pitchFamily="18" charset="0"/>
              </a:rPr>
              <a:t>vss. 20-21)</a:t>
            </a:r>
          </a:p>
          <a:p>
            <a:r>
              <a:rPr lang="en-US" altLang="en-US" sz="1200" b="0" dirty="0">
                <a:solidFill>
                  <a:srgbClr val="FFFF00"/>
                </a:solidFill>
                <a:latin typeface="Times New Roman" panose="02020603050405020304" pitchFamily="18" charset="0"/>
                <a:cs typeface="Times New Roman" panose="02020603050405020304" pitchFamily="18" charset="0"/>
              </a:rPr>
              <a:t>    3. FULFILLMENT OF THE 7</a:t>
            </a:r>
            <a:r>
              <a:rPr lang="en-US" altLang="en-US" sz="1200" b="0" baseline="30000" dirty="0">
                <a:solidFill>
                  <a:srgbClr val="FFFF00"/>
                </a:solidFill>
                <a:latin typeface="Times New Roman" panose="02020603050405020304" pitchFamily="18" charset="0"/>
                <a:cs typeface="Times New Roman" panose="02020603050405020304" pitchFamily="18" charset="0"/>
              </a:rPr>
              <a:t>th</a:t>
            </a:r>
            <a:r>
              <a:rPr lang="en-US" altLang="en-US" sz="1200" b="0" dirty="0">
                <a:solidFill>
                  <a:srgbClr val="FFFF00"/>
                </a:solidFill>
                <a:latin typeface="Times New Roman" panose="02020603050405020304" pitchFamily="18" charset="0"/>
                <a:cs typeface="Times New Roman" panose="02020603050405020304" pitchFamily="18" charset="0"/>
              </a:rPr>
              <a:t> PROPHECY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4. Alexander sold practically all of </a:t>
            </a:r>
            <a:r>
              <a:rPr lang="en-US" altLang="en-US" sz="1200" dirty="0" err="1">
                <a:solidFill>
                  <a:srgbClr val="FFFF00"/>
                </a:solidFill>
                <a:latin typeface="Times New Roman" panose="02020603050405020304" pitchFamily="18" charset="0"/>
                <a:cs typeface="Times New Roman" panose="02020603050405020304" pitchFamily="18" charset="0"/>
              </a:rPr>
              <a:t>Tyre’s</a:t>
            </a:r>
            <a:r>
              <a:rPr lang="en-US" altLang="en-US" sz="1200" dirty="0">
                <a:solidFill>
                  <a:srgbClr val="FFFF00"/>
                </a:solidFill>
                <a:latin typeface="Times New Roman" panose="02020603050405020304" pitchFamily="18" charset="0"/>
                <a:cs typeface="Times New Roman" panose="02020603050405020304" pitchFamily="18" charset="0"/>
              </a:rPr>
              <a:t> inhabitants into slavery, and the city forever lost its importance on the world stage.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5. It now remains underwater.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00"/>
                </a:solidFill>
                <a:latin typeface="Times New Roman" panose="02020603050405020304" pitchFamily="18" charset="0"/>
                <a:cs typeface="Times New Roman" panose="02020603050405020304" pitchFamily="18" charset="0"/>
              </a:rPr>
              <a:t>    6. Although a new Tyre has been built, the original city has not been rebuilt or inhabited.</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5019A00F-CC0A-4FCB-8D80-DDBC8C801701}" type="slidenum">
              <a:rPr lang="en-US" altLang="en-US"/>
              <a:pPr/>
              <a:t>66</a:t>
            </a:fld>
            <a:endParaRPr lang="en-US" altLang="en-US"/>
          </a:p>
        </p:txBody>
      </p:sp>
    </p:spTree>
    <p:extLst>
      <p:ext uri="{BB962C8B-B14F-4D97-AF65-F5344CB8AC3E}">
        <p14:creationId xmlns:p14="http://schemas.microsoft.com/office/powerpoint/2010/main" val="41183547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b="0" dirty="0">
                <a:solidFill>
                  <a:srgbClr val="FF0000"/>
                </a:solidFill>
                <a:effectLst>
                  <a:outerShdw blurRad="38100" dist="38100" dir="2700000" algn="tl">
                    <a:srgbClr val="C0C0C0"/>
                  </a:outerShdw>
                </a:effectLst>
                <a:latin typeface="Times New Roman" charset="0"/>
              </a:rPr>
              <a:t>    1. Has God’s Word Been Lost In Transmission?</a:t>
            </a:r>
            <a:endParaRPr lang="en-US" sz="1200" b="0" dirty="0">
              <a:solidFill>
                <a:srgbClr val="FF0000"/>
              </a:solidFill>
              <a:latin typeface="Times New Roman" charset="0"/>
            </a:endParaRPr>
          </a:p>
          <a:p>
            <a:endParaRPr lang="en-US" dirty="0"/>
          </a:p>
        </p:txBody>
      </p:sp>
      <p:sp>
        <p:nvSpPr>
          <p:cNvPr id="4" name="Slide Number Placeholder 3"/>
          <p:cNvSpPr>
            <a:spLocks noGrp="1"/>
          </p:cNvSpPr>
          <p:nvPr>
            <p:ph type="sldNum" sz="quarter" idx="5"/>
          </p:nvPr>
        </p:nvSpPr>
        <p:spPr/>
        <p:txBody>
          <a:bodyPr/>
          <a:lstStyle/>
          <a:p>
            <a:fld id="{53627952-F87E-4B1E-A660-017C5370EC0C}" type="slidenum">
              <a:rPr lang="en-US" altLang="en-US" smtClean="0"/>
              <a:pPr/>
              <a:t>67</a:t>
            </a:fld>
            <a:endParaRPr lang="en-US" altLang="en-US"/>
          </a:p>
        </p:txBody>
      </p:sp>
    </p:spTree>
    <p:extLst>
      <p:ext uri="{BB962C8B-B14F-4D97-AF65-F5344CB8AC3E}">
        <p14:creationId xmlns:p14="http://schemas.microsoft.com/office/powerpoint/2010/main" val="7551783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a:solidFill>
                  <a:srgbClr val="FFFFFF"/>
                </a:solidFill>
                <a:latin typeface="Corbel" panose="020B0503020204020204" pitchFamily="34" charset="0"/>
              </a:rPr>
              <a:t>    1. Our Bible is old, but it is not the oldest book in the world.</a:t>
            </a:r>
          </a:p>
          <a:p>
            <a:endParaRPr lang="en-US" dirty="0"/>
          </a:p>
        </p:txBody>
      </p:sp>
      <p:sp>
        <p:nvSpPr>
          <p:cNvPr id="4" name="Slide Number Placeholder 3"/>
          <p:cNvSpPr>
            <a:spLocks noGrp="1"/>
          </p:cNvSpPr>
          <p:nvPr>
            <p:ph type="sldNum" sz="quarter" idx="5"/>
          </p:nvPr>
        </p:nvSpPr>
        <p:spPr/>
        <p:txBody>
          <a:bodyPr/>
          <a:lstStyle/>
          <a:p>
            <a:fld id="{53627952-F87E-4B1E-A660-017C5370EC0C}" type="slidenum">
              <a:rPr lang="en-US" altLang="en-US" smtClean="0"/>
              <a:pPr/>
              <a:t>68</a:t>
            </a:fld>
            <a:endParaRPr lang="en-US" altLang="en-US"/>
          </a:p>
        </p:txBody>
      </p:sp>
    </p:spTree>
    <p:extLst>
      <p:ext uri="{BB962C8B-B14F-4D97-AF65-F5344CB8AC3E}">
        <p14:creationId xmlns:p14="http://schemas.microsoft.com/office/powerpoint/2010/main" val="2527661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And it shall be, on the day when you cross over the Jordan to the land which the LORD your God is giving you, that you shall set up for yourselves large stones, and whitewash them with lime. You shall write on them all the words of this law, when you have crossed over, that you may enter the land which the LORD your God is giving you, 'a land flowing with milk and honey,' just as the LORD God of your fathers promised you. </a:t>
            </a:r>
          </a:p>
          <a:p>
            <a:r>
              <a:rPr lang="en-US" altLang="en-US" b="1">
                <a:ea typeface="ＭＳ Ｐゴシック" panose="020B0600070205080204" pitchFamily="34" charset="-128"/>
              </a:rPr>
              <a:t>(Deuteronomy 27:2-3)</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6F61397F-801A-4ACE-B8D8-79CE84DF268C}" type="slidenum">
              <a:rPr lang="en-US" altLang="en-US"/>
              <a:pPr/>
              <a:t>71</a:t>
            </a:fld>
            <a:endParaRPr lang="en-US" altLang="en-US"/>
          </a:p>
        </p:txBody>
      </p:sp>
    </p:spTree>
    <p:extLst>
      <p:ext uri="{BB962C8B-B14F-4D97-AF65-F5344CB8AC3E}">
        <p14:creationId xmlns:p14="http://schemas.microsoft.com/office/powerpoint/2010/main" val="33187470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F9FCBCC6-82A2-4F65-B758-AF56EC2BE0B9}" type="slidenum">
              <a:rPr lang="en-US" altLang="en-US"/>
              <a:pPr/>
              <a:t>72</a:t>
            </a:fld>
            <a:endParaRPr lang="en-US" altLang="en-US"/>
          </a:p>
        </p:txBody>
      </p:sp>
    </p:spTree>
    <p:extLst>
      <p:ext uri="{BB962C8B-B14F-4D97-AF65-F5344CB8AC3E}">
        <p14:creationId xmlns:p14="http://schemas.microsoft.com/office/powerpoint/2010/main" val="10757050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And it happened, when Jehudi had read three or four columns, that the king cut it with the scribe's knife and cast it into the fire that was on the hearth, until all the scroll was consumed in the fire that was on the hearth. </a:t>
            </a:r>
            <a:r>
              <a:rPr lang="en-US" altLang="en-US" b="1">
                <a:ea typeface="ＭＳ Ｐゴシック" panose="020B0600070205080204" pitchFamily="34" charset="-128"/>
              </a:rPr>
              <a:t>(Jeremiah 36:23)</a:t>
            </a:r>
            <a:r>
              <a:rPr lang="en-US" altLang="en-US">
                <a:ea typeface="ＭＳ Ｐゴシック" panose="020B0600070205080204" pitchFamily="34" charset="-128"/>
              </a:rPr>
              <a:t> (King Jehoakim)</a:t>
            </a:r>
            <a:endParaRPr lang="en-US" altLang="en-US" b="1">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We know of others who have used tearing or cutting of scriptures from the Bible because they did not agree with them.</a:t>
            </a:r>
          </a:p>
          <a:p>
            <a:endParaRPr lang="en-US" altLang="en-US">
              <a:ea typeface="ＭＳ Ｐゴシック" panose="020B0600070205080204" pitchFamily="34" charset="-128"/>
            </a:endParaRPr>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D0812618-75D8-466E-8A4B-123B94A79BA7}" type="slidenum">
              <a:rPr lang="en-US" altLang="en-US"/>
              <a:pPr/>
              <a:t>73</a:t>
            </a:fld>
            <a:endParaRPr lang="en-US" altLang="en-US"/>
          </a:p>
        </p:txBody>
      </p:sp>
    </p:spTree>
    <p:extLst>
      <p:ext uri="{BB962C8B-B14F-4D97-AF65-F5344CB8AC3E}">
        <p14:creationId xmlns:p14="http://schemas.microsoft.com/office/powerpoint/2010/main" val="10705389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5B3D5F18-781E-45F1-9851-162E150EC508}" type="slidenum">
              <a:rPr lang="en-US" altLang="en-US"/>
              <a:pPr/>
              <a:t>74</a:t>
            </a:fld>
            <a:endParaRPr lang="en-US" altLang="en-US"/>
          </a:p>
        </p:txBody>
      </p:sp>
    </p:spTree>
    <p:extLst>
      <p:ext uri="{BB962C8B-B14F-4D97-AF65-F5344CB8AC3E}">
        <p14:creationId xmlns:p14="http://schemas.microsoft.com/office/powerpoint/2010/main" val="4214388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b="0" dirty="0">
                <a:latin typeface="Times New Roman" panose="02020603050405020304" pitchFamily="18" charset="0"/>
                <a:cs typeface="Times New Roman" panose="02020603050405020304" pitchFamily="18" charset="0"/>
              </a:rPr>
              <a:t>    1. Steve Wells, author of </a:t>
            </a:r>
            <a:r>
              <a:rPr lang="en-US" altLang="en-US" sz="1200" b="0" i="1" dirty="0">
                <a:latin typeface="Times New Roman" panose="02020603050405020304" pitchFamily="18" charset="0"/>
                <a:cs typeface="Times New Roman" panose="02020603050405020304" pitchFamily="18" charset="0"/>
              </a:rPr>
              <a:t>The Skeptic’s Annotated Bible</a:t>
            </a:r>
            <a:r>
              <a:rPr lang="en-US" altLang="en-US" sz="1200" b="0" dirty="0">
                <a:latin typeface="Times New Roman" panose="02020603050405020304" pitchFamily="18" charset="0"/>
                <a:cs typeface="Times New Roman" panose="02020603050405020304" pitchFamily="18" charset="0"/>
              </a:rPr>
              <a:t>, claims that the Bible is “</a:t>
            </a:r>
            <a:r>
              <a:rPr lang="en-US" altLang="en-US" sz="1200" b="1" dirty="0">
                <a:latin typeface="Times New Roman" panose="02020603050405020304" pitchFamily="18" charset="0"/>
                <a:cs typeface="Times New Roman" panose="02020603050405020304" pitchFamily="18" charset="0"/>
              </a:rPr>
              <a:t>unworthy of belief</a:t>
            </a:r>
            <a:r>
              <a:rPr lang="en-US" altLang="en-US" sz="1200" b="0" dirty="0">
                <a:latin typeface="Times New Roman" panose="02020603050405020304" pitchFamily="18" charset="0"/>
                <a:cs typeface="Times New Roman" panose="02020603050405020304" pitchFamily="18" charset="0"/>
              </a:rPr>
              <a:t>” because of its numerous contradictions and false prophecies. </a:t>
            </a:r>
          </a:p>
          <a:p>
            <a:r>
              <a:rPr lang="en-US" dirty="0"/>
              <a:t>    2. I wonder if he has even studied it.</a:t>
            </a:r>
          </a:p>
        </p:txBody>
      </p:sp>
      <p:sp>
        <p:nvSpPr>
          <p:cNvPr id="4" name="Slide Number Placeholder 3"/>
          <p:cNvSpPr>
            <a:spLocks noGrp="1"/>
          </p:cNvSpPr>
          <p:nvPr>
            <p:ph type="sldNum" sz="quarter" idx="5"/>
          </p:nvPr>
        </p:nvSpPr>
        <p:spPr/>
        <p:txBody>
          <a:bodyPr/>
          <a:lstStyle/>
          <a:p>
            <a:fld id="{53627952-F87E-4B1E-A660-017C5370EC0C}" type="slidenum">
              <a:rPr lang="en-US" altLang="en-US" smtClean="0"/>
              <a:pPr/>
              <a:t>8</a:t>
            </a:fld>
            <a:endParaRPr lang="en-US" altLang="en-US"/>
          </a:p>
        </p:txBody>
      </p:sp>
    </p:spTree>
    <p:extLst>
      <p:ext uri="{BB962C8B-B14F-4D97-AF65-F5344CB8AC3E}">
        <p14:creationId xmlns:p14="http://schemas.microsoft.com/office/powerpoint/2010/main" val="41053291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Bring the cloak that I left with Carpus at Troas when you come--and the books, especially the parchments. </a:t>
            </a:r>
            <a:r>
              <a:rPr lang="en-US" altLang="en-US" b="1">
                <a:ea typeface="ＭＳ Ｐゴシック" panose="020B0600070205080204" pitchFamily="34" charset="-128"/>
              </a:rPr>
              <a:t>(2 Timothy 4:13)</a:t>
            </a:r>
          </a:p>
          <a:p>
            <a:endParaRPr lang="en-US" altLang="en-US" b="1">
              <a:ea typeface="ＭＳ Ｐゴシック" panose="020B0600070205080204" pitchFamily="34" charset="-128"/>
            </a:endParaRPr>
          </a:p>
          <a:p>
            <a:r>
              <a:rPr lang="en-US" altLang="en-US" b="1">
                <a:ea typeface="ＭＳ Ｐゴシック" panose="020B0600070205080204" pitchFamily="34" charset="-128"/>
              </a:rPr>
              <a:t>Vellum   VEL'LUM</a:t>
            </a:r>
            <a:r>
              <a:rPr lang="en-US" altLang="en-US">
                <a:ea typeface="ＭＳ Ｐゴシック" panose="020B0600070205080204" pitchFamily="34" charset="-128"/>
              </a:rPr>
              <a:t>, n. [L. vello.]  A finer kind of parchment or skin, rendered clear and white for writing.</a:t>
            </a:r>
          </a:p>
          <a:p>
            <a:r>
              <a:rPr lang="en-US" altLang="en-US" b="1">
                <a:ea typeface="ＭＳ Ｐゴシック" panose="020B0600070205080204" pitchFamily="34" charset="-128"/>
              </a:rPr>
              <a:t>Parchment   P`ARCHMENT</a:t>
            </a:r>
            <a:r>
              <a:rPr lang="en-US" altLang="en-US">
                <a:ea typeface="ＭＳ Ｐゴシック" panose="020B0600070205080204" pitchFamily="34" charset="-128"/>
              </a:rPr>
              <a:t>, [L. pergamena; purgo] The skin of a sheep or goat dressed or prepared and rendered fit for writing on. This is done by separating all the flesh and hair, rubbing the skin with pumice stone, and reducing its thickness with a sharp instrument. Vellum is made of the skins of abortive or very young calves.</a:t>
            </a:r>
          </a:p>
          <a:p>
            <a:endParaRPr lang="en-US" altLang="en-US">
              <a:ea typeface="ＭＳ Ｐゴシック" panose="020B0600070205080204" pitchFamily="34" charset="-128"/>
            </a:endParaRPr>
          </a:p>
          <a:p>
            <a:endParaRPr lang="en-US" altLang="en-US" b="1">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04799DE3-DC8C-4E62-977B-ACC766F30C80}" type="slidenum">
              <a:rPr lang="en-US" altLang="en-US"/>
              <a:pPr/>
              <a:t>75</a:t>
            </a:fld>
            <a:endParaRPr lang="en-US" altLang="en-US"/>
          </a:p>
        </p:txBody>
      </p:sp>
    </p:spTree>
    <p:extLst>
      <p:ext uri="{BB962C8B-B14F-4D97-AF65-F5344CB8AC3E}">
        <p14:creationId xmlns:p14="http://schemas.microsoft.com/office/powerpoint/2010/main" val="18876259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None of these come close to the truth contained in the Bible.</a:t>
            </a:r>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538E676F-B57E-41A1-B3A6-8FC002CC540E}" type="slidenum">
              <a:rPr lang="en-US" altLang="en-US"/>
              <a:pPr/>
              <a:t>77</a:t>
            </a:fld>
            <a:endParaRPr lang="en-US" altLang="en-US"/>
          </a:p>
        </p:txBody>
      </p:sp>
    </p:spTree>
    <p:extLst>
      <p:ext uri="{BB962C8B-B14F-4D97-AF65-F5344CB8AC3E}">
        <p14:creationId xmlns:p14="http://schemas.microsoft.com/office/powerpoint/2010/main" val="12007701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Tis’ chen’ dorf’      {Un’ cial’  means text in large letters}</a:t>
            </a:r>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4A62AFA3-980A-4231-B395-3EF54F026D9D}" type="slidenum">
              <a:rPr lang="en-US" altLang="en-US"/>
              <a:pPr/>
              <a:t>82</a:t>
            </a:fld>
            <a:endParaRPr lang="en-US" altLang="en-US"/>
          </a:p>
        </p:txBody>
      </p:sp>
    </p:spTree>
    <p:extLst>
      <p:ext uri="{BB962C8B-B14F-4D97-AF65-F5344CB8AC3E}">
        <p14:creationId xmlns:p14="http://schemas.microsoft.com/office/powerpoint/2010/main" val="1329772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Before the Apostle John died.</a:t>
            </a:r>
          </a:p>
          <a:p>
            <a:endParaRPr lang="en-US" altLang="en-US">
              <a:ea typeface="ＭＳ Ｐゴシック" panose="020B0600070205080204" pitchFamily="34" charset="-128"/>
            </a:endParaRPr>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1743FACA-ADC2-4249-BBE9-0A9B02E62C53}" type="slidenum">
              <a:rPr lang="en-US" altLang="en-US"/>
              <a:pPr/>
              <a:t>85</a:t>
            </a:fld>
            <a:endParaRPr lang="en-US" altLang="en-US"/>
          </a:p>
        </p:txBody>
      </p:sp>
    </p:spTree>
    <p:extLst>
      <p:ext uri="{BB962C8B-B14F-4D97-AF65-F5344CB8AC3E}">
        <p14:creationId xmlns:p14="http://schemas.microsoft.com/office/powerpoint/2010/main" val="3255753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ea typeface="ＭＳ Ｐゴシック" panose="020B0600070205080204" pitchFamily="34" charset="-128"/>
              </a:rPr>
              <a:t>PATRIS'TIC - </a:t>
            </a:r>
            <a:r>
              <a:rPr lang="en-US" altLang="en-US">
                <a:ea typeface="ＭＳ Ｐゴシック" panose="020B0600070205080204" pitchFamily="34" charset="-128"/>
              </a:rPr>
              <a:t>Pertaining to the ancient fathers of the christian church.</a:t>
            </a:r>
          </a:p>
          <a:p>
            <a:endParaRPr lang="en-US" altLang="en-US">
              <a:ea typeface="ＭＳ Ｐゴシック" panose="020B0600070205080204" pitchFamily="34" charset="-128"/>
            </a:endParaRP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42C21A8A-136C-450D-B804-0B56806935B0}" type="slidenum">
              <a:rPr lang="en-US" altLang="en-US"/>
              <a:pPr/>
              <a:t>88</a:t>
            </a:fld>
            <a:endParaRPr lang="en-US" altLang="en-US"/>
          </a:p>
        </p:txBody>
      </p:sp>
    </p:spTree>
    <p:extLst>
      <p:ext uri="{BB962C8B-B14F-4D97-AF65-F5344CB8AC3E}">
        <p14:creationId xmlns:p14="http://schemas.microsoft.com/office/powerpoint/2010/main" val="10948443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Yes, we can know that we have the word of God, complete and documented.  Ready for our instruction and commitment.  If you need to commit your life to Christ or study more we will help you in any way that we can.</a:t>
            </a:r>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D9D15C61-42E3-4B32-AADD-E44C08A2EA0E}" type="slidenum">
              <a:rPr lang="en-US" altLang="en-US"/>
              <a:pPr/>
              <a:t>89</a:t>
            </a:fld>
            <a:endParaRPr lang="en-US" altLang="en-US"/>
          </a:p>
        </p:txBody>
      </p:sp>
    </p:spTree>
    <p:extLst>
      <p:ext uri="{BB962C8B-B14F-4D97-AF65-F5344CB8AC3E}">
        <p14:creationId xmlns:p14="http://schemas.microsoft.com/office/powerpoint/2010/main" val="2063243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1. Dan Barker is a pastor turned atheist.</a:t>
            </a:r>
          </a:p>
          <a:p>
            <a:r>
              <a:rPr lang="en-US" altLang="en-US" dirty="0">
                <a:ea typeface="ＭＳ Ｐゴシック" panose="020B0600070205080204" pitchFamily="34" charset="-128"/>
              </a:rPr>
              <a:t>    2. He served as associate pastor at a Friend’s (Quaker) Church, an Assembly of God.</a:t>
            </a:r>
          </a:p>
          <a:p>
            <a:r>
              <a:rPr lang="en-US" altLang="en-US" dirty="0">
                <a:ea typeface="ＭＳ Ｐゴシック" panose="020B0600070205080204" pitchFamily="34" charset="-128"/>
              </a:rPr>
              <a:t>    2. He said “</a:t>
            </a:r>
            <a:r>
              <a:rPr lang="en-US" altLang="en-US" sz="1200" dirty="0">
                <a:latin typeface="Times New Roman" panose="02020603050405020304" pitchFamily="18" charset="0"/>
                <a:cs typeface="Times New Roman" panose="02020603050405020304" pitchFamily="18" charset="0"/>
              </a:rPr>
              <a:t>People who are </a:t>
            </a:r>
            <a:r>
              <a:rPr lang="en-US" altLang="en-US" sz="1200" b="1" dirty="0">
                <a:latin typeface="Times New Roman" panose="02020603050405020304" pitchFamily="18" charset="0"/>
                <a:cs typeface="Times New Roman" panose="02020603050405020304" pitchFamily="18" charset="0"/>
              </a:rPr>
              <a:t>free of theological bias </a:t>
            </a:r>
            <a:r>
              <a:rPr lang="en-US" altLang="en-US" sz="1200" dirty="0">
                <a:latin typeface="Times New Roman" panose="02020603050405020304" pitchFamily="18" charset="0"/>
                <a:cs typeface="Times New Roman" panose="02020603050405020304" pitchFamily="18" charset="0"/>
              </a:rPr>
              <a:t>notice that the bible contains hundreds of discrepancies…. The bible is a flawed book.”</a:t>
            </a:r>
            <a:endParaRPr lang="en-US" altLang="en-US" dirty="0">
              <a:ea typeface="ＭＳ Ｐゴシック" panose="020B0600070205080204" pitchFamily="34" charset="-128"/>
            </a:endParaRP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5D9AA0CE-D41A-41CC-8231-8FD1D332C3A4}" type="slidenum">
              <a:rPr lang="en-US" altLang="en-US"/>
              <a:pPr/>
              <a:t>9</a:t>
            </a:fld>
            <a:endParaRPr lang="en-US" altLang="en-US"/>
          </a:p>
        </p:txBody>
      </p:sp>
    </p:spTree>
    <p:extLst>
      <p:ext uri="{BB962C8B-B14F-4D97-AF65-F5344CB8AC3E}">
        <p14:creationId xmlns:p14="http://schemas.microsoft.com/office/powerpoint/2010/main" val="970843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1. “Taking the Bible Seriously, But not Literally.”  </a:t>
            </a:r>
          </a:p>
          <a:p>
            <a:r>
              <a:rPr lang="en-US" altLang="en-US" dirty="0">
                <a:ea typeface="ＭＳ Ｐゴシック" panose="020B0600070205080204" pitchFamily="34" charset="-128"/>
              </a:rPr>
              <a:t>    2. This is on a Church billboard?  </a:t>
            </a:r>
          </a:p>
          <a:p>
            <a:r>
              <a:rPr lang="en-US" altLang="en-US" dirty="0">
                <a:ea typeface="ＭＳ Ｐゴシック" panose="020B0600070205080204" pitchFamily="34" charset="-128"/>
              </a:rPr>
              <a:t>    3. Can you believe it?  </a:t>
            </a:r>
          </a:p>
          <a:p>
            <a:r>
              <a:rPr lang="en-US" altLang="en-US" dirty="0">
                <a:ea typeface="ＭＳ Ｐゴシック" panose="020B0600070205080204" pitchFamily="34" charset="-128"/>
              </a:rPr>
              <a:t>    4. The Church of the Foothills</a:t>
            </a:r>
          </a:p>
          <a:p>
            <a:r>
              <a:rPr lang="en-US" altLang="en-US" dirty="0">
                <a:ea typeface="ＭＳ Ｐゴシック" panose="020B0600070205080204" pitchFamily="34" charset="-128"/>
              </a:rPr>
              <a:t>    5. The </a:t>
            </a:r>
            <a:r>
              <a:rPr lang="en-US" altLang="en-US" b="1" dirty="0">
                <a:ea typeface="ＭＳ Ｐゴシック" panose="020B0600070205080204" pitchFamily="34" charset="-128"/>
              </a:rPr>
              <a:t>Church</a:t>
            </a:r>
            <a:r>
              <a:rPr lang="en-US" altLang="en-US" dirty="0">
                <a:ea typeface="ＭＳ Ｐゴシック" panose="020B0600070205080204" pitchFamily="34" charset="-128"/>
              </a:rPr>
              <a:t> of the </a:t>
            </a:r>
            <a:r>
              <a:rPr lang="en-US" altLang="en-US" b="1" dirty="0">
                <a:ea typeface="ＭＳ Ｐゴシック" panose="020B0600070205080204" pitchFamily="34" charset="-128"/>
              </a:rPr>
              <a:t>Foothills</a:t>
            </a:r>
            <a:r>
              <a:rPr lang="en-US" altLang="en-US" dirty="0">
                <a:ea typeface="ＭＳ Ｐゴシック" panose="020B0600070205080204" pitchFamily="34" charset="-128"/>
              </a:rPr>
              <a:t> is a successfully aligned congregation of three denominations, the </a:t>
            </a:r>
            <a:r>
              <a:rPr lang="en-US" altLang="en-US" b="1" dirty="0">
                <a:ea typeface="ＭＳ Ｐゴシック" panose="020B0600070205080204" pitchFamily="34" charset="-128"/>
              </a:rPr>
              <a:t>United Church of Christ, </a:t>
            </a:r>
            <a:r>
              <a:rPr lang="en-US" altLang="en-US" dirty="0">
                <a:ea typeface="ＭＳ Ｐゴシック" panose="020B0600070205080204" pitchFamily="34" charset="-128"/>
              </a:rPr>
              <a:t>united with the </a:t>
            </a:r>
            <a:r>
              <a:rPr lang="en-US" altLang="en-US" b="1" dirty="0">
                <a:ea typeface="ＭＳ Ｐゴシック" panose="020B0600070205080204" pitchFamily="34" charset="-128"/>
              </a:rPr>
              <a:t>Christian Church</a:t>
            </a:r>
            <a:r>
              <a:rPr lang="en-US" altLang="en-US" b="0" dirty="0">
                <a:ea typeface="ＭＳ Ｐゴシック" panose="020B0600070205080204" pitchFamily="34" charset="-128"/>
              </a:rPr>
              <a:t>, and the </a:t>
            </a:r>
            <a:r>
              <a:rPr lang="en-US" altLang="en-US" b="1" dirty="0">
                <a:ea typeface="ＭＳ Ｐゴシック" panose="020B0600070205080204" pitchFamily="34" charset="-128"/>
              </a:rPr>
              <a:t>Disciples of Christ.</a:t>
            </a:r>
          </a:p>
          <a:p>
            <a:r>
              <a:rPr lang="en-US" altLang="en-US" dirty="0">
                <a:ea typeface="ＭＳ Ｐゴシック" panose="020B0600070205080204" pitchFamily="34" charset="-128"/>
              </a:rPr>
              <a:t>&gt;&gt;&gt;&gt;&gt;&gt;&gt;&gt;&gt;&gt;&gt;&gt;&gt;&gt;&gt;&gt;&gt;&gt;&gt;&gt;&gt;&gt;&gt;&gt;&gt;&gt;</a:t>
            </a:r>
          </a:p>
          <a:p>
            <a:r>
              <a:rPr lang="en-US" altLang="en-US" dirty="0">
                <a:ea typeface="ＭＳ Ｐゴシック" panose="020B0600070205080204" pitchFamily="34" charset="-128"/>
              </a:rPr>
              <a:t>    6. Tolerance for secular ideas is growing in these churches.  </a:t>
            </a:r>
          </a:p>
          <a:p>
            <a:r>
              <a:rPr lang="en-US" altLang="en-US" dirty="0">
                <a:ea typeface="ＭＳ Ｐゴシック" panose="020B0600070205080204" pitchFamily="34" charset="-128"/>
              </a:rPr>
              <a:t>    7. And so is the </a:t>
            </a:r>
            <a:r>
              <a:rPr lang="en-US" altLang="en-US" b="1" dirty="0">
                <a:ea typeface="ＭＳ Ｐゴシック" panose="020B0600070205080204" pitchFamily="34" charset="-128"/>
              </a:rPr>
              <a:t>intolerance</a:t>
            </a:r>
            <a:r>
              <a:rPr lang="en-US" altLang="en-US" dirty="0">
                <a:ea typeface="ＭＳ Ｐゴシック" panose="020B0600070205080204" pitchFamily="34" charset="-128"/>
              </a:rPr>
              <a:t> for the “Word of God.”</a:t>
            </a:r>
          </a:p>
          <a:p>
            <a:r>
              <a:rPr lang="en-US" altLang="en-US" dirty="0">
                <a:ea typeface="ＭＳ Ｐゴシック" panose="020B0600070205080204" pitchFamily="34" charset="-128"/>
              </a:rPr>
              <a:t>    8. Tolerance only for the world, and no tolerance for God and His Son.</a:t>
            </a: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fld id="{C309F788-2B99-4FFF-9504-8C9BBB31166E}" type="slidenum">
              <a:rPr lang="en-US" altLang="en-US"/>
              <a:pPr/>
              <a:t>10</a:t>
            </a:fld>
            <a:endParaRPr lang="en-US" altLang="en-US"/>
          </a:p>
        </p:txBody>
      </p:sp>
    </p:spTree>
    <p:extLst>
      <p:ext uri="{BB962C8B-B14F-4D97-AF65-F5344CB8AC3E}">
        <p14:creationId xmlns:p14="http://schemas.microsoft.com/office/powerpoint/2010/main" val="247785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6268275-2533-4C0D-89FB-C8968E1FF552}" type="slidenum">
              <a:rPr lang="en-US" altLang="en-US"/>
              <a:pPr/>
              <a:t>‹#›</a:t>
            </a:fld>
            <a:endParaRPr lang="en-US" altLang="en-US"/>
          </a:p>
        </p:txBody>
      </p:sp>
    </p:spTree>
    <p:extLst>
      <p:ext uri="{BB962C8B-B14F-4D97-AF65-F5344CB8AC3E}">
        <p14:creationId xmlns:p14="http://schemas.microsoft.com/office/powerpoint/2010/main" val="283884953"/>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6FD016-B8F6-4C26-A449-13A18076833D}" type="slidenum">
              <a:rPr lang="en-US" altLang="en-US"/>
              <a:pPr/>
              <a:t>‹#›</a:t>
            </a:fld>
            <a:endParaRPr lang="en-US" altLang="en-US"/>
          </a:p>
        </p:txBody>
      </p:sp>
    </p:spTree>
    <p:extLst>
      <p:ext uri="{BB962C8B-B14F-4D97-AF65-F5344CB8AC3E}">
        <p14:creationId xmlns:p14="http://schemas.microsoft.com/office/powerpoint/2010/main" val="53298755"/>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A7029D0-63A2-4E4D-B960-C6504C8CDC29}" type="slidenum">
              <a:rPr lang="en-US" altLang="en-US"/>
              <a:pPr/>
              <a:t>‹#›</a:t>
            </a:fld>
            <a:endParaRPr lang="en-US" altLang="en-US"/>
          </a:p>
        </p:txBody>
      </p:sp>
    </p:spTree>
    <p:extLst>
      <p:ext uri="{BB962C8B-B14F-4D97-AF65-F5344CB8AC3E}">
        <p14:creationId xmlns:p14="http://schemas.microsoft.com/office/powerpoint/2010/main" val="2484658380"/>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2E1930A-C13A-47FF-B9D4-0663D03186E7}" type="slidenum">
              <a:rPr lang="en-US" altLang="en-US"/>
              <a:pPr/>
              <a:t>‹#›</a:t>
            </a:fld>
            <a:endParaRPr lang="en-US" altLang="en-US"/>
          </a:p>
        </p:txBody>
      </p:sp>
    </p:spTree>
    <p:extLst>
      <p:ext uri="{BB962C8B-B14F-4D97-AF65-F5344CB8AC3E}">
        <p14:creationId xmlns:p14="http://schemas.microsoft.com/office/powerpoint/2010/main" val="2231543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CD82C7-7972-4787-945C-69801306ED37}" type="slidenum">
              <a:rPr lang="en-US" altLang="en-US"/>
              <a:pPr/>
              <a:t>‹#›</a:t>
            </a:fld>
            <a:endParaRPr lang="en-US" altLang="en-US"/>
          </a:p>
        </p:txBody>
      </p:sp>
    </p:spTree>
    <p:extLst>
      <p:ext uri="{BB962C8B-B14F-4D97-AF65-F5344CB8AC3E}">
        <p14:creationId xmlns:p14="http://schemas.microsoft.com/office/powerpoint/2010/main" val="2497348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957EC68-5F8C-482B-9518-D970D8297CBA}" type="slidenum">
              <a:rPr lang="en-US" altLang="en-US"/>
              <a:pPr/>
              <a:t>‹#›</a:t>
            </a:fld>
            <a:endParaRPr lang="en-US" altLang="en-US"/>
          </a:p>
        </p:txBody>
      </p:sp>
    </p:spTree>
    <p:extLst>
      <p:ext uri="{BB962C8B-B14F-4D97-AF65-F5344CB8AC3E}">
        <p14:creationId xmlns:p14="http://schemas.microsoft.com/office/powerpoint/2010/main" val="424669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4773039-B279-4862-8D30-F7B670D581C7}" type="slidenum">
              <a:rPr lang="en-US" altLang="en-US"/>
              <a:pPr/>
              <a:t>‹#›</a:t>
            </a:fld>
            <a:endParaRPr lang="en-US" altLang="en-US"/>
          </a:p>
        </p:txBody>
      </p:sp>
    </p:spTree>
    <p:extLst>
      <p:ext uri="{BB962C8B-B14F-4D97-AF65-F5344CB8AC3E}">
        <p14:creationId xmlns:p14="http://schemas.microsoft.com/office/powerpoint/2010/main" val="3245621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DE528DB-D571-4FAA-BB75-89BE10B82DE5}" type="slidenum">
              <a:rPr lang="en-US" altLang="en-US"/>
              <a:pPr/>
              <a:t>‹#›</a:t>
            </a:fld>
            <a:endParaRPr lang="en-US" altLang="en-US"/>
          </a:p>
        </p:txBody>
      </p:sp>
    </p:spTree>
    <p:extLst>
      <p:ext uri="{BB962C8B-B14F-4D97-AF65-F5344CB8AC3E}">
        <p14:creationId xmlns:p14="http://schemas.microsoft.com/office/powerpoint/2010/main" val="1339368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B8A33E9-FBFB-4D18-A414-EE179D9CE9AA}" type="slidenum">
              <a:rPr lang="en-US" altLang="en-US"/>
              <a:pPr/>
              <a:t>‹#›</a:t>
            </a:fld>
            <a:endParaRPr lang="en-US" altLang="en-US"/>
          </a:p>
        </p:txBody>
      </p:sp>
    </p:spTree>
    <p:extLst>
      <p:ext uri="{BB962C8B-B14F-4D97-AF65-F5344CB8AC3E}">
        <p14:creationId xmlns:p14="http://schemas.microsoft.com/office/powerpoint/2010/main" val="3365592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35EDD26-F1AF-40F0-B457-B4A255712677}" type="slidenum">
              <a:rPr lang="en-US" altLang="en-US"/>
              <a:pPr/>
              <a:t>‹#›</a:t>
            </a:fld>
            <a:endParaRPr lang="en-US" altLang="en-US"/>
          </a:p>
        </p:txBody>
      </p:sp>
    </p:spTree>
    <p:extLst>
      <p:ext uri="{BB962C8B-B14F-4D97-AF65-F5344CB8AC3E}">
        <p14:creationId xmlns:p14="http://schemas.microsoft.com/office/powerpoint/2010/main" val="335164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B9B57AB-DA7A-464A-92F4-460D8B55F76B}" type="slidenum">
              <a:rPr lang="en-US" altLang="en-US"/>
              <a:pPr/>
              <a:t>‹#›</a:t>
            </a:fld>
            <a:endParaRPr lang="en-US" altLang="en-US"/>
          </a:p>
        </p:txBody>
      </p:sp>
    </p:spTree>
    <p:extLst>
      <p:ext uri="{BB962C8B-B14F-4D97-AF65-F5344CB8AC3E}">
        <p14:creationId xmlns:p14="http://schemas.microsoft.com/office/powerpoint/2010/main" val="1499207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6A3F33-9036-4A68-9D3F-888D6BEEE2E7}" type="slidenum">
              <a:rPr lang="en-US" altLang="en-US"/>
              <a:pPr/>
              <a:t>‹#›</a:t>
            </a:fld>
            <a:endParaRPr lang="en-US" altLang="en-US"/>
          </a:p>
        </p:txBody>
      </p:sp>
    </p:spTree>
    <p:extLst>
      <p:ext uri="{BB962C8B-B14F-4D97-AF65-F5344CB8AC3E}">
        <p14:creationId xmlns:p14="http://schemas.microsoft.com/office/powerpoint/2010/main" val="1460492730"/>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0368D61-AC89-44D4-A2D1-38CB7E119D16}" type="slidenum">
              <a:rPr lang="en-US" altLang="en-US"/>
              <a:pPr/>
              <a:t>‹#›</a:t>
            </a:fld>
            <a:endParaRPr lang="en-US" altLang="en-US"/>
          </a:p>
        </p:txBody>
      </p:sp>
    </p:spTree>
    <p:extLst>
      <p:ext uri="{BB962C8B-B14F-4D97-AF65-F5344CB8AC3E}">
        <p14:creationId xmlns:p14="http://schemas.microsoft.com/office/powerpoint/2010/main" val="219925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3E5923D-69B9-4718-AB06-361DB18241B0}" type="slidenum">
              <a:rPr lang="en-US" altLang="en-US"/>
              <a:pPr/>
              <a:t>‹#›</a:t>
            </a:fld>
            <a:endParaRPr lang="en-US" altLang="en-US"/>
          </a:p>
        </p:txBody>
      </p:sp>
    </p:spTree>
    <p:extLst>
      <p:ext uri="{BB962C8B-B14F-4D97-AF65-F5344CB8AC3E}">
        <p14:creationId xmlns:p14="http://schemas.microsoft.com/office/powerpoint/2010/main" val="1512781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1136DE-B5C5-4C6D-BE8C-C93BE36CDDB2}" type="slidenum">
              <a:rPr lang="en-US" altLang="en-US"/>
              <a:pPr/>
              <a:t>‹#›</a:t>
            </a:fld>
            <a:endParaRPr lang="en-US" altLang="en-US"/>
          </a:p>
        </p:txBody>
      </p:sp>
    </p:spTree>
    <p:extLst>
      <p:ext uri="{BB962C8B-B14F-4D97-AF65-F5344CB8AC3E}">
        <p14:creationId xmlns:p14="http://schemas.microsoft.com/office/powerpoint/2010/main" val="772680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961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fld id="{F90B230B-9858-4755-AE5B-E152C10D6FF5}" type="slidenum">
              <a:rPr lang="en-US" altLang="en-US"/>
              <a:pPr/>
              <a:t>‹#›</a:t>
            </a:fld>
            <a:endParaRPr lang="en-US" altLang="en-US"/>
          </a:p>
        </p:txBody>
      </p:sp>
    </p:spTree>
    <p:extLst>
      <p:ext uri="{BB962C8B-B14F-4D97-AF65-F5344CB8AC3E}">
        <p14:creationId xmlns:p14="http://schemas.microsoft.com/office/powerpoint/2010/main" val="2775309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fld id="{78189AF6-2096-420A-B1B9-2BEF20C6D449}" type="slidenum">
              <a:rPr lang="en-US" altLang="en-US"/>
              <a:pPr/>
              <a:t>‹#›</a:t>
            </a:fld>
            <a:endParaRPr lang="en-US" altLang="en-US"/>
          </a:p>
        </p:txBody>
      </p:sp>
    </p:spTree>
    <p:extLst>
      <p:ext uri="{BB962C8B-B14F-4D97-AF65-F5344CB8AC3E}">
        <p14:creationId xmlns:p14="http://schemas.microsoft.com/office/powerpoint/2010/main" val="560697195"/>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fld id="{0E8B2E37-4288-4A6F-B2B4-384A3A0564D9}" type="slidenum">
              <a:rPr lang="en-US" altLang="en-US"/>
              <a:pPr/>
              <a:t>‹#›</a:t>
            </a:fld>
            <a:endParaRPr lang="en-US" altLang="en-US"/>
          </a:p>
        </p:txBody>
      </p:sp>
    </p:spTree>
    <p:extLst>
      <p:ext uri="{BB962C8B-B14F-4D97-AF65-F5344CB8AC3E}">
        <p14:creationId xmlns:p14="http://schemas.microsoft.com/office/powerpoint/2010/main" val="1220150880"/>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B550086-72C6-407C-9E2E-665FF762B68D}" type="slidenum">
              <a:rPr lang="en-US" altLang="en-US"/>
              <a:pPr/>
              <a:t>‹#›</a:t>
            </a:fld>
            <a:endParaRPr lang="en-US" altLang="en-US"/>
          </a:p>
        </p:txBody>
      </p:sp>
    </p:spTree>
    <p:extLst>
      <p:ext uri="{BB962C8B-B14F-4D97-AF65-F5344CB8AC3E}">
        <p14:creationId xmlns:p14="http://schemas.microsoft.com/office/powerpoint/2010/main" val="278393015"/>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fld id="{BFFDB916-FB6B-4EBD-A349-2F7D3C5135C7}" type="slidenum">
              <a:rPr lang="en-US" altLang="en-US"/>
              <a:pPr/>
              <a:t>‹#›</a:t>
            </a:fld>
            <a:endParaRPr lang="en-US" altLang="en-US"/>
          </a:p>
        </p:txBody>
      </p:sp>
    </p:spTree>
    <p:extLst>
      <p:ext uri="{BB962C8B-B14F-4D97-AF65-F5344CB8AC3E}">
        <p14:creationId xmlns:p14="http://schemas.microsoft.com/office/powerpoint/2010/main" val="2919088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a:latin typeface="Verdana"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erdana"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erdana" panose="020B0604030504040204" pitchFamily="34" charset="0"/>
              </a:defRPr>
            </a:lvl1pPr>
          </a:lstStyle>
          <a:p>
            <a:fld id="{5CA7A738-CEA4-41C7-9B0B-F49063A48A7A}" type="slidenum">
              <a:rPr lang="en-US" altLang="en-US"/>
              <a:pPr/>
              <a:t>‹#›</a:t>
            </a:fld>
            <a:endParaRPr lang="en-US" altLang="en-US"/>
          </a:p>
        </p:txBody>
      </p:sp>
    </p:spTree>
    <p:extLst>
      <p:ext uri="{BB962C8B-B14F-4D97-AF65-F5344CB8AC3E}">
        <p14:creationId xmlns:p14="http://schemas.microsoft.com/office/powerpoint/2010/main" val="495004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376B1EF-1C5D-4836-AD30-5CF4B27FF4E7}" type="slidenum">
              <a:rPr lang="en-US" altLang="en-US"/>
              <a:pPr/>
              <a:t>‹#›</a:t>
            </a:fld>
            <a:endParaRPr lang="en-US" altLang="en-US"/>
          </a:p>
        </p:txBody>
      </p:sp>
    </p:spTree>
    <p:extLst>
      <p:ext uri="{BB962C8B-B14F-4D97-AF65-F5344CB8AC3E}">
        <p14:creationId xmlns:p14="http://schemas.microsoft.com/office/powerpoint/2010/main" val="326102698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0" fontAlgn="base" hangingPunct="0">
              <a:spcBef>
                <a:spcPct val="0"/>
              </a:spcBef>
              <a:spcAft>
                <a:spcPct val="0"/>
              </a:spcAft>
              <a:defRPr>
                <a:latin typeface="Verdana"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Verdana" panose="020B0604030504040204" pitchFamily="34" charset="0"/>
              </a:defRPr>
            </a:lvl1pPr>
          </a:lstStyle>
          <a:p>
            <a:fld id="{F61973B2-E623-4FCA-A5B6-BC515ED8B304}" type="slidenum">
              <a:rPr lang="en-US" altLang="en-US"/>
              <a:pPr/>
              <a:t>‹#›</a:t>
            </a:fld>
            <a:endParaRPr lang="en-US" altLang="en-US"/>
          </a:p>
        </p:txBody>
      </p:sp>
    </p:spTree>
    <p:extLst>
      <p:ext uri="{BB962C8B-B14F-4D97-AF65-F5344CB8AC3E}">
        <p14:creationId xmlns:p14="http://schemas.microsoft.com/office/powerpoint/2010/main" val="2009525284"/>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ctr" eaLnBrk="0" fontAlgn="base" hangingPunct="0">
              <a:spcBef>
                <a:spcPct val="0"/>
              </a:spcBef>
              <a:spcAft>
                <a:spcPct val="0"/>
              </a:spcAft>
              <a:defRPr>
                <a:latin typeface="Verdana" charset="0"/>
              </a:defRPr>
            </a:lvl1pPr>
          </a:lstStyle>
          <a:p>
            <a:pPr>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Verdana" panose="020B0604030504040204" pitchFamily="34" charset="0"/>
              </a:defRPr>
            </a:lvl1pPr>
          </a:lstStyle>
          <a:p>
            <a:fld id="{02F8473D-AD72-40F4-8EDA-48FB3B8652EF}" type="slidenum">
              <a:rPr lang="en-US" altLang="en-US"/>
              <a:pPr/>
              <a:t>‹#›</a:t>
            </a:fld>
            <a:endParaRPr lang="en-US" altLang="en-US"/>
          </a:p>
        </p:txBody>
      </p:sp>
    </p:spTree>
    <p:extLst>
      <p:ext uri="{BB962C8B-B14F-4D97-AF65-F5344CB8AC3E}">
        <p14:creationId xmlns:p14="http://schemas.microsoft.com/office/powerpoint/2010/main" val="4288094081"/>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SmartArt Placeholder 2"/>
          <p:cNvSpPr>
            <a:spLocks noGrp="1"/>
          </p:cNvSpPr>
          <p:nvPr>
            <p:ph type="dgm" idx="1"/>
          </p:nvPr>
        </p:nvSpPr>
        <p:spPr>
          <a:xfrm>
            <a:off x="1117600" y="1752600"/>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lgn="ctr" eaLnBrk="0" fontAlgn="base" hangingPunct="0">
              <a:spcBef>
                <a:spcPct val="0"/>
              </a:spcBef>
              <a:spcAft>
                <a:spcPct val="0"/>
              </a:spcAft>
              <a:defRPr>
                <a:latin typeface="Verdana"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Verdana" panose="020B0604030504040204" pitchFamily="34" charset="0"/>
              </a:defRPr>
            </a:lvl1pPr>
          </a:lstStyle>
          <a:p>
            <a:fld id="{3B083983-0C4C-4B25-B05B-E3951ED340E2}" type="slidenum">
              <a:rPr lang="en-US" altLang="en-US"/>
              <a:pPr/>
              <a:t>‹#›</a:t>
            </a:fld>
            <a:endParaRPr lang="en-US" altLang="en-US"/>
          </a:p>
        </p:txBody>
      </p:sp>
    </p:spTree>
    <p:extLst>
      <p:ext uri="{BB962C8B-B14F-4D97-AF65-F5344CB8AC3E}">
        <p14:creationId xmlns:p14="http://schemas.microsoft.com/office/powerpoint/2010/main" val="2563986543"/>
      </p:ext>
    </p:extLst>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0" fontAlgn="base" hangingPunct="0">
              <a:spcBef>
                <a:spcPct val="0"/>
              </a:spcBef>
              <a:spcAft>
                <a:spcPct val="0"/>
              </a:spcAft>
              <a:defRPr>
                <a:latin typeface="Verdana"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Verdana" panose="020B0604030504040204" pitchFamily="34" charset="0"/>
              </a:defRPr>
            </a:lvl1pPr>
          </a:lstStyle>
          <a:p>
            <a:fld id="{26FFC306-4D44-4FE8-92AD-402881A5179A}" type="slidenum">
              <a:rPr lang="en-US" altLang="en-US"/>
              <a:pPr/>
              <a:t>‹#›</a:t>
            </a:fld>
            <a:endParaRPr lang="en-US" altLang="en-US"/>
          </a:p>
        </p:txBody>
      </p:sp>
    </p:spTree>
    <p:extLst>
      <p:ext uri="{BB962C8B-B14F-4D97-AF65-F5344CB8AC3E}">
        <p14:creationId xmlns:p14="http://schemas.microsoft.com/office/powerpoint/2010/main" val="32440726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Verdana" charset="0"/>
              </a:defRPr>
            </a:lvl1pPr>
          </a:lstStyle>
          <a:p>
            <a:pPr>
              <a:defRPr/>
            </a:pPr>
            <a:fld id="{B0F6F205-CA08-4684-B908-080B3C9B0263}" type="datetime1">
              <a:rPr lang="en-US"/>
              <a:pPr>
                <a:defRPr/>
              </a:pPr>
              <a:t>9/6/2019</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Verdana" panose="020B0604030504040204" pitchFamily="34" charset="0"/>
              </a:defRPr>
            </a:lvl1pPr>
          </a:lstStyle>
          <a:p>
            <a:fld id="{9F0AB62C-A5D0-4A22-BADC-ADAA277FCCDA}" type="slidenum">
              <a:rPr lang="en-US" altLang="en-US"/>
              <a:pPr/>
              <a:t>‹#›</a:t>
            </a:fld>
            <a:endParaRPr lang="en-US" altLang="en-US"/>
          </a:p>
        </p:txBody>
      </p:sp>
    </p:spTree>
    <p:extLst>
      <p:ext uri="{BB962C8B-B14F-4D97-AF65-F5344CB8AC3E}">
        <p14:creationId xmlns:p14="http://schemas.microsoft.com/office/powerpoint/2010/main" val="3440269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Verdana" charset="0"/>
                <a:ea typeface="+mn-ea"/>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Verdana"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Verdana" panose="020B0604030504040204" pitchFamily="34" charset="0"/>
              </a:defRPr>
            </a:lvl1pPr>
          </a:lstStyle>
          <a:p>
            <a:fld id="{F6B1FFA7-8A20-461F-ACD4-E7A86E134812}" type="slidenum">
              <a:rPr lang="en-US" altLang="en-US"/>
              <a:pPr/>
              <a:t>‹#›</a:t>
            </a:fld>
            <a:endParaRPr lang="en-US" altLang="en-US"/>
          </a:p>
        </p:txBody>
      </p:sp>
    </p:spTree>
    <p:extLst>
      <p:ext uri="{BB962C8B-B14F-4D97-AF65-F5344CB8AC3E}">
        <p14:creationId xmlns:p14="http://schemas.microsoft.com/office/powerpoint/2010/main" val="3215798377"/>
      </p:ext>
    </p:extLst>
  </p:cSld>
  <p:clrMapOvr>
    <a:masterClrMapping/>
  </p:clrMapOvr>
  <p:transition spd="slow">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fontAlgn="base">
              <a:spcBef>
                <a:spcPct val="0"/>
              </a:spcBef>
              <a:spcAft>
                <a:spcPct val="0"/>
              </a:spcAft>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E0B0411D-ECEF-4F0F-BF4A-8C6469A83C9C}" type="slidenum">
              <a:rPr lang="en-US" altLang="en-US"/>
              <a:pPr/>
              <a:t>‹#›</a:t>
            </a:fld>
            <a:endParaRPr lang="en-US" altLang="en-US"/>
          </a:p>
        </p:txBody>
      </p:sp>
    </p:spTree>
    <p:extLst>
      <p:ext uri="{BB962C8B-B14F-4D97-AF65-F5344CB8AC3E}">
        <p14:creationId xmlns:p14="http://schemas.microsoft.com/office/powerpoint/2010/main" val="3544254459"/>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D0235-23DF-4B27-A51A-A407F9183BCE}" type="slidenum">
              <a:rPr lang="en-US" altLang="en-US"/>
              <a:pPr/>
              <a:t>‹#›</a:t>
            </a:fld>
            <a:endParaRPr lang="en-US" altLang="en-US"/>
          </a:p>
        </p:txBody>
      </p:sp>
    </p:spTree>
    <p:extLst>
      <p:ext uri="{BB962C8B-B14F-4D97-AF65-F5344CB8AC3E}">
        <p14:creationId xmlns:p14="http://schemas.microsoft.com/office/powerpoint/2010/main" val="3304195468"/>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932BF28-47B6-484D-8896-94983EBBAB3B}" type="slidenum">
              <a:rPr lang="en-US" altLang="en-US"/>
              <a:pPr/>
              <a:t>‹#›</a:t>
            </a:fld>
            <a:endParaRPr lang="en-US" altLang="en-US"/>
          </a:p>
        </p:txBody>
      </p:sp>
    </p:spTree>
    <p:extLst>
      <p:ext uri="{BB962C8B-B14F-4D97-AF65-F5344CB8AC3E}">
        <p14:creationId xmlns:p14="http://schemas.microsoft.com/office/powerpoint/2010/main" val="349925281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5A262BD-2B0A-4EFE-A2B7-24EB0225552E}" type="slidenum">
              <a:rPr lang="en-US" altLang="en-US"/>
              <a:pPr/>
              <a:t>‹#›</a:t>
            </a:fld>
            <a:endParaRPr lang="en-US" altLang="en-US"/>
          </a:p>
        </p:txBody>
      </p:sp>
    </p:spTree>
    <p:extLst>
      <p:ext uri="{BB962C8B-B14F-4D97-AF65-F5344CB8AC3E}">
        <p14:creationId xmlns:p14="http://schemas.microsoft.com/office/powerpoint/2010/main" val="1441640952"/>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2E9EEBA-5288-4A76-8A26-55645652888E}" type="slidenum">
              <a:rPr lang="en-US" altLang="en-US"/>
              <a:pPr/>
              <a:t>‹#›</a:t>
            </a:fld>
            <a:endParaRPr lang="en-US" altLang="en-US"/>
          </a:p>
        </p:txBody>
      </p:sp>
    </p:spTree>
    <p:extLst>
      <p:ext uri="{BB962C8B-B14F-4D97-AF65-F5344CB8AC3E}">
        <p14:creationId xmlns:p14="http://schemas.microsoft.com/office/powerpoint/2010/main" val="335923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468303C-95DE-41FB-8C40-2A82B21BE41A}" type="slidenum">
              <a:rPr lang="en-US" altLang="en-US"/>
              <a:pPr/>
              <a:t>‹#›</a:t>
            </a:fld>
            <a:endParaRPr lang="en-US" altLang="en-US"/>
          </a:p>
        </p:txBody>
      </p:sp>
    </p:spTree>
    <p:extLst>
      <p:ext uri="{BB962C8B-B14F-4D97-AF65-F5344CB8AC3E}">
        <p14:creationId xmlns:p14="http://schemas.microsoft.com/office/powerpoint/2010/main" val="2285693779"/>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FF2791-3068-427C-86A8-D0BEB07E07CC}" type="slidenum">
              <a:rPr lang="en-US" altLang="en-US"/>
              <a:pPr/>
              <a:t>‹#›</a:t>
            </a:fld>
            <a:endParaRPr lang="en-US" altLang="en-US"/>
          </a:p>
        </p:txBody>
      </p:sp>
    </p:spTree>
    <p:extLst>
      <p:ext uri="{BB962C8B-B14F-4D97-AF65-F5344CB8AC3E}">
        <p14:creationId xmlns:p14="http://schemas.microsoft.com/office/powerpoint/2010/main" val="3926823483"/>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0.xml"/><Relationship Id="rId1" Type="http://schemas.openxmlformats.org/officeDocument/2006/relationships/slideLayout" Target="../slideLayouts/slideLayout3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5.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36.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4.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909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charset="0"/>
                <a:ea typeface="+mn-ea"/>
              </a:defRPr>
            </a:lvl1pPr>
          </a:lstStyle>
          <a:p>
            <a:pPr>
              <a:defRPr/>
            </a:pPr>
            <a:endParaRPr lang="en-US"/>
          </a:p>
        </p:txBody>
      </p:sp>
      <p:sp>
        <p:nvSpPr>
          <p:cNvPr id="8909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defRPr>
            </a:lvl1pPr>
          </a:lstStyle>
          <a:p>
            <a:pPr>
              <a:defRPr/>
            </a:pPr>
            <a:endParaRPr lang="en-US"/>
          </a:p>
        </p:txBody>
      </p:sp>
      <p:sp>
        <p:nvSpPr>
          <p:cNvPr id="8909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FAE8B59E-071E-45D6-AE92-2FAAC57D144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latin typeface="Calibri" charset="0"/>
                <a:ea typeface="ＭＳ Ｐゴシック" charset="-128"/>
              </a:defRPr>
            </a:lvl1pPr>
          </a:lstStyle>
          <a:p>
            <a:pPr>
              <a:defRPr/>
            </a:pPr>
            <a:fld id="{2236FB7C-D579-4FBA-B837-6C9F2C4BE7CF}" type="datetime1">
              <a:rPr lang="en-US"/>
              <a:pPr>
                <a:defRPr/>
              </a:pPr>
              <a:t>9/6/2019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white">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latin typeface="Calibri" panose="020F0502020204030204" pitchFamily="34" charset="0"/>
              </a:defRPr>
            </a:lvl1pPr>
          </a:lstStyle>
          <a:p>
            <a:fld id="{D7869465-6265-43B8-ABE7-633CEE1AF16D}"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4400"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1"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1"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1"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7" name="Rectangle 6"/>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a:solidFill>
                <a:prstClr val="white"/>
              </a:solidFill>
            </a:endParaRPr>
          </a:p>
        </p:txBody>
      </p:sp>
      <p:sp>
        <p:nvSpPr>
          <p:cNvPr id="8" name="Rectangle 7"/>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a:solidFill>
                <a:prstClr val="white"/>
              </a:solidFill>
            </a:endParaRPr>
          </a:p>
        </p:txBody>
      </p:sp>
      <p:sp>
        <p:nvSpPr>
          <p:cNvPr id="9" name="Rectangle 8"/>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a:solidFill>
                <a:prstClr val="white"/>
              </a:solidFill>
            </a:endParaRPr>
          </a:p>
        </p:txBody>
      </p:sp>
      <p:sp>
        <p:nvSpPr>
          <p:cNvPr id="10" name="Rectangle 9"/>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a:solidFill>
                <a:prstClr val="white"/>
              </a:solidFill>
            </a:endParaRPr>
          </a:p>
        </p:txBody>
      </p:sp>
      <p:sp>
        <p:nvSpPr>
          <p:cNvPr id="11" name="Rectangle 10"/>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dirty="0">
              <a:solidFill>
                <a:prstClr val="white"/>
              </a:solidFill>
            </a:endParaRPr>
          </a:p>
        </p:txBody>
      </p:sp>
      <p:sp>
        <p:nvSpPr>
          <p:cNvPr id="12" name="Rectangle 11"/>
          <p:cNvSpPr/>
          <p:nvPr/>
        </p:nvSpPr>
        <p:spPr>
          <a:xfrm>
            <a:off x="412751" y="681039"/>
            <a:ext cx="61383"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dirty="0">
              <a:solidFill>
                <a:prstClr val="white"/>
              </a:solidFill>
            </a:endParaRPr>
          </a:p>
        </p:txBody>
      </p:sp>
      <p:sp>
        <p:nvSpPr>
          <p:cNvPr id="15" name="Rectangle 14"/>
          <p:cNvSpPr/>
          <p:nvPr/>
        </p:nvSpPr>
        <p:spPr>
          <a:xfrm>
            <a:off x="357718" y="681039"/>
            <a:ext cx="381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dirty="0">
              <a:solidFill>
                <a:prstClr val="white"/>
              </a:solidFill>
            </a:endParaRPr>
          </a:p>
        </p:txBody>
      </p:sp>
      <p:sp>
        <p:nvSpPr>
          <p:cNvPr id="16" name="Rectangle 15"/>
          <p:cNvSpPr/>
          <p:nvPr/>
        </p:nvSpPr>
        <p:spPr>
          <a:xfrm>
            <a:off x="332318" y="681039"/>
            <a:ext cx="127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a:solidFill>
                <a:prstClr val="white"/>
              </a:solidFill>
            </a:endParaRPr>
          </a:p>
        </p:txBody>
      </p:sp>
      <p:sp>
        <p:nvSpPr>
          <p:cNvPr id="17" name="Rectangle 16"/>
          <p:cNvSpPr/>
          <p:nvPr/>
        </p:nvSpPr>
        <p:spPr>
          <a:xfrm>
            <a:off x="296333" y="681039"/>
            <a:ext cx="10584"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dirty="0">
              <a:solidFill>
                <a:prstClr val="white"/>
              </a:solidFill>
            </a:endParaRPr>
          </a:p>
        </p:txBody>
      </p:sp>
      <p:sp>
        <p:nvSpPr>
          <p:cNvPr id="22" name="Title Placeholder 21"/>
          <p:cNvSpPr>
            <a:spLocks noGrp="1"/>
          </p:cNvSpPr>
          <p:nvPr>
            <p:ph type="title"/>
          </p:nvPr>
        </p:nvSpPr>
        <p:spPr>
          <a:xfrm>
            <a:off x="1219200" y="512763"/>
            <a:ext cx="10363200" cy="914400"/>
          </a:xfrm>
          <a:prstGeom prst="rect">
            <a:avLst/>
          </a:prstGeom>
        </p:spPr>
        <p:txBody>
          <a:bodyPr vert="horz" anchor="t">
            <a:noAutofit/>
          </a:bodyPr>
          <a:lstStyle/>
          <a:p>
            <a:r>
              <a:rPr lang="en-US"/>
              <a:t>Click to edit Master title style</a:t>
            </a:r>
          </a:p>
        </p:txBody>
      </p:sp>
      <p:sp>
        <p:nvSpPr>
          <p:cNvPr id="11276" name="Text Placeholder 12"/>
          <p:cNvSpPr>
            <a:spLocks noGrp="1"/>
          </p:cNvSpPr>
          <p:nvPr>
            <p:ph type="body" idx="1"/>
          </p:nvPr>
        </p:nvSpPr>
        <p:spPr bwMode="auto">
          <a:xfrm>
            <a:off x="1219200" y="178435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wrap="square" lIns="91440" tIns="45720" rIns="91440" bIns="45720" numCol="1" anchor="b" anchorCtr="0" compatLnSpc="1">
            <a:prstTxWarp prst="textNoShape">
              <a:avLst/>
            </a:prstTxWarp>
          </a:bodyPr>
          <a:lstStyle>
            <a:lvl1pPr algn="l" eaLnBrk="1" hangingPunct="1">
              <a:defRPr sz="1100">
                <a:solidFill>
                  <a:srgbClr val="D6ECFF"/>
                </a:solidFill>
                <a:latin typeface="Corbel" charset="0"/>
                <a:ea typeface="ＭＳ Ｐゴシック" charset="-128"/>
              </a:defRPr>
            </a:lvl1pPr>
          </a:lstStyle>
          <a:p>
            <a:pPr>
              <a:defRPr/>
            </a:pPr>
            <a:fld id="{EBD73DE5-51FB-4C20-93C7-30740E469A9D}" type="datetime1">
              <a:rPr lang="en-US"/>
              <a:pPr>
                <a:defRPr/>
              </a:pPr>
              <a:t>9/6/2019</a:t>
            </a:fld>
            <a:endParaRPr lang="en-US"/>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fontAlgn="auto" latinLnBrk="0" hangingPunct="1">
              <a:spcBef>
                <a:spcPts val="0"/>
              </a:spcBef>
              <a:spcAft>
                <a:spcPts val="0"/>
              </a:spcAft>
              <a:defRPr kumimoji="0" sz="1100">
                <a:solidFill>
                  <a:srgbClr val="D6ECFF"/>
                </a:solidFill>
                <a:latin typeface="Corbel"/>
                <a:ea typeface="+mn-ea"/>
              </a:defRPr>
            </a:lvl1pPr>
          </a:lstStyle>
          <a:p>
            <a:pPr>
              <a:defRPr/>
            </a:pPr>
            <a:endParaRPr lang="en-US"/>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wrap="square" lIns="91440" tIns="45720" rIns="91440" bIns="45720" numCol="1" anchor="b" anchorCtr="0" compatLnSpc="1">
            <a:prstTxWarp prst="textNoShape">
              <a:avLst/>
            </a:prstTxWarp>
          </a:bodyPr>
          <a:lstStyle>
            <a:lvl1pPr algn="l" eaLnBrk="1" hangingPunct="1">
              <a:defRPr sz="1200">
                <a:solidFill>
                  <a:srgbClr val="D6ECFF"/>
                </a:solidFill>
                <a:latin typeface="Corbel" panose="020B0503020204020204" pitchFamily="34" charset="0"/>
              </a:defRPr>
            </a:lvl1pPr>
          </a:lstStyle>
          <a:p>
            <a:fld id="{8E27CE9E-CAAA-4FFC-9C97-D6F8A948B173}"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4401" r:id="rId1"/>
  </p:sldLayoutIdLst>
  <p:transition spd="slow">
    <p:random/>
  </p:transition>
  <p:txStyles>
    <p:titleStyle>
      <a:lvl1pPr algn="l" rtl="0" eaLnBrk="0" fontAlgn="base" hangingPunct="0">
        <a:spcBef>
          <a:spcPct val="0"/>
        </a:spcBef>
        <a:spcAft>
          <a:spcPct val="0"/>
        </a:spcAft>
        <a:defRPr sz="4000" kern="1200" spc="-100">
          <a:solidFill>
            <a:srgbClr val="C1EEFF"/>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fontAlgn="base">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fontAlgn="base">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fontAlgn="base">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fontAlgn="base">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p:titleStyle>
    <p:bodyStyle>
      <a:lvl1pPr marL="411163" indent="-342900" algn="l" rtl="0" eaLnBrk="0" fontAlgn="base" hangingPunct="0">
        <a:spcBef>
          <a:spcPts val="700"/>
        </a:spcBef>
        <a:spcAft>
          <a:spcPct val="0"/>
        </a:spcAft>
        <a:buClr>
          <a:schemeClr val="tx2"/>
        </a:buClr>
        <a:buSzPct val="95000"/>
        <a:buFont typeface="Wingdings" panose="05000000000000000000" pitchFamily="2" charset="2"/>
        <a:buChar char=""/>
        <a:defRPr sz="3000" kern="1200">
          <a:solidFill>
            <a:schemeClr val="tx1"/>
          </a:solidFill>
          <a:latin typeface="+mn-lt"/>
          <a:ea typeface="ＭＳ Ｐゴシック" pitchFamily="-111" charset="-128"/>
          <a:cs typeface="ＭＳ Ｐゴシック" pitchFamily="-111" charset="-128"/>
        </a:defRPr>
      </a:lvl1pPr>
      <a:lvl2pPr marL="739775" indent="-285750" algn="l" rtl="0" eaLnBrk="0" fontAlgn="base" hangingPunct="0">
        <a:spcBef>
          <a:spcPct val="20000"/>
        </a:spcBef>
        <a:spcAft>
          <a:spcPct val="0"/>
        </a:spcAft>
        <a:buClr>
          <a:schemeClr val="accent2"/>
        </a:buClr>
        <a:buSzPct val="90000"/>
        <a:buFont typeface="Wingdings" panose="05000000000000000000" pitchFamily="2" charset="2"/>
        <a:buChar char=""/>
        <a:defRPr sz="2600" kern="1200">
          <a:solidFill>
            <a:schemeClr val="tx1"/>
          </a:solidFill>
          <a:latin typeface="+mn-lt"/>
          <a:ea typeface="ＭＳ Ｐゴシック" pitchFamily="-111" charset="-128"/>
          <a:cs typeface="+mn-cs"/>
        </a:defRPr>
      </a:lvl2pPr>
      <a:lvl3pPr marL="995363"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ＭＳ Ｐゴシック" pitchFamily="-111" charset="-128"/>
          <a:cs typeface="+mn-cs"/>
        </a:defRPr>
      </a:lvl3pPr>
      <a:lvl4pPr marL="1260475" indent="-228600" algn="l" rtl="0" eaLnBrk="0" fontAlgn="base" hangingPunct="0">
        <a:spcBef>
          <a:spcPct val="20000"/>
        </a:spcBef>
        <a:spcAft>
          <a:spcPct val="0"/>
        </a:spcAft>
        <a:buClr>
          <a:srgbClr val="FEB80A"/>
        </a:buClr>
        <a:buFont typeface="Wingdings 3" panose="05040102010807070707" pitchFamily="18" charset="2"/>
        <a:buChar char=""/>
        <a:defRPr sz="2200" kern="1200">
          <a:solidFill>
            <a:schemeClr val="tx1"/>
          </a:solidFill>
          <a:latin typeface="+mn-lt"/>
          <a:ea typeface="ＭＳ Ｐゴシック" pitchFamily="-111" charset="-128"/>
          <a:cs typeface="+mn-cs"/>
        </a:defRPr>
      </a:lvl4pPr>
      <a:lvl5pPr marL="1481138" indent="-209550" algn="l" rtl="0" eaLnBrk="0" fontAlgn="base" hangingPunct="0">
        <a:spcBef>
          <a:spcPct val="20000"/>
        </a:spcBef>
        <a:spcAft>
          <a:spcPct val="0"/>
        </a:spcAft>
        <a:buClr>
          <a:srgbClr val="FEB80A"/>
        </a:buClr>
        <a:buFont typeface="Wingdings 2" panose="05020102010507070707" pitchFamily="18" charset="2"/>
        <a:buChar char=""/>
        <a:defRPr sz="2000" kern="1200">
          <a:solidFill>
            <a:schemeClr val="tx1"/>
          </a:solidFill>
          <a:latin typeface="+mn-lt"/>
          <a:ea typeface="ＭＳ Ｐゴシック" pitchFamily="-111"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2290" name="Group 2"/>
          <p:cNvGrpSpPr>
            <a:grpSpLocks/>
          </p:cNvGrpSpPr>
          <p:nvPr/>
        </p:nvGrpSpPr>
        <p:grpSpPr bwMode="auto">
          <a:xfrm>
            <a:off x="0" y="1"/>
            <a:ext cx="12192000" cy="6856413"/>
            <a:chOff x="0" y="0"/>
            <a:chExt cx="5760" cy="4319"/>
          </a:xfrm>
        </p:grpSpPr>
        <p:sp>
          <p:nvSpPr>
            <p:cNvPr id="201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122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123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123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123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123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123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123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123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123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123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grpSp>
          <p:nvGrpSpPr>
            <p:cNvPr id="12332" name="Group 39"/>
            <p:cNvGrpSpPr>
              <a:grpSpLocks/>
            </p:cNvGrpSpPr>
            <p:nvPr userDrawn="1"/>
          </p:nvGrpSpPr>
          <p:grpSpPr bwMode="auto">
            <a:xfrm>
              <a:off x="0" y="1632"/>
              <a:ext cx="5758" cy="1858"/>
              <a:chOff x="0" y="1632"/>
              <a:chExt cx="5758" cy="1858"/>
            </a:xfrm>
          </p:grpSpPr>
          <p:sp>
            <p:nvSpPr>
              <p:cNvPr id="201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sp>
            <p:nvSpPr>
              <p:cNvPr id="201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1" fontAlgn="auto" hangingPunct="1">
                  <a:spcBef>
                    <a:spcPts val="0"/>
                  </a:spcBef>
                  <a:spcAft>
                    <a:spcPts val="0"/>
                  </a:spcAft>
                  <a:defRPr/>
                </a:pPr>
                <a:endParaRPr lang="en-US">
                  <a:solidFill>
                    <a:srgbClr val="FFFFFF"/>
                  </a:solidFill>
                  <a:latin typeface="Arial"/>
                  <a:ea typeface="+mn-ea"/>
                </a:endParaRPr>
              </a:p>
            </p:txBody>
          </p:sp>
        </p:grpSp>
      </p:grpSp>
      <p:sp>
        <p:nvSpPr>
          <p:cNvPr id="201770"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1771"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772"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fontAlgn="auto" hangingPunct="1">
              <a:spcBef>
                <a:spcPts val="0"/>
              </a:spcBef>
              <a:spcAft>
                <a:spcPts val="0"/>
              </a:spcAft>
              <a:defRPr sz="1200">
                <a:solidFill>
                  <a:srgbClr val="FFFFFF"/>
                </a:solidFill>
                <a:effectLst>
                  <a:outerShdw blurRad="38100" dist="38100" dir="2700000" algn="tl">
                    <a:srgbClr val="000000"/>
                  </a:outerShdw>
                </a:effectLst>
                <a:latin typeface="+mn-lt"/>
                <a:ea typeface="+mn-ea"/>
              </a:defRPr>
            </a:lvl1pPr>
          </a:lstStyle>
          <a:p>
            <a:pPr>
              <a:defRPr/>
            </a:pPr>
            <a:endParaRPr lang="en-US"/>
          </a:p>
        </p:txBody>
      </p:sp>
      <p:sp>
        <p:nvSpPr>
          <p:cNvPr id="201773"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auto" hangingPunct="1">
              <a:spcBef>
                <a:spcPts val="0"/>
              </a:spcBef>
              <a:spcAft>
                <a:spcPts val="0"/>
              </a:spcAft>
              <a:defRPr sz="1200">
                <a:solidFill>
                  <a:srgbClr val="FFFFFF"/>
                </a:solidFill>
                <a:effectLst>
                  <a:outerShdw blurRad="38100" dist="38100" dir="2700000" algn="tl">
                    <a:srgbClr val="000000"/>
                  </a:outerShdw>
                </a:effectLst>
                <a:latin typeface="+mn-lt"/>
                <a:ea typeface="+mn-ea"/>
              </a:defRPr>
            </a:lvl1pPr>
          </a:lstStyle>
          <a:p>
            <a:pPr>
              <a:defRPr/>
            </a:pPr>
            <a:endParaRPr lang="en-US"/>
          </a:p>
        </p:txBody>
      </p:sp>
      <p:sp>
        <p:nvSpPr>
          <p:cNvPr id="201774"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panose="020B0604020202020204" pitchFamily="34" charset="0"/>
              </a:defRPr>
            </a:lvl1pPr>
          </a:lstStyle>
          <a:p>
            <a:fld id="{DD00C36D-0F8D-45FA-9F4A-44EDF2D3384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402" r:id="rId1"/>
  </p:sldLayoutIdLst>
  <p:transition spd="slow">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3C"/>
            </a:gs>
            <a:gs pos="50000">
              <a:srgbClr val="000082"/>
            </a:gs>
            <a:gs pos="100000">
              <a:srgbClr val="00003C"/>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469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charset="0"/>
                <a:ea typeface="+mn-ea"/>
              </a:defRPr>
            </a:lvl1pPr>
          </a:lstStyle>
          <a:p>
            <a:pPr>
              <a:defRPr/>
            </a:pPr>
            <a:endParaRPr lang="en-US"/>
          </a:p>
        </p:txBody>
      </p:sp>
      <p:sp>
        <p:nvSpPr>
          <p:cNvPr id="11469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defRPr>
            </a:lvl1pPr>
          </a:lstStyle>
          <a:p>
            <a:pPr>
              <a:defRPr/>
            </a:pPr>
            <a:endParaRPr lang="en-US"/>
          </a:p>
        </p:txBody>
      </p:sp>
      <p:sp>
        <p:nvSpPr>
          <p:cNvPr id="11469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E506B00B-DCBE-4796-BDDC-72137765B9E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8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 y="3902076"/>
            <a:ext cx="4533900" cy="2949575"/>
            <a:chOff x="0" y="2458"/>
            <a:chExt cx="2142" cy="1858"/>
          </a:xfrm>
        </p:grpSpPr>
        <p:sp>
          <p:nvSpPr>
            <p:cNvPr id="12390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sp>
          <p:nvSpPr>
            <p:cNvPr id="12390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Verdana" charset="0"/>
                <a:ea typeface="+mn-ea"/>
              </a:endParaRPr>
            </a:p>
          </p:txBody>
        </p:sp>
        <p:sp>
          <p:nvSpPr>
            <p:cNvPr id="12390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sp>
          <p:nvSpPr>
            <p:cNvPr id="12391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sp>
          <p:nvSpPr>
            <p:cNvPr id="308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308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308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grpSp>
      <p:sp>
        <p:nvSpPr>
          <p:cNvPr id="123914"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3915"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16"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10199"/>
                  </a:outerShdw>
                </a:effectLst>
                <a:latin typeface="Arial" charset="0"/>
                <a:ea typeface="+mn-ea"/>
              </a:defRPr>
            </a:lvl1pPr>
          </a:lstStyle>
          <a:p>
            <a:pPr>
              <a:defRPr/>
            </a:pPr>
            <a:endParaRPr lang="en-US"/>
          </a:p>
        </p:txBody>
      </p:sp>
      <p:sp>
        <p:nvSpPr>
          <p:cNvPr id="123917"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ea typeface="+mn-ea"/>
              </a:defRPr>
            </a:lvl1pPr>
          </a:lstStyle>
          <a:p>
            <a:pPr>
              <a:defRPr/>
            </a:pPr>
            <a:endParaRPr lang="en-US"/>
          </a:p>
        </p:txBody>
      </p:sp>
      <p:sp>
        <p:nvSpPr>
          <p:cNvPr id="123918"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latin typeface="Arial" panose="020B0604020202020204" pitchFamily="34" charset="0"/>
              </a:defRPr>
            </a:lvl1pPr>
          </a:lstStyle>
          <a:p>
            <a:fld id="{EBF13784-C861-4A06-A7C9-378E73BD67A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8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9"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9"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9"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9"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ea typeface="ＭＳ Ｐゴシック" pitchFamily="-109" charset="-128"/>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ea typeface="ＭＳ Ｐゴシック" pitchFamily="-109" charset="-128"/>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ea typeface="ＭＳ Ｐゴシック" pitchFamily="-109" charset="-128"/>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ea typeface="ＭＳ Ｐゴシック" pitchFamily="-109" charset="-128"/>
        </a:defRPr>
      </a:lvl5pPr>
      <a:lvl6pPr marL="2514600" indent="-228600" algn="l" rtl="0" fontAlgn="base">
        <a:spcBef>
          <a:spcPct val="20000"/>
        </a:spcBef>
        <a:spcAft>
          <a:spcPct val="0"/>
        </a:spcAft>
        <a:buClr>
          <a:schemeClr val="tx1"/>
        </a:buClr>
        <a:buSzPct val="75000"/>
        <a:buFont typeface="Wingdings" pitchFamily="-109" charset="2"/>
        <a:buChar char="l"/>
        <a:defRPr sz="2000">
          <a:solidFill>
            <a:schemeClr val="tx1"/>
          </a:solidFill>
          <a:effectLst>
            <a:outerShdw blurRad="38100" dist="38100" dir="2700000" algn="tl">
              <a:srgbClr val="010199"/>
            </a:outerShdw>
          </a:effectLst>
          <a:latin typeface="+mn-lt"/>
          <a:ea typeface="ＭＳ Ｐゴシック" pitchFamily="-109" charset="-128"/>
        </a:defRPr>
      </a:lvl6pPr>
      <a:lvl7pPr marL="2971800" indent="-228600" algn="l" rtl="0" fontAlgn="base">
        <a:spcBef>
          <a:spcPct val="20000"/>
        </a:spcBef>
        <a:spcAft>
          <a:spcPct val="0"/>
        </a:spcAft>
        <a:buClr>
          <a:schemeClr val="tx1"/>
        </a:buClr>
        <a:buSzPct val="75000"/>
        <a:buFont typeface="Wingdings" pitchFamily="-109" charset="2"/>
        <a:buChar char="l"/>
        <a:defRPr sz="2000">
          <a:solidFill>
            <a:schemeClr val="tx1"/>
          </a:solidFill>
          <a:effectLst>
            <a:outerShdw blurRad="38100" dist="38100" dir="2700000" algn="tl">
              <a:srgbClr val="010199"/>
            </a:outerShdw>
          </a:effectLst>
          <a:latin typeface="+mn-lt"/>
          <a:ea typeface="ＭＳ Ｐゴシック" pitchFamily="-109" charset="-128"/>
        </a:defRPr>
      </a:lvl7pPr>
      <a:lvl8pPr marL="3429000" indent="-228600" algn="l" rtl="0" fontAlgn="base">
        <a:spcBef>
          <a:spcPct val="20000"/>
        </a:spcBef>
        <a:spcAft>
          <a:spcPct val="0"/>
        </a:spcAft>
        <a:buClr>
          <a:schemeClr val="tx1"/>
        </a:buClr>
        <a:buSzPct val="75000"/>
        <a:buFont typeface="Wingdings" pitchFamily="-109" charset="2"/>
        <a:buChar char="l"/>
        <a:defRPr sz="2000">
          <a:solidFill>
            <a:schemeClr val="tx1"/>
          </a:solidFill>
          <a:effectLst>
            <a:outerShdw blurRad="38100" dist="38100" dir="2700000" algn="tl">
              <a:srgbClr val="010199"/>
            </a:outerShdw>
          </a:effectLst>
          <a:latin typeface="+mn-lt"/>
          <a:ea typeface="ＭＳ Ｐゴシック" pitchFamily="-109" charset="-128"/>
        </a:defRPr>
      </a:lvl8pPr>
      <a:lvl9pPr marL="3886200" indent="-228600" algn="l" rtl="0" fontAlgn="base">
        <a:spcBef>
          <a:spcPct val="20000"/>
        </a:spcBef>
        <a:spcAft>
          <a:spcPct val="0"/>
        </a:spcAft>
        <a:buClr>
          <a:schemeClr val="tx1"/>
        </a:buClr>
        <a:buSzPct val="75000"/>
        <a:buFont typeface="Wingdings" pitchFamily="-109" charset="2"/>
        <a:buChar char="l"/>
        <a:defRPr sz="2000">
          <a:solidFill>
            <a:schemeClr val="tx1"/>
          </a:solidFill>
          <a:effectLst>
            <a:outerShdw blurRad="38100" dist="38100" dir="2700000" algn="tl">
              <a:srgbClr val="010199"/>
            </a:outerShdw>
          </a:effectLst>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1"/>
            <a:ext cx="12192000" cy="6856413"/>
            <a:chOff x="0" y="0"/>
            <a:chExt cx="5760" cy="4319"/>
          </a:xfrm>
        </p:grpSpPr>
        <p:sp>
          <p:nvSpPr>
            <p:cNvPr id="13005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Verdana" charset="0"/>
                <a:ea typeface="+mn-ea"/>
              </a:endParaRPr>
            </a:p>
          </p:txBody>
        </p:sp>
        <p:sp>
          <p:nvSpPr>
            <p:cNvPr id="13005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sp>
          <p:nvSpPr>
            <p:cNvPr id="13005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Verdana" charset="0"/>
                <a:ea typeface="+mn-ea"/>
              </a:endParaRPr>
            </a:p>
          </p:txBody>
        </p:sp>
        <p:sp>
          <p:nvSpPr>
            <p:cNvPr id="4107"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05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Verdana" charset="0"/>
                <a:ea typeface="+mn-ea"/>
              </a:endParaRPr>
            </a:p>
          </p:txBody>
        </p:sp>
        <p:sp>
          <p:nvSpPr>
            <p:cNvPr id="4109"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05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Verdana" charset="0"/>
                <a:ea typeface="+mn-ea"/>
              </a:endParaRPr>
            </a:p>
          </p:txBody>
        </p:sp>
        <p:sp>
          <p:nvSpPr>
            <p:cNvPr id="4112"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06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Verdana" charset="0"/>
                <a:ea typeface="+mn-ea"/>
              </a:endParaRPr>
            </a:p>
          </p:txBody>
        </p:sp>
        <p:sp>
          <p:nvSpPr>
            <p:cNvPr id="4114"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06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sp>
          <p:nvSpPr>
            <p:cNvPr id="4116"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06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Verdana" charset="0"/>
                <a:ea typeface="+mn-ea"/>
              </a:endParaRPr>
            </a:p>
          </p:txBody>
        </p:sp>
        <p:sp>
          <p:nvSpPr>
            <p:cNvPr id="13006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sp>
          <p:nvSpPr>
            <p:cNvPr id="13006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Verdana" charset="0"/>
                <a:ea typeface="+mn-ea"/>
              </a:endParaRPr>
            </a:p>
          </p:txBody>
        </p:sp>
        <p:sp>
          <p:nvSpPr>
            <p:cNvPr id="412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06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sp>
          <p:nvSpPr>
            <p:cNvPr id="412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07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sp>
          <p:nvSpPr>
            <p:cNvPr id="13007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Verdana" charset="0"/>
                <a:ea typeface="+mn-ea"/>
              </a:endParaRPr>
            </a:p>
          </p:txBody>
        </p:sp>
        <p:sp>
          <p:nvSpPr>
            <p:cNvPr id="13007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Verdana" charset="0"/>
                <a:ea typeface="+mn-ea"/>
              </a:endParaRPr>
            </a:p>
          </p:txBody>
        </p:sp>
        <p:sp>
          <p:nvSpPr>
            <p:cNvPr id="412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07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Verdana" charset="0"/>
                <a:ea typeface="+mn-ea"/>
              </a:endParaRPr>
            </a:p>
          </p:txBody>
        </p:sp>
        <p:sp>
          <p:nvSpPr>
            <p:cNvPr id="13007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Verdana" charset="0"/>
                <a:ea typeface="+mn-ea"/>
              </a:endParaRPr>
            </a:p>
          </p:txBody>
        </p:sp>
        <p:sp>
          <p:nvSpPr>
            <p:cNvPr id="4129"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07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sp>
          <p:nvSpPr>
            <p:cNvPr id="413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07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sp>
          <p:nvSpPr>
            <p:cNvPr id="13008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Verdana" charset="0"/>
                <a:ea typeface="+mn-ea"/>
              </a:endParaRPr>
            </a:p>
          </p:txBody>
        </p:sp>
        <p:sp>
          <p:nvSpPr>
            <p:cNvPr id="13008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sp>
          <p:nvSpPr>
            <p:cNvPr id="13008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sp>
          <p:nvSpPr>
            <p:cNvPr id="13008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Verdana" charset="0"/>
                <a:ea typeface="+mn-ea"/>
              </a:endParaRPr>
            </a:p>
          </p:txBody>
        </p:sp>
        <p:sp>
          <p:nvSpPr>
            <p:cNvPr id="13008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sp>
          <p:nvSpPr>
            <p:cNvPr id="13008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sp>
          <p:nvSpPr>
            <p:cNvPr id="13008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Verdana" charset="0"/>
                <a:ea typeface="+mn-ea"/>
              </a:endParaRPr>
            </a:p>
          </p:txBody>
        </p:sp>
        <p:grpSp>
          <p:nvGrpSpPr>
            <p:cNvPr id="4140" name="Group 39"/>
            <p:cNvGrpSpPr>
              <a:grpSpLocks/>
            </p:cNvGrpSpPr>
            <p:nvPr userDrawn="1"/>
          </p:nvGrpSpPr>
          <p:grpSpPr bwMode="auto">
            <a:xfrm>
              <a:off x="0" y="1632"/>
              <a:ext cx="5758" cy="1858"/>
              <a:chOff x="0" y="1632"/>
              <a:chExt cx="5758" cy="1858"/>
            </a:xfrm>
          </p:grpSpPr>
          <p:sp>
            <p:nvSpPr>
              <p:cNvPr id="13008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Verdana" charset="0"/>
                  <a:ea typeface="+mn-ea"/>
                </a:endParaRPr>
              </a:p>
            </p:txBody>
          </p:sp>
          <p:sp>
            <p:nvSpPr>
              <p:cNvPr id="13008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Verdana" charset="0"/>
                  <a:ea typeface="+mn-ea"/>
                </a:endParaRPr>
              </a:p>
            </p:txBody>
          </p:sp>
        </p:grpSp>
      </p:grpSp>
      <p:sp>
        <p:nvSpPr>
          <p:cNvPr id="130090"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91"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092"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Arial" charset="0"/>
                <a:ea typeface="+mn-ea"/>
              </a:defRPr>
            </a:lvl1pPr>
          </a:lstStyle>
          <a:p>
            <a:pPr>
              <a:defRPr/>
            </a:pPr>
            <a:endParaRPr lang="en-US"/>
          </a:p>
        </p:txBody>
      </p:sp>
      <p:sp>
        <p:nvSpPr>
          <p:cNvPr id="130093"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ea typeface="+mn-ea"/>
              </a:defRPr>
            </a:lvl1pPr>
          </a:lstStyle>
          <a:p>
            <a:pPr>
              <a:defRPr/>
            </a:pPr>
            <a:endParaRPr lang="en-US"/>
          </a:p>
        </p:txBody>
      </p:sp>
      <p:sp>
        <p:nvSpPr>
          <p:cNvPr id="130094"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anose="020B0604020202020204" pitchFamily="34" charset="0"/>
              </a:defRPr>
            </a:lvl1pPr>
          </a:lstStyle>
          <a:p>
            <a:fld id="{0D83AFC1-D520-4C4C-AA1B-BDA81EC55C0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88" r:id="rId1"/>
    <p:sldLayoutId id="2147484389" r:id="rId2"/>
    <p:sldLayoutId id="2147484390" r:id="rId3"/>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5"/>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9" charset="-128"/>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6"/>
        </a:buBlip>
        <a:defRPr sz="2400">
          <a:solidFill>
            <a:schemeClr val="tx1"/>
          </a:solidFill>
          <a:effectLst>
            <a:outerShdw blurRad="38100" dist="38100" dir="2700000" algn="tl">
              <a:srgbClr val="000000"/>
            </a:outerShdw>
          </a:effectLst>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9" charset="-128"/>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effectLst>
            <a:outerShdw blurRad="38100" dist="38100" dir="2700000" algn="tl">
              <a:srgbClr val="000000"/>
            </a:outerShdw>
          </a:effectLst>
          <a:latin typeface="+mn-lt"/>
          <a:ea typeface="ＭＳ Ｐゴシック" pitchFamily="-109" charset="-128"/>
        </a:defRPr>
      </a:lvl5pPr>
      <a:lvl6pPr marL="2514600" indent="-228600" algn="l" rtl="0" fontAlgn="base">
        <a:spcBef>
          <a:spcPct val="20000"/>
        </a:spcBef>
        <a:spcAft>
          <a:spcPct val="0"/>
        </a:spcAft>
        <a:buClr>
          <a:schemeClr val="folHlink"/>
        </a:buClr>
        <a:buSzPct val="90000"/>
        <a:buFont typeface="Wingdings" pitchFamily="-109" charset="2"/>
        <a:buBlip>
          <a:blip r:embed="rId7"/>
        </a:buBlip>
        <a:defRPr sz="2000">
          <a:solidFill>
            <a:schemeClr val="tx1"/>
          </a:solidFill>
          <a:effectLst>
            <a:outerShdw blurRad="38100" dist="38100" dir="2700000" algn="tl">
              <a:srgbClr val="000000"/>
            </a:outerShdw>
          </a:effectLst>
          <a:latin typeface="+mn-lt"/>
          <a:ea typeface="ＭＳ Ｐゴシック" pitchFamily="-109" charset="-128"/>
        </a:defRPr>
      </a:lvl6pPr>
      <a:lvl7pPr marL="2971800" indent="-228600" algn="l" rtl="0" fontAlgn="base">
        <a:spcBef>
          <a:spcPct val="20000"/>
        </a:spcBef>
        <a:spcAft>
          <a:spcPct val="0"/>
        </a:spcAft>
        <a:buClr>
          <a:schemeClr val="folHlink"/>
        </a:buClr>
        <a:buSzPct val="90000"/>
        <a:buFont typeface="Wingdings" pitchFamily="-109" charset="2"/>
        <a:buBlip>
          <a:blip r:embed="rId7"/>
        </a:buBlip>
        <a:defRPr sz="2000">
          <a:solidFill>
            <a:schemeClr val="tx1"/>
          </a:solidFill>
          <a:effectLst>
            <a:outerShdw blurRad="38100" dist="38100" dir="2700000" algn="tl">
              <a:srgbClr val="000000"/>
            </a:outerShdw>
          </a:effectLst>
          <a:latin typeface="+mn-lt"/>
          <a:ea typeface="ＭＳ Ｐゴシック" pitchFamily="-109" charset="-128"/>
        </a:defRPr>
      </a:lvl7pPr>
      <a:lvl8pPr marL="3429000" indent="-228600" algn="l" rtl="0" fontAlgn="base">
        <a:spcBef>
          <a:spcPct val="20000"/>
        </a:spcBef>
        <a:spcAft>
          <a:spcPct val="0"/>
        </a:spcAft>
        <a:buClr>
          <a:schemeClr val="folHlink"/>
        </a:buClr>
        <a:buSzPct val="90000"/>
        <a:buFont typeface="Wingdings" pitchFamily="-109" charset="2"/>
        <a:buBlip>
          <a:blip r:embed="rId7"/>
        </a:buBlip>
        <a:defRPr sz="2000">
          <a:solidFill>
            <a:schemeClr val="tx1"/>
          </a:solidFill>
          <a:effectLst>
            <a:outerShdw blurRad="38100" dist="38100" dir="2700000" algn="tl">
              <a:srgbClr val="000000"/>
            </a:outerShdw>
          </a:effectLst>
          <a:latin typeface="+mn-lt"/>
          <a:ea typeface="ＭＳ Ｐゴシック" pitchFamily="-109" charset="-128"/>
        </a:defRPr>
      </a:lvl8pPr>
      <a:lvl9pPr marL="3886200" indent="-228600" algn="l" rtl="0" fontAlgn="base">
        <a:spcBef>
          <a:spcPct val="20000"/>
        </a:spcBef>
        <a:spcAft>
          <a:spcPct val="0"/>
        </a:spcAft>
        <a:buClr>
          <a:schemeClr val="folHlink"/>
        </a:buClr>
        <a:buSzPct val="90000"/>
        <a:buFont typeface="Wingdings" pitchFamily="-109" charset="2"/>
        <a:buBlip>
          <a:blip r:embed="rId7"/>
        </a:buBlip>
        <a:defRPr sz="2000">
          <a:solidFill>
            <a:schemeClr val="tx1"/>
          </a:solidFill>
          <a:effectLst>
            <a:outerShdw blurRad="38100" dist="38100" dir="2700000" algn="tl">
              <a:srgbClr val="000000"/>
            </a:outerShdw>
          </a:effectLst>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FFFFFF"/>
                </a:solidFill>
                <a:latin typeface="+mn-lt"/>
                <a:ea typeface="+mn-ea"/>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FFFFFF"/>
                </a:solidFill>
                <a:latin typeface="+mn-lt"/>
                <a:ea typeface="+mn-ea"/>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panose="02020603050405020304" pitchFamily="18" charset="0"/>
              </a:defRPr>
            </a:lvl1pPr>
          </a:lstStyle>
          <a:p>
            <a:fld id="{117F6B2B-F867-4283-A5B9-7F18EFB284A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9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1" y="3902076"/>
            <a:ext cx="4533900" cy="2949575"/>
            <a:chOff x="0" y="2458"/>
            <a:chExt cx="2142" cy="1858"/>
          </a:xfrm>
        </p:grpSpPr>
        <p:sp>
          <p:nvSpPr>
            <p:cNvPr id="409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Arial" charset="0"/>
                <a:ea typeface="+mn-ea"/>
              </a:endParaRPr>
            </a:p>
          </p:txBody>
        </p:sp>
        <p:sp>
          <p:nvSpPr>
            <p:cNvPr id="410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a:solidFill>
                  <a:srgbClr val="FFFFFF"/>
                </a:solidFill>
                <a:latin typeface="Arial" charset="0"/>
                <a:ea typeface="+mn-ea"/>
              </a:endParaRPr>
            </a:p>
          </p:txBody>
        </p:sp>
        <p:sp>
          <p:nvSpPr>
            <p:cNvPr id="410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Arial" charset="0"/>
                <a:ea typeface="+mn-ea"/>
              </a:endParaRPr>
            </a:p>
          </p:txBody>
        </p:sp>
        <p:sp>
          <p:nvSpPr>
            <p:cNvPr id="410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Arial" charset="0"/>
                <a:ea typeface="+mn-ea"/>
              </a:endParaRPr>
            </a:p>
          </p:txBody>
        </p:sp>
        <p:sp>
          <p:nvSpPr>
            <p:cNvPr id="71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endParaRPr lang="en-US" altLang="en-US">
                <a:solidFill>
                  <a:srgbClr val="FFFFFF"/>
                </a:solidFill>
                <a:latin typeface="Arial" panose="020B0604020202020204" pitchFamily="34" charset="0"/>
              </a:endParaRPr>
            </a:p>
          </p:txBody>
        </p:sp>
        <p:sp>
          <p:nvSpPr>
            <p:cNvPr id="71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endParaRPr lang="en-US" altLang="en-US">
                <a:solidFill>
                  <a:srgbClr val="FFFFFF"/>
                </a:solidFill>
                <a:latin typeface="Arial" panose="020B0604020202020204" pitchFamily="34" charset="0"/>
              </a:endParaRPr>
            </a:p>
          </p:txBody>
        </p:sp>
        <p:sp>
          <p:nvSpPr>
            <p:cNvPr id="71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endParaRPr lang="en-US" altLang="en-US">
                <a:solidFill>
                  <a:srgbClr val="FFFFFF"/>
                </a:solidFill>
                <a:latin typeface="Arial" panose="020B0604020202020204" pitchFamily="34" charset="0"/>
              </a:endParaRPr>
            </a:p>
          </p:txBody>
        </p:sp>
      </p:grpSp>
      <p:sp>
        <p:nvSpPr>
          <p:cNvPr id="4106"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07"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8"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10199"/>
                  </a:outerShdw>
                </a:effectLst>
                <a:latin typeface="Arial" charset="0"/>
                <a:ea typeface="+mn-ea"/>
              </a:defRPr>
            </a:lvl1pPr>
          </a:lstStyle>
          <a:p>
            <a:pPr>
              <a:defRPr/>
            </a:pPr>
            <a:endParaRPr lang="en-US"/>
          </a:p>
        </p:txBody>
      </p:sp>
      <p:sp>
        <p:nvSpPr>
          <p:cNvPr id="4109"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charset="0"/>
                <a:ea typeface="+mn-ea"/>
              </a:defRPr>
            </a:lvl1pPr>
          </a:lstStyle>
          <a:p>
            <a:pPr>
              <a:defRPr/>
            </a:pPr>
            <a:endParaRPr lang="en-US"/>
          </a:p>
        </p:txBody>
      </p:sp>
      <p:sp>
        <p:nvSpPr>
          <p:cNvPr id="4110"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panose="020B0604020202020204" pitchFamily="34" charset="0"/>
              </a:defRPr>
            </a:lvl1pPr>
          </a:lstStyle>
          <a:p>
            <a:fld id="{F012DEFA-7EEC-4861-8E21-0C262D853DF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508000" y="304801"/>
            <a:ext cx="11178117" cy="6022975"/>
            <a:chOff x="240" y="192"/>
            <a:chExt cx="5281" cy="3794"/>
          </a:xfrm>
        </p:grpSpPr>
        <p:grpSp>
          <p:nvGrpSpPr>
            <p:cNvPr id="8200" name="Group 3"/>
            <p:cNvGrpSpPr>
              <a:grpSpLocks/>
            </p:cNvGrpSpPr>
            <p:nvPr/>
          </p:nvGrpSpPr>
          <p:grpSpPr bwMode="auto">
            <a:xfrm>
              <a:off x="240" y="1008"/>
              <a:ext cx="5281" cy="2978"/>
              <a:chOff x="240" y="1008"/>
              <a:chExt cx="5281" cy="2978"/>
            </a:xfrm>
          </p:grpSpPr>
          <p:sp>
            <p:nvSpPr>
              <p:cNvPr id="8209" name="Rectangle 4"/>
              <p:cNvSpPr>
                <a:spLocks noChangeArrowheads="1"/>
              </p:cNvSpPr>
              <p:nvPr/>
            </p:nvSpPr>
            <p:spPr bwMode="auto">
              <a:xfrm>
                <a:off x="245" y="1010"/>
                <a:ext cx="5269" cy="297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endParaRPr lang="en-US" altLang="en-US">
                  <a:solidFill>
                    <a:srgbClr val="000000"/>
                  </a:solidFill>
                  <a:latin typeface="Times New Roman" panose="02020603050405020304" pitchFamily="18" charset="0"/>
                </a:endParaRPr>
              </a:p>
            </p:txBody>
          </p:sp>
          <p:sp>
            <p:nvSpPr>
              <p:cNvPr id="8210" name="Freeform 5"/>
              <p:cNvSpPr>
                <a:spLocks/>
              </p:cNvSpPr>
              <p:nvPr/>
            </p:nvSpPr>
            <p:spPr bwMode="auto">
              <a:xfrm>
                <a:off x="240" y="1008"/>
                <a:ext cx="5269" cy="2977"/>
              </a:xfrm>
              <a:custGeom>
                <a:avLst/>
                <a:gdLst>
                  <a:gd name="T0" fmla="*/ 5268 w 5269"/>
                  <a:gd name="T1" fmla="*/ 0 h 2977"/>
                  <a:gd name="T2" fmla="*/ 0 w 5269"/>
                  <a:gd name="T3" fmla="*/ 0 h 2977"/>
                  <a:gd name="T4" fmla="*/ 0 w 5269"/>
                  <a:gd name="T5" fmla="*/ 2976 h 2977"/>
                  <a:gd name="T6" fmla="*/ 0 60000 65536"/>
                  <a:gd name="T7" fmla="*/ 0 60000 65536"/>
                  <a:gd name="T8" fmla="*/ 0 60000 65536"/>
                </a:gdLst>
                <a:ahLst/>
                <a:cxnLst>
                  <a:cxn ang="T6">
                    <a:pos x="T0" y="T1"/>
                  </a:cxn>
                  <a:cxn ang="T7">
                    <a:pos x="T2" y="T3"/>
                  </a:cxn>
                  <a:cxn ang="T8">
                    <a:pos x="T4" y="T5"/>
                  </a:cxn>
                </a:cxnLst>
                <a:rect l="0" t="0" r="r" b="b"/>
                <a:pathLst>
                  <a:path w="5269" h="2977">
                    <a:moveTo>
                      <a:pt x="5268" y="0"/>
                    </a:moveTo>
                    <a:lnTo>
                      <a:pt x="0" y="0"/>
                    </a:lnTo>
                    <a:lnTo>
                      <a:pt x="0" y="297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1" name="Freeform 6"/>
              <p:cNvSpPr>
                <a:spLocks/>
              </p:cNvSpPr>
              <p:nvPr/>
            </p:nvSpPr>
            <p:spPr bwMode="auto">
              <a:xfrm>
                <a:off x="252" y="1008"/>
                <a:ext cx="5269" cy="2977"/>
              </a:xfrm>
              <a:custGeom>
                <a:avLst/>
                <a:gdLst>
                  <a:gd name="T0" fmla="*/ 5268 w 5269"/>
                  <a:gd name="T1" fmla="*/ 0 h 2977"/>
                  <a:gd name="T2" fmla="*/ 5268 w 5269"/>
                  <a:gd name="T3" fmla="*/ 2976 h 2977"/>
                  <a:gd name="T4" fmla="*/ 0 w 5269"/>
                  <a:gd name="T5" fmla="*/ 2976 h 2977"/>
                  <a:gd name="T6" fmla="*/ 0 60000 65536"/>
                  <a:gd name="T7" fmla="*/ 0 60000 65536"/>
                  <a:gd name="T8" fmla="*/ 0 60000 65536"/>
                </a:gdLst>
                <a:ahLst/>
                <a:cxnLst>
                  <a:cxn ang="T6">
                    <a:pos x="T0" y="T1"/>
                  </a:cxn>
                  <a:cxn ang="T7">
                    <a:pos x="T2" y="T3"/>
                  </a:cxn>
                  <a:cxn ang="T8">
                    <a:pos x="T4" y="T5"/>
                  </a:cxn>
                </a:cxnLst>
                <a:rect l="0" t="0" r="r" b="b"/>
                <a:pathLst>
                  <a:path w="5269" h="2977">
                    <a:moveTo>
                      <a:pt x="5268" y="0"/>
                    </a:moveTo>
                    <a:lnTo>
                      <a:pt x="5268" y="2976"/>
                    </a:lnTo>
                    <a:lnTo>
                      <a:pt x="0" y="297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201" name="Group 7"/>
            <p:cNvGrpSpPr>
              <a:grpSpLocks/>
            </p:cNvGrpSpPr>
            <p:nvPr/>
          </p:nvGrpSpPr>
          <p:grpSpPr bwMode="auto">
            <a:xfrm>
              <a:off x="336" y="1103"/>
              <a:ext cx="97" cy="2785"/>
              <a:chOff x="336" y="1103"/>
              <a:chExt cx="97" cy="2785"/>
            </a:xfrm>
          </p:grpSpPr>
          <p:sp useBgFill="1">
            <p:nvSpPr>
              <p:cNvPr id="8206" name="Rectangle 8"/>
              <p:cNvSpPr>
                <a:spLocks noChangeArrowheads="1"/>
              </p:cNvSpPr>
              <p:nvPr/>
            </p:nvSpPr>
            <p:spPr bwMode="auto">
              <a:xfrm>
                <a:off x="336" y="1104"/>
                <a:ext cx="96" cy="2784"/>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endParaRPr lang="en-US" altLang="en-US">
                  <a:solidFill>
                    <a:srgbClr val="000000"/>
                  </a:solidFill>
                  <a:latin typeface="Times New Roman" panose="02020603050405020304" pitchFamily="18" charset="0"/>
                </a:endParaRPr>
              </a:p>
            </p:txBody>
          </p:sp>
          <p:sp>
            <p:nvSpPr>
              <p:cNvPr id="8207" name="Freeform 9"/>
              <p:cNvSpPr>
                <a:spLocks/>
              </p:cNvSpPr>
              <p:nvPr/>
            </p:nvSpPr>
            <p:spPr bwMode="auto">
              <a:xfrm>
                <a:off x="336" y="1103"/>
                <a:ext cx="97" cy="2785"/>
              </a:xfrm>
              <a:custGeom>
                <a:avLst/>
                <a:gdLst>
                  <a:gd name="T0" fmla="*/ 0 w 97"/>
                  <a:gd name="T1" fmla="*/ 2784 h 2785"/>
                  <a:gd name="T2" fmla="*/ 96 w 97"/>
                  <a:gd name="T3" fmla="*/ 2784 h 2785"/>
                  <a:gd name="T4" fmla="*/ 96 w 97"/>
                  <a:gd name="T5" fmla="*/ 0 h 2785"/>
                  <a:gd name="T6" fmla="*/ 0 60000 65536"/>
                  <a:gd name="T7" fmla="*/ 0 60000 65536"/>
                  <a:gd name="T8" fmla="*/ 0 60000 65536"/>
                </a:gdLst>
                <a:ahLst/>
                <a:cxnLst>
                  <a:cxn ang="T6">
                    <a:pos x="T0" y="T1"/>
                  </a:cxn>
                  <a:cxn ang="T7">
                    <a:pos x="T2" y="T3"/>
                  </a:cxn>
                  <a:cxn ang="T8">
                    <a:pos x="T4" y="T5"/>
                  </a:cxn>
                </a:cxnLst>
                <a:rect l="0" t="0" r="r" b="b"/>
                <a:pathLst>
                  <a:path w="97" h="2785">
                    <a:moveTo>
                      <a:pt x="0" y="2784"/>
                    </a:moveTo>
                    <a:lnTo>
                      <a:pt x="96" y="2784"/>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8" name="Freeform 10"/>
              <p:cNvSpPr>
                <a:spLocks/>
              </p:cNvSpPr>
              <p:nvPr/>
            </p:nvSpPr>
            <p:spPr bwMode="auto">
              <a:xfrm>
                <a:off x="336" y="1103"/>
                <a:ext cx="97" cy="2785"/>
              </a:xfrm>
              <a:custGeom>
                <a:avLst/>
                <a:gdLst>
                  <a:gd name="T0" fmla="*/ 0 w 97"/>
                  <a:gd name="T1" fmla="*/ 2784 h 2785"/>
                  <a:gd name="T2" fmla="*/ 0 w 97"/>
                  <a:gd name="T3" fmla="*/ 0 h 2785"/>
                  <a:gd name="T4" fmla="*/ 96 w 97"/>
                  <a:gd name="T5" fmla="*/ 0 h 2785"/>
                  <a:gd name="T6" fmla="*/ 0 60000 65536"/>
                  <a:gd name="T7" fmla="*/ 0 60000 65536"/>
                  <a:gd name="T8" fmla="*/ 0 60000 65536"/>
                </a:gdLst>
                <a:ahLst/>
                <a:cxnLst>
                  <a:cxn ang="T6">
                    <a:pos x="T0" y="T1"/>
                  </a:cxn>
                  <a:cxn ang="T7">
                    <a:pos x="T2" y="T3"/>
                  </a:cxn>
                  <a:cxn ang="T8">
                    <a:pos x="T4" y="T5"/>
                  </a:cxn>
                </a:cxnLst>
                <a:rect l="0" t="0" r="r" b="b"/>
                <a:pathLst>
                  <a:path w="97" h="2785">
                    <a:moveTo>
                      <a:pt x="0" y="2784"/>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202" name="Group 11"/>
            <p:cNvGrpSpPr>
              <a:grpSpLocks/>
            </p:cNvGrpSpPr>
            <p:nvPr/>
          </p:nvGrpSpPr>
          <p:grpSpPr bwMode="auto">
            <a:xfrm>
              <a:off x="240" y="192"/>
              <a:ext cx="193" cy="721"/>
              <a:chOff x="240" y="192"/>
              <a:chExt cx="193" cy="721"/>
            </a:xfrm>
          </p:grpSpPr>
          <p:sp>
            <p:nvSpPr>
              <p:cNvPr id="8203" name="Rectangle 12"/>
              <p:cNvSpPr>
                <a:spLocks noChangeArrowheads="1"/>
              </p:cNvSpPr>
              <p:nvPr/>
            </p:nvSpPr>
            <p:spPr bwMode="auto">
              <a:xfrm>
                <a:off x="240" y="192"/>
                <a:ext cx="192" cy="720"/>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endParaRPr lang="en-US" altLang="en-US">
                  <a:solidFill>
                    <a:srgbClr val="000000"/>
                  </a:solidFill>
                  <a:latin typeface="Times New Roman" panose="02020603050405020304" pitchFamily="18" charset="0"/>
                </a:endParaRPr>
              </a:p>
            </p:txBody>
          </p:sp>
          <p:sp>
            <p:nvSpPr>
              <p:cNvPr id="8204" name="Freeform 13"/>
              <p:cNvSpPr>
                <a:spLocks/>
              </p:cNvSpPr>
              <p:nvPr/>
            </p:nvSpPr>
            <p:spPr bwMode="auto">
              <a:xfrm>
                <a:off x="240" y="192"/>
                <a:ext cx="193" cy="721"/>
              </a:xfrm>
              <a:custGeom>
                <a:avLst/>
                <a:gdLst>
                  <a:gd name="T0" fmla="*/ 192 w 193"/>
                  <a:gd name="T1" fmla="*/ 0 h 721"/>
                  <a:gd name="T2" fmla="*/ 0 w 193"/>
                  <a:gd name="T3" fmla="*/ 0 h 721"/>
                  <a:gd name="T4" fmla="*/ 0 w 193"/>
                  <a:gd name="T5" fmla="*/ 720 h 721"/>
                  <a:gd name="T6" fmla="*/ 0 60000 65536"/>
                  <a:gd name="T7" fmla="*/ 0 60000 65536"/>
                  <a:gd name="T8" fmla="*/ 0 60000 65536"/>
                </a:gdLst>
                <a:ahLst/>
                <a:cxnLst>
                  <a:cxn ang="T6">
                    <a:pos x="T0" y="T1"/>
                  </a:cxn>
                  <a:cxn ang="T7">
                    <a:pos x="T2" y="T3"/>
                  </a:cxn>
                  <a:cxn ang="T8">
                    <a:pos x="T4" y="T5"/>
                  </a:cxn>
                </a:cxnLst>
                <a:rect l="0" t="0" r="r" b="b"/>
                <a:pathLst>
                  <a:path w="193" h="721">
                    <a:moveTo>
                      <a:pt x="192" y="0"/>
                    </a:moveTo>
                    <a:lnTo>
                      <a:pt x="0" y="0"/>
                    </a:lnTo>
                    <a:lnTo>
                      <a:pt x="0" y="72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5" name="Freeform 14"/>
              <p:cNvSpPr>
                <a:spLocks/>
              </p:cNvSpPr>
              <p:nvPr/>
            </p:nvSpPr>
            <p:spPr bwMode="auto">
              <a:xfrm>
                <a:off x="240" y="192"/>
                <a:ext cx="193" cy="721"/>
              </a:xfrm>
              <a:custGeom>
                <a:avLst/>
                <a:gdLst>
                  <a:gd name="T0" fmla="*/ 192 w 193"/>
                  <a:gd name="T1" fmla="*/ 0 h 721"/>
                  <a:gd name="T2" fmla="*/ 192 w 193"/>
                  <a:gd name="T3" fmla="*/ 720 h 721"/>
                  <a:gd name="T4" fmla="*/ 0 w 193"/>
                  <a:gd name="T5" fmla="*/ 720 h 721"/>
                  <a:gd name="T6" fmla="*/ 0 60000 65536"/>
                  <a:gd name="T7" fmla="*/ 0 60000 65536"/>
                  <a:gd name="T8" fmla="*/ 0 60000 65536"/>
                </a:gdLst>
                <a:ahLst/>
                <a:cxnLst>
                  <a:cxn ang="T6">
                    <a:pos x="T0" y="T1"/>
                  </a:cxn>
                  <a:cxn ang="T7">
                    <a:pos x="T2" y="T3"/>
                  </a:cxn>
                  <a:cxn ang="T8">
                    <a:pos x="T4" y="T5"/>
                  </a:cxn>
                </a:cxnLst>
                <a:rect l="0" t="0" r="r" b="b"/>
                <a:pathLst>
                  <a:path w="193" h="721">
                    <a:moveTo>
                      <a:pt x="192" y="0"/>
                    </a:moveTo>
                    <a:lnTo>
                      <a:pt x="192" y="720"/>
                    </a:lnTo>
                    <a:lnTo>
                      <a:pt x="0" y="72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8195"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8196"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6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1" fontAlgn="auto" hangingPunct="1">
              <a:spcBef>
                <a:spcPts val="0"/>
              </a:spcBef>
              <a:spcAft>
                <a:spcPts val="0"/>
              </a:spcAft>
              <a:defRPr sz="1400">
                <a:solidFill>
                  <a:srgbClr val="000000"/>
                </a:solidFill>
                <a:latin typeface="Times New Roman"/>
                <a:ea typeface="+mn-ea"/>
              </a:defRPr>
            </a:lvl1pPr>
          </a:lstStyle>
          <a:p>
            <a:pPr>
              <a:defRPr/>
            </a:pPr>
            <a:endParaRPr lang="en-US"/>
          </a:p>
        </p:txBody>
      </p:sp>
      <p:sp>
        <p:nvSpPr>
          <p:cNvPr id="6162" name="Rectangle 18"/>
          <p:cNvSpPr>
            <a:spLocks noGrp="1" noChangeArrowheads="1"/>
          </p:cNvSpPr>
          <p:nvPr>
            <p:ph type="ftr" sz="quarter" idx="3"/>
          </p:nvPr>
        </p:nvSpPr>
        <p:spPr bwMode="auto">
          <a:xfrm>
            <a:off x="4165600" y="6323013"/>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1" fontAlgn="auto" hangingPunct="1">
              <a:spcBef>
                <a:spcPts val="0"/>
              </a:spcBef>
              <a:spcAft>
                <a:spcPts val="0"/>
              </a:spcAft>
              <a:defRPr sz="1400">
                <a:solidFill>
                  <a:srgbClr val="000000"/>
                </a:solidFill>
                <a:latin typeface="Times New Roman"/>
                <a:ea typeface="+mn-ea"/>
              </a:defRPr>
            </a:lvl1pPr>
          </a:lstStyle>
          <a:p>
            <a:pPr>
              <a:defRPr/>
            </a:pPr>
            <a:endParaRPr lang="en-US"/>
          </a:p>
        </p:txBody>
      </p:sp>
      <p:sp>
        <p:nvSpPr>
          <p:cNvPr id="616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BA630443-50DE-4E60-BEE7-AE10F8903AB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Lst>
  <p:transition spd="slow">
    <p:random/>
  </p:transition>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SzPct val="75000"/>
        <a:buFont typeface="Monotype Sorts" charset="2"/>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bg2"/>
        </a:buClr>
        <a:buSzPct val="75000"/>
        <a:buFont typeface="Monotype Sorts" charset="2"/>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srgbClr val="000000"/>
                </a:solidFill>
                <a:latin typeface="Arial"/>
                <a:ea typeface="+mn-ea"/>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Arial"/>
                <a:ea typeface="+mn-ea"/>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FAE5A368-FDE5-4DEA-BA67-D811299CEC4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9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pitemnein-epitomic.blogspot.com/2012/02/abiding-word-of-god.html"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internetmonk.com/archive/bible-reading-idea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7.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6.wmf"/><Relationship Id="rId2" Type="http://schemas.openxmlformats.org/officeDocument/2006/relationships/slideLayout" Target="../slideLayouts/slideLayout2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5.w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xml"/><Relationship Id="rId1" Type="http://schemas.openxmlformats.org/officeDocument/2006/relationships/vmlDrawing" Target="../drawings/vmlDrawing3.vml"/><Relationship Id="rId5" Type="http://schemas.openxmlformats.org/officeDocument/2006/relationships/image" Target="../media/image27.w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www.westernwatersheds.org/archives/photos/deadcow.jpg" TargetMode="External"/><Relationship Id="rId7"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hyperlink" Target="http://image.pbase.com/u/woody/small/100522.pig%20mud%20bath.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priweb.org/museum/images/earth.GIF" TargetMode="External"/><Relationship Id="rId7"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hyperlink" Target="http://www.ocean98.org/ency421m.htm"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16.jpeg"/><Relationship Id="rId2" Type="http://schemas.openxmlformats.org/officeDocument/2006/relationships/notesSlide" Target="../notesSlides/notesSlide53.xml"/><Relationship Id="rId1" Type="http://schemas.openxmlformats.org/officeDocument/2006/relationships/slideLayout" Target="../slideLayouts/slideLayout2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30.xml"/><Relationship Id="rId5" Type="http://schemas.openxmlformats.org/officeDocument/2006/relationships/image" Target="../media/image77.jpeg"/><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30.xml"/><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9.xml"/><Relationship Id="rId1" Type="http://schemas.openxmlformats.org/officeDocument/2006/relationships/slideLayout" Target="../slideLayouts/slideLayout30.xml"/><Relationship Id="rId4" Type="http://schemas.openxmlformats.org/officeDocument/2006/relationships/image" Target="../media/image81.jpeg"/></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31.xml"/><Relationship Id="rId4" Type="http://schemas.openxmlformats.org/officeDocument/2006/relationships/image" Target="../media/image8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hyperlink" Target="http://images.google.com/imgres?imgurl=depts.washington.edu/uwch/silkroad/exhibit/religion/zoroastrianism.jpg&amp;imgrefurl=http://depts.washington.edu/uwch/silkroad/exhibit/religion/religion.html&amp;h=160&amp;w=143&amp;prev=/images?q=zoroastrianism&amp;svnum=10&amp;hl=en&amp;lr=&amp;ie=UTF-8&amp;oe=UTF-8&amp;sa=N" TargetMode="External"/><Relationship Id="rId3" Type="http://schemas.openxmlformats.org/officeDocument/2006/relationships/hyperlink" Target="http://images.google.com/imgres?imgurl=www.cnn.com/interactive/specials/0007/mideast.photo2/koran.grasp.jpg&amp;imgrefurl=http://www.cnn.com/interactive/specials/0007/mideast.photo2/&amp;h=300&amp;w=226&amp;prev=/images?q=koran&amp;svnum=10&amp;hl=en&amp;lr=&amp;ie=UTF-8&amp;oe=UTF-8&amp;sa=G" TargetMode="External"/><Relationship Id="rId7" Type="http://schemas.openxmlformats.org/officeDocument/2006/relationships/hyperlink" Target="http://images.google.com/imgres?imgurl=www.hindudevotion.com/a17.jpg&amp;imgrefurl=http://www.hindudevotion.com/hanuman.html&amp;h=263&amp;w=200&amp;prev=/images?q=vedas&amp;svnum=10&amp;hl=en&amp;lr=&amp;ie=UTF-8&amp;oe=UTF-8&amp;sa=G" TargetMode="External"/><Relationship Id="rId12" Type="http://schemas.openxmlformats.org/officeDocument/2006/relationships/image" Target="../media/image88.jpeg"/><Relationship Id="rId2" Type="http://schemas.openxmlformats.org/officeDocument/2006/relationships/notesSlide" Target="../notesSlides/notesSlide71.xml"/><Relationship Id="rId16" Type="http://schemas.openxmlformats.org/officeDocument/2006/relationships/image" Target="../media/image90.jpeg"/><Relationship Id="rId1" Type="http://schemas.openxmlformats.org/officeDocument/2006/relationships/slideLayout" Target="../slideLayouts/slideLayout36.xml"/><Relationship Id="rId6" Type="http://schemas.openxmlformats.org/officeDocument/2006/relationships/image" Target="../media/image85.jpeg"/><Relationship Id="rId11" Type="http://schemas.openxmlformats.org/officeDocument/2006/relationships/hyperlink" Target="http://images.google.com/imgres?imgurl=www.metroactive.com/papers/sonoma/10.12.00/gifs/buddhism-0041.jpg&amp;imgrefurl=http://www.metroactive.com/papers/sonoma/10.12.00/buddhism-0041.html&amp;h=300&amp;w=217&amp;prev=/images?q=buddhism&amp;svnum=10&amp;hl=en&amp;lr=&amp;ie=UTF-8&amp;oe=UTF-8&amp;sa=G" TargetMode="External"/><Relationship Id="rId5" Type="http://schemas.openxmlformats.org/officeDocument/2006/relationships/hyperlink" Target="http://images.google.com/imgres?imgurl=www.oz.net/~msarram/koran.gif&amp;imgrefurl=http://www.oz.net/~msarram/school.html&amp;h=150&amp;w=150&amp;prev=/images?q=koran&amp;svnum=10&amp;hl=en&amp;lr=&amp;ie=UTF-8&amp;oe=UTF-8&amp;sa=G" TargetMode="External"/><Relationship Id="rId15" Type="http://schemas.openxmlformats.org/officeDocument/2006/relationships/hyperlink" Target="http://images.google.com/imgres?imgurl=www.zoroastrianism.cc/images/farohar1_small.jpg&amp;imgrefurl=http://www.zoroastrianism.cc/spanish/conversion_mazdayasna.html&amp;h=240&amp;w=320&amp;prev=/images?q=zoroastrianism&amp;svnum=10&amp;hl=en&amp;lr=&amp;ie=UTF-8&amp;oe=UTF-8&amp;sa=N" TargetMode="External"/><Relationship Id="rId10" Type="http://schemas.openxmlformats.org/officeDocument/2006/relationships/image" Target="../media/image87.jpeg"/><Relationship Id="rId4" Type="http://schemas.openxmlformats.org/officeDocument/2006/relationships/image" Target="../media/image84.jpeg"/><Relationship Id="rId9" Type="http://schemas.openxmlformats.org/officeDocument/2006/relationships/hyperlink" Target="http://images.google.com/imgres?imgurl=www.questbooks.net/titleimg/0835606848l_m.jpg&amp;imgrefurl=http://www.questbooks.net/title.cfm?bookid=137&amp;h=392&amp;w=250&amp;prev=/images?q=vedas&amp;svnum=10&amp;hl=en&amp;lr=&amp;ie=UTF-8&amp;oe=UTF-8&amp;sa=G" TargetMode="External"/><Relationship Id="rId14" Type="http://schemas.openxmlformats.org/officeDocument/2006/relationships/image" Target="../media/image89.jpeg"/></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2.xm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0.xml"/><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hyperlink" Target="http://website.lineone.net/~ntgreek/7q5-03.gif" TargetMode="External"/><Relationship Id="rId2" Type="http://schemas.openxmlformats.org/officeDocument/2006/relationships/notesSlide" Target="../notesSlides/notesSlide73.xml"/><Relationship Id="rId1" Type="http://schemas.openxmlformats.org/officeDocument/2006/relationships/slideLayout" Target="../slideLayouts/slideLayout30.xml"/><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8.jpeg"/><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0.jpeg"/><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5.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xmlns="" id="{0275961B-D051-4A74-BB44-741298807158}"/>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15731"/>
          <a:stretch/>
        </p:blipFill>
        <p:spPr>
          <a:xfrm>
            <a:off x="8965" y="0"/>
            <a:ext cx="12183035" cy="6858000"/>
          </a:xfrm>
          <a:prstGeom prst="rect">
            <a:avLst/>
          </a:prstGeom>
        </p:spPr>
      </p:pic>
      <p:sp>
        <p:nvSpPr>
          <p:cNvPr id="5" name="TextBox 4">
            <a:extLst>
              <a:ext uri="{FF2B5EF4-FFF2-40B4-BE49-F238E27FC236}">
                <a16:creationId xmlns:a16="http://schemas.microsoft.com/office/drawing/2014/main" xmlns="" id="{A68F1BCA-971C-4CA3-A488-22069DA0C1C4}"/>
              </a:ext>
            </a:extLst>
          </p:cNvPr>
          <p:cNvSpPr txBox="1"/>
          <p:nvPr/>
        </p:nvSpPr>
        <p:spPr>
          <a:xfrm>
            <a:off x="6092384" y="1150203"/>
            <a:ext cx="5337616" cy="830997"/>
          </a:xfrm>
          <a:prstGeom prst="rect">
            <a:avLst/>
          </a:prstGeom>
          <a:noFill/>
        </p:spPr>
        <p:txBody>
          <a:bodyPr wrap="none" rtlCol="0">
            <a:spAutoFit/>
          </a:bodyPr>
          <a:lstStyle/>
          <a:p>
            <a:r>
              <a:rPr lang="en-US" sz="4800" dirty="0">
                <a:latin typeface="+mj-lt"/>
              </a:rPr>
              <a:t>Welcome to Worship</a:t>
            </a:r>
          </a:p>
        </p:txBody>
      </p:sp>
      <p:sp>
        <p:nvSpPr>
          <p:cNvPr id="6" name="TextBox 5">
            <a:extLst>
              <a:ext uri="{FF2B5EF4-FFF2-40B4-BE49-F238E27FC236}">
                <a16:creationId xmlns:a16="http://schemas.microsoft.com/office/drawing/2014/main" xmlns="" id="{C15B5ED4-6CE1-46A8-AAC0-1F52BD6933B5}"/>
              </a:ext>
            </a:extLst>
          </p:cNvPr>
          <p:cNvSpPr txBox="1"/>
          <p:nvPr/>
        </p:nvSpPr>
        <p:spPr>
          <a:xfrm>
            <a:off x="1295400" y="5791200"/>
            <a:ext cx="2969403" cy="646331"/>
          </a:xfrm>
          <a:prstGeom prst="rect">
            <a:avLst/>
          </a:prstGeom>
          <a:noFill/>
        </p:spPr>
        <p:txBody>
          <a:bodyPr wrap="none" rtlCol="0">
            <a:spAutoFit/>
          </a:bodyPr>
          <a:lstStyle/>
          <a:p>
            <a:r>
              <a:rPr lang="en-US" dirty="0">
                <a:solidFill>
                  <a:srgbClr val="FF9933"/>
                </a:solidFill>
              </a:rPr>
              <a:t>Ranger Church of Christ</a:t>
            </a:r>
          </a:p>
          <a:p>
            <a:r>
              <a:rPr lang="en-US" dirty="0">
                <a:solidFill>
                  <a:srgbClr val="FF9933"/>
                </a:solidFill>
              </a:rPr>
              <a:t>Mesquite and Rusk St.</a:t>
            </a:r>
          </a:p>
        </p:txBody>
      </p:sp>
    </p:spTree>
    <p:extLst>
      <p:ext uri="{BB962C8B-B14F-4D97-AF65-F5344CB8AC3E}">
        <p14:creationId xmlns:p14="http://schemas.microsoft.com/office/powerpoint/2010/main" val="1810637810"/>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2741"/>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504952"/>
            <a:ext cx="6858000" cy="514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circle(in)">
                                      <p:cBhvr>
                                        <p:cTn id="7" dur="2000"/>
                                        <p:tgtEl>
                                          <p:spTgt spid="34818"/>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circle(in)">
                                      <p:cBhvr>
                                        <p:cTn id="12" dur="20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609600" y="973753"/>
            <a:ext cx="10972800" cy="48936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3200" dirty="0">
                <a:latin typeface="Times New Roman" panose="02020603050405020304" pitchFamily="18" charset="0"/>
                <a:cs typeface="Times New Roman" panose="02020603050405020304" pitchFamily="18" charset="0"/>
              </a:rPr>
              <a:t>“Every analyst of the Bible should realize that the Book is a veritable miasma of contradictions, inconsistencies, inaccuracies, poor science, bad math, inaccurate geography, immoralities, degenerate heroes, false prophecies, boring repetitions, childish superstitions, silly miracles, and dry-as-dust discourse. But </a:t>
            </a:r>
            <a:r>
              <a:rPr lang="en-US" altLang="en-US" sz="3200" u="sng" dirty="0">
                <a:latin typeface="Times New Roman" panose="02020603050405020304" pitchFamily="18" charset="0"/>
                <a:cs typeface="Times New Roman" panose="02020603050405020304" pitchFamily="18" charset="0"/>
              </a:rPr>
              <a:t>contradictions</a:t>
            </a:r>
            <a:r>
              <a:rPr lang="en-US" altLang="en-US" sz="3200" dirty="0">
                <a:latin typeface="Times New Roman" panose="02020603050405020304" pitchFamily="18" charset="0"/>
                <a:cs typeface="Times New Roman" panose="02020603050405020304" pitchFamily="18" charset="0"/>
              </a:rPr>
              <a:t> remain the most </a:t>
            </a:r>
            <a:r>
              <a:rPr lang="en-US" altLang="en-US" sz="3200" u="sng" dirty="0">
                <a:latin typeface="Times New Roman" panose="02020603050405020304" pitchFamily="18" charset="0"/>
                <a:cs typeface="Times New Roman" panose="02020603050405020304" pitchFamily="18" charset="0"/>
              </a:rPr>
              <a:t>obvious</a:t>
            </a:r>
            <a:r>
              <a:rPr lang="en-US" altLang="en-US" sz="3200" dirty="0">
                <a:latin typeface="Times New Roman" panose="02020603050405020304" pitchFamily="18" charset="0"/>
                <a:cs typeface="Times New Roman" panose="02020603050405020304" pitchFamily="18" charset="0"/>
              </a:rPr>
              <a:t>, the most </a:t>
            </a:r>
            <a:r>
              <a:rPr lang="en-US" altLang="en-US" sz="3200" u="sng" dirty="0">
                <a:latin typeface="Times New Roman" panose="02020603050405020304" pitchFamily="18" charset="0"/>
                <a:cs typeface="Times New Roman" panose="02020603050405020304" pitchFamily="18" charset="0"/>
              </a:rPr>
              <a:t>potent</a:t>
            </a:r>
            <a:r>
              <a:rPr lang="en-US" altLang="en-US" sz="3200" dirty="0">
                <a:latin typeface="Times New Roman" panose="02020603050405020304" pitchFamily="18" charset="0"/>
                <a:cs typeface="Times New Roman" panose="02020603050405020304" pitchFamily="18" charset="0"/>
              </a:rPr>
              <a:t>, the most easily proven, and the most </a:t>
            </a:r>
            <a:r>
              <a:rPr lang="en-US" altLang="en-US" sz="3200" u="sng" dirty="0">
                <a:latin typeface="Times New Roman" panose="02020603050405020304" pitchFamily="18" charset="0"/>
                <a:cs typeface="Times New Roman" panose="02020603050405020304" pitchFamily="18" charset="0"/>
              </a:rPr>
              <a:t>common problem</a:t>
            </a:r>
            <a:r>
              <a:rPr lang="en-US" altLang="en-US" sz="3200" dirty="0">
                <a:latin typeface="Times New Roman" panose="02020603050405020304" pitchFamily="18" charset="0"/>
                <a:cs typeface="Times New Roman" panose="02020603050405020304" pitchFamily="18" charset="0"/>
              </a:rPr>
              <a:t> to plague the Book.” </a:t>
            </a:r>
            <a:r>
              <a:rPr lang="en-US" altLang="en-US" sz="2800" dirty="0">
                <a:latin typeface="Arial" panose="020B0604020202020204" pitchFamily="34" charset="0"/>
              </a:rPr>
              <a:t/>
            </a:r>
            <a:br>
              <a:rPr lang="en-US" altLang="en-US" sz="2800" dirty="0">
                <a:latin typeface="Arial" panose="020B0604020202020204" pitchFamily="34" charset="0"/>
              </a:rPr>
            </a:br>
            <a:r>
              <a:rPr lang="en-US" altLang="en-US" sz="2800" dirty="0">
                <a:latin typeface="Arial" panose="020B0604020202020204" pitchFamily="34" charset="0"/>
              </a:rPr>
              <a:t/>
            </a:r>
            <a:br>
              <a:rPr lang="en-US" altLang="en-US" sz="2800" dirty="0">
                <a:latin typeface="Arial" panose="020B0604020202020204" pitchFamily="34" charset="0"/>
              </a:rPr>
            </a:br>
            <a:r>
              <a:rPr lang="en-US" altLang="en-US" sz="2400" dirty="0">
                <a:latin typeface="Arial" panose="020B0604020202020204" pitchFamily="34" charset="0"/>
              </a:rPr>
              <a:t>McKinsey, Dennis (1995), </a:t>
            </a:r>
            <a:r>
              <a:rPr lang="en-US" altLang="en-US" sz="2400" i="1" dirty="0">
                <a:latin typeface="Arial" panose="020B0604020202020204" pitchFamily="34" charset="0"/>
              </a:rPr>
              <a:t>The Encyclopedia of Biblical Errancy</a:t>
            </a:r>
            <a:r>
              <a:rPr lang="en-US" altLang="en-US" sz="2400" dirty="0">
                <a:latin typeface="Arial" panose="020B0604020202020204" pitchFamily="34" charset="0"/>
              </a:rPr>
              <a:t>, p. 71.</a:t>
            </a:r>
            <a:r>
              <a:rPr lang="en-US" altLang="en-US" sz="2800" dirty="0">
                <a:latin typeface="Arial" panose="020B0604020202020204" pitchFamily="34" charset="0"/>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2162"/>
                                        </p:tgtEl>
                                        <p:attrNameLst>
                                          <p:attrName>style.visibility</p:attrName>
                                        </p:attrNameLst>
                                      </p:cBhvr>
                                      <p:to>
                                        <p:strVal val="visible"/>
                                      </p:to>
                                    </p:set>
                                    <p:anim calcmode="lin" valueType="num">
                                      <p:cBhvr>
                                        <p:cTn id="7" dur="500" fill="hold"/>
                                        <p:tgtEl>
                                          <p:spTgt spid="92162"/>
                                        </p:tgtEl>
                                        <p:attrNameLst>
                                          <p:attrName>ppt_w</p:attrName>
                                        </p:attrNameLst>
                                      </p:cBhvr>
                                      <p:tavLst>
                                        <p:tav tm="0">
                                          <p:val>
                                            <p:fltVal val="0"/>
                                          </p:val>
                                        </p:tav>
                                        <p:tav tm="100000">
                                          <p:val>
                                            <p:strVal val="#ppt_w"/>
                                          </p:val>
                                        </p:tav>
                                      </p:tavLst>
                                    </p:anim>
                                    <p:anim calcmode="lin" valueType="num">
                                      <p:cBhvr>
                                        <p:cTn id="8" dur="500" fill="hold"/>
                                        <p:tgtEl>
                                          <p:spTgt spid="92162"/>
                                        </p:tgtEl>
                                        <p:attrNameLst>
                                          <p:attrName>ppt_h</p:attrName>
                                        </p:attrNameLst>
                                      </p:cBhvr>
                                      <p:tavLst>
                                        <p:tav tm="0">
                                          <p:val>
                                            <p:fltVal val="0"/>
                                          </p:val>
                                        </p:tav>
                                        <p:tav tm="100000">
                                          <p:val>
                                            <p:strVal val="#ppt_h"/>
                                          </p:val>
                                        </p:tav>
                                      </p:tavLst>
                                    </p:anim>
                                    <p:animEffect transition="in" filter="fade">
                                      <p:cBhvr>
                                        <p:cTn id="9" dur="500"/>
                                        <p:tgtEl>
                                          <p:spTgt spid="92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609600" y="585788"/>
            <a:ext cx="110490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4300" dirty="0">
                <a:solidFill>
                  <a:srgbClr val="FFFF00"/>
                </a:solidFill>
                <a:latin typeface="Helvetica" panose="020B0604020202020204" pitchFamily="34" charset="0"/>
              </a:rPr>
              <a:t>The Pillars of Christianity That All</a:t>
            </a:r>
          </a:p>
          <a:p>
            <a:pPr eaLnBrk="1" hangingPunct="1"/>
            <a:r>
              <a:rPr lang="en-US" altLang="en-US" sz="4300" dirty="0">
                <a:solidFill>
                  <a:srgbClr val="FFFF00"/>
                </a:solidFill>
                <a:latin typeface="Helvetica" panose="020B0604020202020204" pitchFamily="34" charset="0"/>
              </a:rPr>
              <a:t> Christians Must Be Able to Prove.</a:t>
            </a:r>
          </a:p>
        </p:txBody>
      </p:sp>
      <p:pic>
        <p:nvPicPr>
          <p:cNvPr id="36867" name="Picture 3" descr="pillars"/>
          <p:cNvPicPr>
            <a:picLocks noChangeAspect="1" noChangeArrowheads="1"/>
          </p:cNvPicPr>
          <p:nvPr/>
        </p:nvPicPr>
        <p:blipFill>
          <a:blip r:embed="rId3">
            <a:extLst>
              <a:ext uri="{28A0092B-C50C-407E-A947-70E740481C1C}">
                <a14:useLocalDpi xmlns:a14="http://schemas.microsoft.com/office/drawing/2010/main" val="0"/>
              </a:ext>
            </a:extLst>
          </a:blip>
          <a:srcRect l="68889" r="4445"/>
          <a:stretch>
            <a:fillRect/>
          </a:stretch>
        </p:blipFill>
        <p:spPr bwMode="auto">
          <a:xfrm>
            <a:off x="2286001" y="3276600"/>
            <a:ext cx="1431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pillars"/>
          <p:cNvPicPr>
            <a:picLocks noChangeAspect="1" noChangeArrowheads="1"/>
          </p:cNvPicPr>
          <p:nvPr/>
        </p:nvPicPr>
        <p:blipFill>
          <a:blip r:embed="rId3">
            <a:extLst>
              <a:ext uri="{28A0092B-C50C-407E-A947-70E740481C1C}">
                <a14:useLocalDpi xmlns:a14="http://schemas.microsoft.com/office/drawing/2010/main" val="0"/>
              </a:ext>
            </a:extLst>
          </a:blip>
          <a:srcRect l="68889" r="4445"/>
          <a:stretch>
            <a:fillRect/>
          </a:stretch>
        </p:blipFill>
        <p:spPr bwMode="auto">
          <a:xfrm>
            <a:off x="5197476" y="3276600"/>
            <a:ext cx="1431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pillars"/>
          <p:cNvPicPr>
            <a:picLocks noChangeAspect="1" noChangeArrowheads="1"/>
          </p:cNvPicPr>
          <p:nvPr/>
        </p:nvPicPr>
        <p:blipFill>
          <a:blip r:embed="rId3">
            <a:extLst>
              <a:ext uri="{28A0092B-C50C-407E-A947-70E740481C1C}">
                <a14:useLocalDpi xmlns:a14="http://schemas.microsoft.com/office/drawing/2010/main" val="0"/>
              </a:ext>
            </a:extLst>
          </a:blip>
          <a:srcRect l="68889" r="4445"/>
          <a:stretch>
            <a:fillRect/>
          </a:stretch>
        </p:blipFill>
        <p:spPr bwMode="auto">
          <a:xfrm>
            <a:off x="8093076" y="3276600"/>
            <a:ext cx="1431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AutoShape 6"/>
          <p:cNvSpPr>
            <a:spLocks noChangeArrowheads="1"/>
          </p:cNvSpPr>
          <p:nvPr/>
        </p:nvSpPr>
        <p:spPr bwMode="auto">
          <a:xfrm>
            <a:off x="2209800" y="2438400"/>
            <a:ext cx="7391400" cy="990600"/>
          </a:xfrm>
          <a:prstGeom prst="bevel">
            <a:avLst>
              <a:gd name="adj" fmla="val 12500"/>
            </a:avLst>
          </a:prstGeom>
          <a:solidFill>
            <a:schemeClr val="accent1"/>
          </a:solidFill>
          <a:ln w="9525">
            <a:solidFill>
              <a:schemeClr val="tx1"/>
            </a:solidFill>
            <a:miter lim="800000"/>
            <a:headEnd/>
            <a:tailEnd/>
          </a:ln>
        </p:spPr>
        <p:txBody>
          <a:bodyPr wrap="none" anchor="ct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4000">
                <a:latin typeface="Times New Roman" panose="02020603050405020304" pitchFamily="18" charset="0"/>
              </a:rPr>
              <a:t>CHRISTIANITY</a:t>
            </a:r>
          </a:p>
        </p:txBody>
      </p:sp>
      <p:sp>
        <p:nvSpPr>
          <p:cNvPr id="115719" name="AutoShape 7"/>
          <p:cNvSpPr>
            <a:spLocks noChangeArrowheads="1"/>
          </p:cNvSpPr>
          <p:nvPr/>
        </p:nvSpPr>
        <p:spPr bwMode="auto">
          <a:xfrm>
            <a:off x="4648200" y="3886200"/>
            <a:ext cx="2514600" cy="1219200"/>
          </a:xfrm>
          <a:prstGeom prst="verticalScroll">
            <a:avLst>
              <a:gd name="adj" fmla="val 12500"/>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round/>
            <a:headEnd/>
            <a:tailEnd/>
          </a:ln>
          <a:effectLst/>
        </p:spPr>
        <p:txBody>
          <a:bodyPr wrap="none" anchor="ctr"/>
          <a:lstStyle/>
          <a:p>
            <a:pPr eaLnBrk="1" hangingPunct="1">
              <a:defRPr/>
            </a:pPr>
            <a:r>
              <a:rPr lang="en-US" sz="2400" dirty="0">
                <a:latin typeface="Times New Roman" charset="0"/>
                <a:ea typeface="+mn-ea"/>
              </a:rPr>
              <a:t>EXISTENCE</a:t>
            </a:r>
          </a:p>
          <a:p>
            <a:pPr eaLnBrk="1" hangingPunct="1">
              <a:defRPr/>
            </a:pPr>
            <a:r>
              <a:rPr lang="en-US" sz="2400" dirty="0">
                <a:latin typeface="Times New Roman" charset="0"/>
                <a:ea typeface="+mn-ea"/>
              </a:rPr>
              <a:t>OF</a:t>
            </a:r>
          </a:p>
          <a:p>
            <a:pPr eaLnBrk="1" hangingPunct="1">
              <a:defRPr/>
            </a:pPr>
            <a:r>
              <a:rPr lang="en-US" sz="2400" dirty="0">
                <a:latin typeface="Times New Roman" charset="0"/>
                <a:ea typeface="+mn-ea"/>
              </a:rPr>
              <a:t>GOD</a:t>
            </a:r>
          </a:p>
        </p:txBody>
      </p:sp>
      <p:sp>
        <p:nvSpPr>
          <p:cNvPr id="115720" name="AutoShape 8"/>
          <p:cNvSpPr>
            <a:spLocks noChangeArrowheads="1"/>
          </p:cNvSpPr>
          <p:nvPr/>
        </p:nvSpPr>
        <p:spPr bwMode="auto">
          <a:xfrm>
            <a:off x="1676400" y="4953000"/>
            <a:ext cx="2514600" cy="1219200"/>
          </a:xfrm>
          <a:prstGeom prst="verticalScroll">
            <a:avLst>
              <a:gd name="adj" fmla="val 12500"/>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round/>
            <a:headEnd/>
            <a:tailEnd/>
          </a:ln>
          <a:effectLst/>
        </p:spPr>
        <p:txBody>
          <a:bodyPr wrap="none" anchor="ctr"/>
          <a:lstStyle/>
          <a:p>
            <a:pPr eaLnBrk="1" hangingPunct="1">
              <a:defRPr/>
            </a:pPr>
            <a:r>
              <a:rPr lang="en-US" sz="2400" dirty="0">
                <a:latin typeface="Times New Roman" charset="0"/>
                <a:ea typeface="+mn-ea"/>
              </a:rPr>
              <a:t>INSPIRATION</a:t>
            </a:r>
          </a:p>
          <a:p>
            <a:pPr eaLnBrk="1" hangingPunct="1">
              <a:defRPr/>
            </a:pPr>
            <a:r>
              <a:rPr lang="en-US" sz="2400" dirty="0">
                <a:latin typeface="Times New Roman" charset="0"/>
                <a:ea typeface="+mn-ea"/>
              </a:rPr>
              <a:t>OF</a:t>
            </a:r>
          </a:p>
          <a:p>
            <a:pPr eaLnBrk="1" hangingPunct="1">
              <a:defRPr/>
            </a:pPr>
            <a:r>
              <a:rPr lang="en-US" sz="2400" dirty="0">
                <a:latin typeface="Times New Roman" charset="0"/>
                <a:ea typeface="+mn-ea"/>
              </a:rPr>
              <a:t>BIBLE</a:t>
            </a:r>
          </a:p>
        </p:txBody>
      </p:sp>
      <p:sp>
        <p:nvSpPr>
          <p:cNvPr id="115721" name="AutoShape 9"/>
          <p:cNvSpPr>
            <a:spLocks noChangeArrowheads="1"/>
          </p:cNvSpPr>
          <p:nvPr/>
        </p:nvSpPr>
        <p:spPr bwMode="auto">
          <a:xfrm>
            <a:off x="7543800" y="5029200"/>
            <a:ext cx="2514600" cy="1219200"/>
          </a:xfrm>
          <a:prstGeom prst="verticalScroll">
            <a:avLst>
              <a:gd name="adj" fmla="val 12500"/>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round/>
            <a:headEnd/>
            <a:tailEnd/>
          </a:ln>
          <a:effectLst/>
        </p:spPr>
        <p:txBody>
          <a:bodyPr wrap="none" anchor="ctr"/>
          <a:lstStyle/>
          <a:p>
            <a:pPr eaLnBrk="1" hangingPunct="1">
              <a:defRPr/>
            </a:pPr>
            <a:r>
              <a:rPr lang="en-US" sz="2400" dirty="0">
                <a:latin typeface="Times New Roman" charset="0"/>
                <a:ea typeface="+mn-ea"/>
              </a:rPr>
              <a:t>DEITY</a:t>
            </a:r>
          </a:p>
          <a:p>
            <a:pPr eaLnBrk="1" hangingPunct="1">
              <a:defRPr/>
            </a:pPr>
            <a:r>
              <a:rPr lang="en-US" sz="2400" dirty="0">
                <a:latin typeface="Times New Roman" charset="0"/>
                <a:ea typeface="+mn-ea"/>
              </a:rPr>
              <a:t>OF</a:t>
            </a:r>
          </a:p>
          <a:p>
            <a:pPr eaLnBrk="1" hangingPunct="1">
              <a:defRPr/>
            </a:pPr>
            <a:r>
              <a:rPr lang="en-US" sz="2400" dirty="0">
                <a:latin typeface="Times New Roman" charset="0"/>
                <a:ea typeface="+mn-ea"/>
              </a:rPr>
              <a:t>CHRIST</a:t>
            </a:r>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685800" y="685800"/>
            <a:ext cx="1097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3200" b="1" dirty="0">
                <a:solidFill>
                  <a:srgbClr val="000000"/>
                </a:solidFill>
                <a:latin typeface="Arial" panose="020B0604020202020204" pitchFamily="34" charset="0"/>
              </a:rPr>
              <a:t>“Sanctify them by Your truth. Your word is truth” (John 17:17).</a:t>
            </a:r>
          </a:p>
          <a:p>
            <a:pPr eaLnBrk="1" hangingPunct="1"/>
            <a:r>
              <a:rPr lang="en-US" altLang="en-US" sz="3200" b="1" dirty="0">
                <a:solidFill>
                  <a:srgbClr val="000000"/>
                </a:solidFill>
                <a:latin typeface="Arial" panose="020B0604020202020204" pitchFamily="34" charset="0"/>
              </a:rPr>
              <a:t>“The entirety of Your word is truth” (Psalm 119:160).</a:t>
            </a:r>
          </a:p>
        </p:txBody>
      </p:sp>
      <p:pic>
        <p:nvPicPr>
          <p:cNvPr id="37891" name="Picture 3" descr="bible"/>
          <p:cNvPicPr>
            <a:picLocks noChangeAspect="1" noChangeArrowheads="1"/>
          </p:cNvPicPr>
          <p:nvPr/>
        </p:nvPicPr>
        <p:blipFill>
          <a:blip r:embed="rId3">
            <a:duotone>
              <a:prstClr val="black"/>
              <a:srgbClr val="DADADA">
                <a:tint val="45000"/>
                <a:satMod val="400000"/>
              </a:srgbClr>
            </a:duotone>
            <a:extLst>
              <a:ext uri="{28A0092B-C50C-407E-A947-70E740481C1C}">
                <a14:useLocalDpi xmlns:a14="http://schemas.microsoft.com/office/drawing/2010/main" val="0"/>
              </a:ext>
            </a:extLst>
          </a:blip>
          <a:srcRect/>
          <a:stretch>
            <a:fillRect/>
          </a:stretch>
        </p:blipFill>
        <p:spPr bwMode="auto">
          <a:xfrm>
            <a:off x="1981200" y="2819400"/>
            <a:ext cx="8229599" cy="3564773"/>
          </a:xfrm>
          <a:prstGeom prst="rect">
            <a:avLst/>
          </a:prstGeom>
          <a:solidFill>
            <a:schemeClr val="tx1">
              <a:lumMod val="50000"/>
            </a:schemeClr>
          </a:solidFill>
          <a:ln>
            <a:noFill/>
          </a:ln>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96258">
                                            <p:txEl>
                                              <p:pRg st="0" end="0"/>
                                            </p:txEl>
                                          </p:spTgt>
                                        </p:tgtEl>
                                        <p:attrNameLst>
                                          <p:attrName>style.visibility</p:attrName>
                                        </p:attrNameLst>
                                      </p:cBhvr>
                                      <p:to>
                                        <p:strVal val="visible"/>
                                      </p:to>
                                    </p:set>
                                    <p:anim calcmode="lin" valueType="num">
                                      <p:cBhvr>
                                        <p:cTn id="7" dur="1000" fill="hold"/>
                                        <p:tgtEl>
                                          <p:spTgt spid="9625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625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625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6258">
                                            <p:txEl>
                                              <p:pRg st="1" end="1"/>
                                            </p:txEl>
                                          </p:spTgt>
                                        </p:tgtEl>
                                        <p:attrNameLst>
                                          <p:attrName>style.visibility</p:attrName>
                                        </p:attrNameLst>
                                      </p:cBhvr>
                                      <p:to>
                                        <p:strVal val="visible"/>
                                      </p:to>
                                    </p:set>
                                    <p:anim calcmode="lin" valueType="num">
                                      <p:cBhvr>
                                        <p:cTn id="14" dur="1000" fill="hold"/>
                                        <p:tgtEl>
                                          <p:spTgt spid="96258">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96258">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962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rot="16200000">
            <a:off x="-1868488" y="2859088"/>
            <a:ext cx="5638802" cy="1139825"/>
          </a:xfrm>
        </p:spPr>
        <p:txBody>
          <a:bodyPr/>
          <a:lstStyle/>
          <a:p>
            <a:pPr eaLnBrk="1" hangingPunct="1">
              <a:defRPr/>
            </a:pPr>
            <a:r>
              <a:rPr lang="en-US" sz="4800" dirty="0">
                <a:solidFill>
                  <a:schemeClr val="accent3">
                    <a:lumMod val="20000"/>
                    <a:lumOff val="80000"/>
                  </a:schemeClr>
                </a:solidFill>
                <a:latin typeface="Times New Roman" panose="02020603050405020304" pitchFamily="18" charset="0"/>
                <a:ea typeface="+mj-ea"/>
                <a:cs typeface="Times New Roman" panose="02020603050405020304" pitchFamily="18" charset="0"/>
              </a:rPr>
              <a:t>Messianic Prophecies</a:t>
            </a:r>
          </a:p>
        </p:txBody>
      </p:sp>
      <p:sp>
        <p:nvSpPr>
          <p:cNvPr id="52229" name="Text Box 5"/>
          <p:cNvSpPr txBox="1">
            <a:spLocks noChangeArrowheads="1"/>
          </p:cNvSpPr>
          <p:nvPr/>
        </p:nvSpPr>
        <p:spPr bwMode="auto">
          <a:xfrm>
            <a:off x="2470150" y="762001"/>
            <a:ext cx="9036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2800" dirty="0">
                <a:solidFill>
                  <a:srgbClr val="FFFF00"/>
                </a:solidFill>
                <a:latin typeface="Times New Roman" panose="02020603050405020304" pitchFamily="18" charset="0"/>
                <a:cs typeface="Times New Roman" panose="02020603050405020304" pitchFamily="18" charset="0"/>
              </a:rPr>
              <a:t>Genesis 22:18—Descend From Abraham—Luke 3:34</a:t>
            </a:r>
          </a:p>
        </p:txBody>
      </p:sp>
      <p:sp>
        <p:nvSpPr>
          <p:cNvPr id="52230" name="Text Box 6"/>
          <p:cNvSpPr txBox="1">
            <a:spLocks noChangeArrowheads="1"/>
          </p:cNvSpPr>
          <p:nvPr/>
        </p:nvSpPr>
        <p:spPr bwMode="auto">
          <a:xfrm>
            <a:off x="2469909" y="1191916"/>
            <a:ext cx="83504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2800" dirty="0">
                <a:solidFill>
                  <a:srgbClr val="FFFF00"/>
                </a:solidFill>
                <a:latin typeface="Times New Roman" panose="02020603050405020304" pitchFamily="18" charset="0"/>
                <a:cs typeface="Times New Roman" panose="02020603050405020304" pitchFamily="18" charset="0"/>
              </a:rPr>
              <a:t>Genesis 49:10—Through Tribe of Judah—Hebrews 7:14</a:t>
            </a:r>
            <a:endParaRPr lang="en-US" altLang="en-US" sz="2800" dirty="0">
              <a:solidFill>
                <a:srgbClr val="FFFFFF"/>
              </a:solidFill>
              <a:latin typeface="Times New Roman" panose="02020603050405020304" pitchFamily="18" charset="0"/>
              <a:cs typeface="Times New Roman" panose="02020603050405020304" pitchFamily="18" charset="0"/>
            </a:endParaRPr>
          </a:p>
        </p:txBody>
      </p:sp>
      <p:sp>
        <p:nvSpPr>
          <p:cNvPr id="52231" name="Text Box 7"/>
          <p:cNvSpPr txBox="1">
            <a:spLocks noChangeArrowheads="1"/>
          </p:cNvSpPr>
          <p:nvPr/>
        </p:nvSpPr>
        <p:spPr bwMode="auto">
          <a:xfrm>
            <a:off x="2451430" y="1676400"/>
            <a:ext cx="81403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2800" dirty="0">
                <a:solidFill>
                  <a:srgbClr val="FFFF00"/>
                </a:solidFill>
                <a:latin typeface="Times New Roman" panose="02020603050405020304" pitchFamily="18" charset="0"/>
                <a:cs typeface="Times New Roman" panose="02020603050405020304" pitchFamily="18" charset="0"/>
              </a:rPr>
              <a:t>2 Samuel 7:12—Through Family of David—Luke 1:32</a:t>
            </a:r>
            <a:endParaRPr lang="en-US" altLang="en-US" sz="2800" dirty="0">
              <a:solidFill>
                <a:srgbClr val="FFFFFF"/>
              </a:solidFill>
              <a:latin typeface="Times New Roman" panose="02020603050405020304" pitchFamily="18" charset="0"/>
              <a:cs typeface="Times New Roman" panose="02020603050405020304" pitchFamily="18" charset="0"/>
            </a:endParaRPr>
          </a:p>
        </p:txBody>
      </p:sp>
      <p:sp>
        <p:nvSpPr>
          <p:cNvPr id="52232" name="Text Box 8"/>
          <p:cNvSpPr txBox="1">
            <a:spLocks noChangeArrowheads="1"/>
          </p:cNvSpPr>
          <p:nvPr/>
        </p:nvSpPr>
        <p:spPr bwMode="auto">
          <a:xfrm>
            <a:off x="2471900" y="2133600"/>
            <a:ext cx="7586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2800" dirty="0">
                <a:solidFill>
                  <a:srgbClr val="FFFF00"/>
                </a:solidFill>
                <a:latin typeface="Times New Roman" panose="02020603050405020304" pitchFamily="18" charset="0"/>
                <a:cs typeface="Times New Roman" panose="02020603050405020304" pitchFamily="18" charset="0"/>
              </a:rPr>
              <a:t>Isaiah 7:14—Through Virgin Mary—Matthew 1:22</a:t>
            </a:r>
            <a:endParaRPr lang="en-US" altLang="en-US" sz="2800" dirty="0">
              <a:solidFill>
                <a:srgbClr val="FFFFFF"/>
              </a:solidFill>
              <a:latin typeface="Times New Roman" panose="02020603050405020304" pitchFamily="18" charset="0"/>
              <a:cs typeface="Times New Roman" panose="02020603050405020304" pitchFamily="18" charset="0"/>
            </a:endParaRPr>
          </a:p>
        </p:txBody>
      </p:sp>
      <p:sp>
        <p:nvSpPr>
          <p:cNvPr id="52233" name="Text Box 9"/>
          <p:cNvSpPr txBox="1">
            <a:spLocks noChangeArrowheads="1"/>
          </p:cNvSpPr>
          <p:nvPr/>
        </p:nvSpPr>
        <p:spPr bwMode="auto">
          <a:xfrm>
            <a:off x="2438400" y="2612386"/>
            <a:ext cx="79448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2800" dirty="0">
                <a:solidFill>
                  <a:srgbClr val="FFFF00"/>
                </a:solidFill>
                <a:latin typeface="Times New Roman" panose="02020603050405020304" pitchFamily="18" charset="0"/>
                <a:cs typeface="Times New Roman" panose="02020603050405020304" pitchFamily="18" charset="0"/>
              </a:rPr>
              <a:t>Micah 5:2—Born in Bethlehem Ephrathah—Luke 2:4</a:t>
            </a:r>
            <a:endParaRPr lang="en-US" altLang="en-US" sz="2800" dirty="0">
              <a:solidFill>
                <a:srgbClr val="FFFFFF"/>
              </a:solidFill>
              <a:latin typeface="Times New Roman" panose="02020603050405020304" pitchFamily="18" charset="0"/>
              <a:cs typeface="Times New Roman" panose="02020603050405020304" pitchFamily="18" charset="0"/>
            </a:endParaRPr>
          </a:p>
        </p:txBody>
      </p:sp>
      <p:sp>
        <p:nvSpPr>
          <p:cNvPr id="52235" name="Text Box 11"/>
          <p:cNvSpPr txBox="1">
            <a:spLocks noChangeArrowheads="1"/>
          </p:cNvSpPr>
          <p:nvPr/>
        </p:nvSpPr>
        <p:spPr bwMode="auto">
          <a:xfrm>
            <a:off x="2451316" y="3114020"/>
            <a:ext cx="79880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2800" dirty="0">
                <a:solidFill>
                  <a:srgbClr val="FFFF00"/>
                </a:solidFill>
                <a:latin typeface="Times New Roman" panose="02020603050405020304" pitchFamily="18" charset="0"/>
                <a:cs typeface="Times New Roman" panose="02020603050405020304" pitchFamily="18" charset="0"/>
              </a:rPr>
              <a:t>Daniel 2:44; 9:26—During Roman Empire—Luke 2:1</a:t>
            </a:r>
            <a:endParaRPr lang="en-US" altLang="en-US" sz="2800" dirty="0">
              <a:solidFill>
                <a:srgbClr val="FFFFFF"/>
              </a:solidFill>
              <a:latin typeface="Times New Roman" panose="02020603050405020304" pitchFamily="18" charset="0"/>
              <a:cs typeface="Times New Roman" panose="02020603050405020304" pitchFamily="18" charset="0"/>
            </a:endParaRPr>
          </a:p>
        </p:txBody>
      </p:sp>
      <p:sp>
        <p:nvSpPr>
          <p:cNvPr id="52236" name="Text Box 12"/>
          <p:cNvSpPr txBox="1">
            <a:spLocks noChangeArrowheads="1"/>
          </p:cNvSpPr>
          <p:nvPr/>
        </p:nvSpPr>
        <p:spPr bwMode="auto">
          <a:xfrm>
            <a:off x="2472154" y="3569369"/>
            <a:ext cx="79672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2800" dirty="0">
                <a:solidFill>
                  <a:srgbClr val="FFFF00"/>
                </a:solidFill>
                <a:latin typeface="Times New Roman" panose="02020603050405020304" pitchFamily="18" charset="0"/>
                <a:cs typeface="Times New Roman" panose="02020603050405020304" pitchFamily="18" charset="0"/>
              </a:rPr>
              <a:t>Genesis 49:10—Judah Still Had King—Matthew 2:22</a:t>
            </a:r>
            <a:endParaRPr lang="en-US" altLang="en-US" sz="2800" dirty="0">
              <a:solidFill>
                <a:srgbClr val="FFFFFF"/>
              </a:solidFill>
              <a:latin typeface="Times New Roman" panose="02020603050405020304" pitchFamily="18" charset="0"/>
              <a:cs typeface="Times New Roman" panose="02020603050405020304" pitchFamily="18" charset="0"/>
            </a:endParaRPr>
          </a:p>
        </p:txBody>
      </p:sp>
      <p:sp>
        <p:nvSpPr>
          <p:cNvPr id="52237" name="Text Box 13"/>
          <p:cNvSpPr txBox="1">
            <a:spLocks noChangeArrowheads="1"/>
          </p:cNvSpPr>
          <p:nvPr/>
        </p:nvSpPr>
        <p:spPr bwMode="auto">
          <a:xfrm>
            <a:off x="2450512" y="4094456"/>
            <a:ext cx="69220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2800" dirty="0">
                <a:solidFill>
                  <a:srgbClr val="FFFF00"/>
                </a:solidFill>
                <a:latin typeface="Times New Roman" panose="02020603050405020304" pitchFamily="18" charset="0"/>
                <a:cs typeface="Times New Roman" panose="02020603050405020304" pitchFamily="18" charset="0"/>
              </a:rPr>
              <a:t>Psalm 41:9—Betrayed By Friend—John 13:18</a:t>
            </a:r>
            <a:endParaRPr lang="en-US" altLang="en-US" sz="2800" dirty="0">
              <a:solidFill>
                <a:srgbClr val="FFFFFF"/>
              </a:solidFill>
              <a:latin typeface="Times New Roman" panose="02020603050405020304" pitchFamily="18" charset="0"/>
              <a:cs typeface="Times New Roman" panose="02020603050405020304" pitchFamily="18" charset="0"/>
            </a:endParaRPr>
          </a:p>
        </p:txBody>
      </p:sp>
      <p:sp>
        <p:nvSpPr>
          <p:cNvPr id="52238" name="Text Box 14"/>
          <p:cNvSpPr txBox="1">
            <a:spLocks noChangeArrowheads="1"/>
          </p:cNvSpPr>
          <p:nvPr/>
        </p:nvSpPr>
        <p:spPr bwMode="auto">
          <a:xfrm>
            <a:off x="2482850" y="4648200"/>
            <a:ext cx="818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2400" dirty="0">
                <a:solidFill>
                  <a:srgbClr val="FFFF00"/>
                </a:solidFill>
                <a:latin typeface="Arial" panose="020B0604020202020204" pitchFamily="34" charset="0"/>
              </a:rPr>
              <a:t>Zechariah 11:12—Betrayed For 30 Pieces—Matthew 26:15</a:t>
            </a:r>
            <a:endParaRPr lang="en-US" altLang="en-US" dirty="0">
              <a:solidFill>
                <a:srgbClr val="FFFFFF"/>
              </a:solidFill>
              <a:latin typeface="Arial" panose="020B0604020202020204" pitchFamily="34" charset="0"/>
            </a:endParaRPr>
          </a:p>
        </p:txBody>
      </p:sp>
      <p:sp>
        <p:nvSpPr>
          <p:cNvPr id="52239" name="Text Box 15"/>
          <p:cNvSpPr txBox="1">
            <a:spLocks noChangeArrowheads="1"/>
          </p:cNvSpPr>
          <p:nvPr/>
        </p:nvSpPr>
        <p:spPr bwMode="auto">
          <a:xfrm>
            <a:off x="2362200" y="5105400"/>
            <a:ext cx="64988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2400" dirty="0">
                <a:solidFill>
                  <a:srgbClr val="FFFF00"/>
                </a:solidFill>
                <a:latin typeface="Arial" panose="020B0604020202020204" pitchFamily="34" charset="0"/>
              </a:rPr>
              <a:t> Isaiah 50:6—Spit On/Beaten—Matthew 27:30</a:t>
            </a:r>
            <a:endParaRPr lang="en-US" altLang="en-US" dirty="0">
              <a:solidFill>
                <a:srgbClr val="FFFFFF"/>
              </a:solidFill>
              <a:latin typeface="Arial" panose="020B0604020202020204" pitchFamily="34" charset="0"/>
            </a:endParaRPr>
          </a:p>
        </p:txBody>
      </p:sp>
      <p:sp>
        <p:nvSpPr>
          <p:cNvPr id="52240" name="Text Box 16"/>
          <p:cNvSpPr txBox="1">
            <a:spLocks noChangeArrowheads="1"/>
          </p:cNvSpPr>
          <p:nvPr/>
        </p:nvSpPr>
        <p:spPr bwMode="auto">
          <a:xfrm>
            <a:off x="2438400" y="5562600"/>
            <a:ext cx="71304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2800" dirty="0">
                <a:solidFill>
                  <a:srgbClr val="FFFF00"/>
                </a:solidFill>
                <a:latin typeface="Times New Roman" panose="02020603050405020304" pitchFamily="18" charset="0"/>
                <a:cs typeface="Times New Roman" panose="02020603050405020304" pitchFamily="18" charset="0"/>
              </a:rPr>
              <a:t>Psalm 22:16—Hands/Feet Pierced—Luke 24:39</a:t>
            </a:r>
            <a:endParaRPr lang="en-US" altLang="en-US" sz="2800" dirty="0">
              <a:solidFill>
                <a:srgbClr val="FFFFFF"/>
              </a:solidFill>
              <a:latin typeface="Times New Roman" panose="02020603050405020304" pitchFamily="18" charset="0"/>
              <a:cs typeface="Times New Roman" panose="02020603050405020304" pitchFamily="18" charset="0"/>
            </a:endParaRPr>
          </a:p>
        </p:txBody>
      </p:sp>
      <p:sp>
        <p:nvSpPr>
          <p:cNvPr id="52241" name="Text Box 17"/>
          <p:cNvSpPr txBox="1">
            <a:spLocks noChangeArrowheads="1"/>
          </p:cNvSpPr>
          <p:nvPr/>
        </p:nvSpPr>
        <p:spPr bwMode="auto">
          <a:xfrm>
            <a:off x="2438400" y="6019800"/>
            <a:ext cx="7164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2400" dirty="0">
                <a:solidFill>
                  <a:srgbClr val="FFFF00"/>
                </a:solidFill>
                <a:latin typeface="Arial" panose="020B0604020202020204" pitchFamily="34" charset="0"/>
              </a:rPr>
              <a:t>Psalm 16:10—Body Would Not Decay—Acts 2:22ff.</a:t>
            </a:r>
            <a:endParaRPr lang="en-US" altLang="en-US" dirty="0">
              <a:solidFill>
                <a:srgbClr val="FFFF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1000" fill="hold"/>
                                        <p:tgtEl>
                                          <p:spTgt spid="52226"/>
                                        </p:tgtEl>
                                        <p:attrNameLst>
                                          <p:attrName>ppt_w</p:attrName>
                                        </p:attrNameLst>
                                      </p:cBhvr>
                                      <p:tavLst>
                                        <p:tav tm="0">
                                          <p:val>
                                            <p:fltVal val="0"/>
                                          </p:val>
                                        </p:tav>
                                        <p:tav tm="100000">
                                          <p:val>
                                            <p:strVal val="#ppt_w"/>
                                          </p:val>
                                        </p:tav>
                                      </p:tavLst>
                                    </p:anim>
                                    <p:anim calcmode="lin" valueType="num">
                                      <p:cBhvr>
                                        <p:cTn id="8" dur="1000" fill="hold"/>
                                        <p:tgtEl>
                                          <p:spTgt spid="52226"/>
                                        </p:tgtEl>
                                        <p:attrNameLst>
                                          <p:attrName>ppt_h</p:attrName>
                                        </p:attrNameLst>
                                      </p:cBhvr>
                                      <p:tavLst>
                                        <p:tav tm="0">
                                          <p:val>
                                            <p:fltVal val="0"/>
                                          </p:val>
                                        </p:tav>
                                        <p:tav tm="100000">
                                          <p:val>
                                            <p:strVal val="#ppt_h"/>
                                          </p:val>
                                        </p:tav>
                                      </p:tavLst>
                                    </p:anim>
                                    <p:anim calcmode="lin" valueType="num">
                                      <p:cBhvr>
                                        <p:cTn id="9" dur="1000" fill="hold"/>
                                        <p:tgtEl>
                                          <p:spTgt spid="52226"/>
                                        </p:tgtEl>
                                        <p:attrNameLst>
                                          <p:attrName>style.rotation</p:attrName>
                                        </p:attrNameLst>
                                      </p:cBhvr>
                                      <p:tavLst>
                                        <p:tav tm="0">
                                          <p:val>
                                            <p:fltVal val="360"/>
                                          </p:val>
                                        </p:tav>
                                        <p:tav tm="100000">
                                          <p:val>
                                            <p:fltVal val="0"/>
                                          </p:val>
                                        </p:tav>
                                      </p:tavLst>
                                    </p:anim>
                                    <p:animEffect transition="in" filter="fade">
                                      <p:cBhvr>
                                        <p:cTn id="10" dur="1000"/>
                                        <p:tgtEl>
                                          <p:spTgt spid="52226"/>
                                        </p:tgtEl>
                                      </p:cBhvr>
                                    </p:animEffect>
                                  </p:childTnLst>
                                </p:cTn>
                              </p:par>
                            </p:childTnLst>
                          </p:cTn>
                        </p:par>
                        <p:par>
                          <p:cTn id="11" fill="hold" nodeType="afterGroup">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52229"/>
                                        </p:tgtEl>
                                        <p:attrNameLst>
                                          <p:attrName>style.visibility</p:attrName>
                                        </p:attrNameLst>
                                      </p:cBhvr>
                                      <p:to>
                                        <p:strVal val="visible"/>
                                      </p:to>
                                    </p:set>
                                    <p:anim calcmode="discrete" valueType="clr">
                                      <p:cBhvr override="childStyle">
                                        <p:cTn id="14" dur="80"/>
                                        <p:tgtEl>
                                          <p:spTgt spid="5222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2229"/>
                                        </p:tgtEl>
                                        <p:attrNameLst>
                                          <p:attrName>fillcolor</p:attrName>
                                        </p:attrNameLst>
                                      </p:cBhvr>
                                      <p:tavLst>
                                        <p:tav tm="0">
                                          <p:val>
                                            <p:clrVal>
                                              <a:schemeClr val="accent2"/>
                                            </p:clrVal>
                                          </p:val>
                                        </p:tav>
                                        <p:tav tm="50000">
                                          <p:val>
                                            <p:clrVal>
                                              <a:schemeClr val="hlink"/>
                                            </p:clrVal>
                                          </p:val>
                                        </p:tav>
                                      </p:tavLst>
                                    </p:anim>
                                    <p:set>
                                      <p:cBhvr>
                                        <p:cTn id="16" dur="80"/>
                                        <p:tgtEl>
                                          <p:spTgt spid="52229"/>
                                        </p:tgtEl>
                                        <p:attrNameLst>
                                          <p:attrName>fill.type</p:attrName>
                                        </p:attrNameLst>
                                      </p:cBhvr>
                                      <p:to>
                                        <p:strVal val="solid"/>
                                      </p:to>
                                    </p:set>
                                  </p:childTnLst>
                                </p:cTn>
                              </p:par>
                            </p:childTnLst>
                          </p:cTn>
                        </p:par>
                        <p:par>
                          <p:cTn id="17" fill="hold" nodeType="afterGroup">
                            <p:stCondLst>
                              <p:cond delay="2640"/>
                            </p:stCondLst>
                            <p:childTnLst>
                              <p:par>
                                <p:cTn id="18" presetID="27" presetClass="entr" presetSubtype="0" fill="hold" grpId="0" nodeType="afterEffect">
                                  <p:stCondLst>
                                    <p:cond delay="1000"/>
                                  </p:stCondLst>
                                  <p:iterate type="lt">
                                    <p:tmPct val="50000"/>
                                  </p:iterate>
                                  <p:childTnLst>
                                    <p:set>
                                      <p:cBhvr>
                                        <p:cTn id="19" dur="1" fill="hold">
                                          <p:stCondLst>
                                            <p:cond delay="0"/>
                                          </p:stCondLst>
                                        </p:cTn>
                                        <p:tgtEl>
                                          <p:spTgt spid="52230"/>
                                        </p:tgtEl>
                                        <p:attrNameLst>
                                          <p:attrName>style.visibility</p:attrName>
                                        </p:attrNameLst>
                                      </p:cBhvr>
                                      <p:to>
                                        <p:strVal val="visible"/>
                                      </p:to>
                                    </p:set>
                                    <p:anim calcmode="discrete" valueType="clr">
                                      <p:cBhvr override="childStyle">
                                        <p:cTn id="20" dur="80"/>
                                        <p:tgtEl>
                                          <p:spTgt spid="52230"/>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2230"/>
                                        </p:tgtEl>
                                        <p:attrNameLst>
                                          <p:attrName>fillcolor</p:attrName>
                                        </p:attrNameLst>
                                      </p:cBhvr>
                                      <p:tavLst>
                                        <p:tav tm="0">
                                          <p:val>
                                            <p:clrVal>
                                              <a:schemeClr val="accent2"/>
                                            </p:clrVal>
                                          </p:val>
                                        </p:tav>
                                        <p:tav tm="50000">
                                          <p:val>
                                            <p:clrVal>
                                              <a:schemeClr val="hlink"/>
                                            </p:clrVal>
                                          </p:val>
                                        </p:tav>
                                      </p:tavLst>
                                    </p:anim>
                                    <p:set>
                                      <p:cBhvr>
                                        <p:cTn id="22" dur="80"/>
                                        <p:tgtEl>
                                          <p:spTgt spid="52230"/>
                                        </p:tgtEl>
                                        <p:attrNameLst>
                                          <p:attrName>fill.type</p:attrName>
                                        </p:attrNameLst>
                                      </p:cBhvr>
                                      <p:to>
                                        <p:strVal val="solid"/>
                                      </p:to>
                                    </p:set>
                                  </p:childTnLst>
                                </p:cTn>
                              </p:par>
                            </p:childTnLst>
                          </p:cTn>
                        </p:par>
                        <p:par>
                          <p:cTn id="23" fill="hold" nodeType="afterGroup">
                            <p:stCondLst>
                              <p:cond delay="5440"/>
                            </p:stCondLst>
                            <p:childTnLst>
                              <p:par>
                                <p:cTn id="24" presetID="27" presetClass="entr" presetSubtype="0" fill="hold" grpId="0" nodeType="afterEffect">
                                  <p:stCondLst>
                                    <p:cond delay="1000"/>
                                  </p:stCondLst>
                                  <p:iterate type="lt">
                                    <p:tmPct val="50000"/>
                                  </p:iterate>
                                  <p:childTnLst>
                                    <p:set>
                                      <p:cBhvr>
                                        <p:cTn id="25" dur="1" fill="hold">
                                          <p:stCondLst>
                                            <p:cond delay="0"/>
                                          </p:stCondLst>
                                        </p:cTn>
                                        <p:tgtEl>
                                          <p:spTgt spid="52231"/>
                                        </p:tgtEl>
                                        <p:attrNameLst>
                                          <p:attrName>style.visibility</p:attrName>
                                        </p:attrNameLst>
                                      </p:cBhvr>
                                      <p:to>
                                        <p:strVal val="visible"/>
                                      </p:to>
                                    </p:set>
                                    <p:anim calcmode="discrete" valueType="clr">
                                      <p:cBhvr override="childStyle">
                                        <p:cTn id="26" dur="80"/>
                                        <p:tgtEl>
                                          <p:spTgt spid="5223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52231"/>
                                        </p:tgtEl>
                                        <p:attrNameLst>
                                          <p:attrName>fillcolor</p:attrName>
                                        </p:attrNameLst>
                                      </p:cBhvr>
                                      <p:tavLst>
                                        <p:tav tm="0">
                                          <p:val>
                                            <p:clrVal>
                                              <a:schemeClr val="accent2"/>
                                            </p:clrVal>
                                          </p:val>
                                        </p:tav>
                                        <p:tav tm="50000">
                                          <p:val>
                                            <p:clrVal>
                                              <a:schemeClr val="hlink"/>
                                            </p:clrVal>
                                          </p:val>
                                        </p:tav>
                                      </p:tavLst>
                                    </p:anim>
                                    <p:set>
                                      <p:cBhvr>
                                        <p:cTn id="28" dur="80"/>
                                        <p:tgtEl>
                                          <p:spTgt spid="52231"/>
                                        </p:tgtEl>
                                        <p:attrNameLst>
                                          <p:attrName>fill.type</p:attrName>
                                        </p:attrNameLst>
                                      </p:cBhvr>
                                      <p:to>
                                        <p:strVal val="solid"/>
                                      </p:to>
                                    </p:set>
                                  </p:childTnLst>
                                </p:cTn>
                              </p:par>
                            </p:childTnLst>
                          </p:cTn>
                        </p:par>
                        <p:par>
                          <p:cTn id="29" fill="hold" nodeType="afterGroup">
                            <p:stCondLst>
                              <p:cond delay="8120"/>
                            </p:stCondLst>
                            <p:childTnLst>
                              <p:par>
                                <p:cTn id="30" presetID="27" presetClass="entr" presetSubtype="0" fill="hold" grpId="0" nodeType="afterEffect">
                                  <p:stCondLst>
                                    <p:cond delay="1000"/>
                                  </p:stCondLst>
                                  <p:iterate type="lt">
                                    <p:tmPct val="50000"/>
                                  </p:iterate>
                                  <p:childTnLst>
                                    <p:set>
                                      <p:cBhvr>
                                        <p:cTn id="31" dur="1" fill="hold">
                                          <p:stCondLst>
                                            <p:cond delay="0"/>
                                          </p:stCondLst>
                                        </p:cTn>
                                        <p:tgtEl>
                                          <p:spTgt spid="52232"/>
                                        </p:tgtEl>
                                        <p:attrNameLst>
                                          <p:attrName>style.visibility</p:attrName>
                                        </p:attrNameLst>
                                      </p:cBhvr>
                                      <p:to>
                                        <p:strVal val="visible"/>
                                      </p:to>
                                    </p:set>
                                    <p:anim calcmode="discrete" valueType="clr">
                                      <p:cBhvr override="childStyle">
                                        <p:cTn id="32" dur="80"/>
                                        <p:tgtEl>
                                          <p:spTgt spid="52232"/>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52232"/>
                                        </p:tgtEl>
                                        <p:attrNameLst>
                                          <p:attrName>fillcolor</p:attrName>
                                        </p:attrNameLst>
                                      </p:cBhvr>
                                      <p:tavLst>
                                        <p:tav tm="0">
                                          <p:val>
                                            <p:clrVal>
                                              <a:schemeClr val="accent2"/>
                                            </p:clrVal>
                                          </p:val>
                                        </p:tav>
                                        <p:tav tm="50000">
                                          <p:val>
                                            <p:clrVal>
                                              <a:schemeClr val="hlink"/>
                                            </p:clrVal>
                                          </p:val>
                                        </p:tav>
                                      </p:tavLst>
                                    </p:anim>
                                    <p:set>
                                      <p:cBhvr>
                                        <p:cTn id="34" dur="80"/>
                                        <p:tgtEl>
                                          <p:spTgt spid="52232"/>
                                        </p:tgtEl>
                                        <p:attrNameLst>
                                          <p:attrName>fill.type</p:attrName>
                                        </p:attrNameLst>
                                      </p:cBhvr>
                                      <p:to>
                                        <p:strVal val="solid"/>
                                      </p:to>
                                    </p:set>
                                  </p:childTnLst>
                                </p:cTn>
                              </p:par>
                            </p:childTnLst>
                          </p:cTn>
                        </p:par>
                        <p:par>
                          <p:cTn id="35" fill="hold" nodeType="afterGroup">
                            <p:stCondLst>
                              <p:cond delay="10760"/>
                            </p:stCondLst>
                            <p:childTnLst>
                              <p:par>
                                <p:cTn id="36" presetID="27" presetClass="entr" presetSubtype="0" fill="hold" grpId="0" nodeType="afterEffect">
                                  <p:stCondLst>
                                    <p:cond delay="1000"/>
                                  </p:stCondLst>
                                  <p:iterate type="lt">
                                    <p:tmPct val="50000"/>
                                  </p:iterate>
                                  <p:childTnLst>
                                    <p:set>
                                      <p:cBhvr>
                                        <p:cTn id="37" dur="1" fill="hold">
                                          <p:stCondLst>
                                            <p:cond delay="0"/>
                                          </p:stCondLst>
                                        </p:cTn>
                                        <p:tgtEl>
                                          <p:spTgt spid="52233"/>
                                        </p:tgtEl>
                                        <p:attrNameLst>
                                          <p:attrName>style.visibility</p:attrName>
                                        </p:attrNameLst>
                                      </p:cBhvr>
                                      <p:to>
                                        <p:strVal val="visible"/>
                                      </p:to>
                                    </p:set>
                                    <p:anim calcmode="discrete" valueType="clr">
                                      <p:cBhvr override="childStyle">
                                        <p:cTn id="38" dur="80"/>
                                        <p:tgtEl>
                                          <p:spTgt spid="52233"/>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52233"/>
                                        </p:tgtEl>
                                        <p:attrNameLst>
                                          <p:attrName>fillcolor</p:attrName>
                                        </p:attrNameLst>
                                      </p:cBhvr>
                                      <p:tavLst>
                                        <p:tav tm="0">
                                          <p:val>
                                            <p:clrVal>
                                              <a:schemeClr val="accent2"/>
                                            </p:clrVal>
                                          </p:val>
                                        </p:tav>
                                        <p:tav tm="50000">
                                          <p:val>
                                            <p:clrVal>
                                              <a:schemeClr val="hlink"/>
                                            </p:clrVal>
                                          </p:val>
                                        </p:tav>
                                      </p:tavLst>
                                    </p:anim>
                                    <p:set>
                                      <p:cBhvr>
                                        <p:cTn id="40" dur="80"/>
                                        <p:tgtEl>
                                          <p:spTgt spid="52233"/>
                                        </p:tgtEl>
                                        <p:attrNameLst>
                                          <p:attrName>fill.type</p:attrName>
                                        </p:attrNameLst>
                                      </p:cBhvr>
                                      <p:to>
                                        <p:strVal val="solid"/>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52235"/>
                                        </p:tgtEl>
                                        <p:attrNameLst>
                                          <p:attrName>style.visibility</p:attrName>
                                        </p:attrNameLst>
                                      </p:cBhvr>
                                      <p:to>
                                        <p:strVal val="visible"/>
                                      </p:to>
                                    </p:set>
                                    <p:anim calcmode="discrete" valueType="clr">
                                      <p:cBhvr override="childStyle">
                                        <p:cTn id="45" dur="80"/>
                                        <p:tgtEl>
                                          <p:spTgt spid="52235"/>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52235"/>
                                        </p:tgtEl>
                                        <p:attrNameLst>
                                          <p:attrName>fillcolor</p:attrName>
                                        </p:attrNameLst>
                                      </p:cBhvr>
                                      <p:tavLst>
                                        <p:tav tm="0">
                                          <p:val>
                                            <p:clrVal>
                                              <a:schemeClr val="accent2"/>
                                            </p:clrVal>
                                          </p:val>
                                        </p:tav>
                                        <p:tav tm="50000">
                                          <p:val>
                                            <p:clrVal>
                                              <a:schemeClr val="hlink"/>
                                            </p:clrVal>
                                          </p:val>
                                        </p:tav>
                                      </p:tavLst>
                                    </p:anim>
                                    <p:set>
                                      <p:cBhvr>
                                        <p:cTn id="47" dur="80"/>
                                        <p:tgtEl>
                                          <p:spTgt spid="52235"/>
                                        </p:tgtEl>
                                        <p:attrNameLst>
                                          <p:attrName>fill.type</p:attrName>
                                        </p:attrNameLst>
                                      </p:cBhvr>
                                      <p:to>
                                        <p:strVal val="solid"/>
                                      </p:to>
                                    </p:set>
                                  </p:childTnLst>
                                </p:cTn>
                              </p:par>
                            </p:childTnLst>
                          </p:cTn>
                        </p:par>
                        <p:par>
                          <p:cTn id="48" fill="hold" nodeType="afterGroup">
                            <p:stCondLst>
                              <p:cond delay="1680"/>
                            </p:stCondLst>
                            <p:childTnLst>
                              <p:par>
                                <p:cTn id="49" presetID="27" presetClass="entr" presetSubtype="0" fill="hold" grpId="0" nodeType="afterEffect">
                                  <p:stCondLst>
                                    <p:cond delay="0"/>
                                  </p:stCondLst>
                                  <p:iterate type="lt">
                                    <p:tmPct val="50000"/>
                                  </p:iterate>
                                  <p:childTnLst>
                                    <p:set>
                                      <p:cBhvr>
                                        <p:cTn id="50" dur="1" fill="hold">
                                          <p:stCondLst>
                                            <p:cond delay="0"/>
                                          </p:stCondLst>
                                        </p:cTn>
                                        <p:tgtEl>
                                          <p:spTgt spid="52236"/>
                                        </p:tgtEl>
                                        <p:attrNameLst>
                                          <p:attrName>style.visibility</p:attrName>
                                        </p:attrNameLst>
                                      </p:cBhvr>
                                      <p:to>
                                        <p:strVal val="visible"/>
                                      </p:to>
                                    </p:set>
                                    <p:anim calcmode="discrete" valueType="clr">
                                      <p:cBhvr override="childStyle">
                                        <p:cTn id="51" dur="80"/>
                                        <p:tgtEl>
                                          <p:spTgt spid="52236"/>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52236"/>
                                        </p:tgtEl>
                                        <p:attrNameLst>
                                          <p:attrName>fillcolor</p:attrName>
                                        </p:attrNameLst>
                                      </p:cBhvr>
                                      <p:tavLst>
                                        <p:tav tm="0">
                                          <p:val>
                                            <p:clrVal>
                                              <a:schemeClr val="accent2"/>
                                            </p:clrVal>
                                          </p:val>
                                        </p:tav>
                                        <p:tav tm="50000">
                                          <p:val>
                                            <p:clrVal>
                                              <a:schemeClr val="hlink"/>
                                            </p:clrVal>
                                          </p:val>
                                        </p:tav>
                                      </p:tavLst>
                                    </p:anim>
                                    <p:set>
                                      <p:cBhvr>
                                        <p:cTn id="53" dur="80"/>
                                        <p:tgtEl>
                                          <p:spTgt spid="52236"/>
                                        </p:tgtEl>
                                        <p:attrNameLst>
                                          <p:attrName>fill.type</p:attrName>
                                        </p:attrNameLst>
                                      </p:cBhvr>
                                      <p:to>
                                        <p:strVal val="solid"/>
                                      </p:to>
                                    </p:set>
                                  </p:childTnLst>
                                </p:cTn>
                              </p:par>
                            </p:childTnLst>
                          </p:cTn>
                        </p:par>
                        <p:par>
                          <p:cTn id="54" fill="hold" nodeType="afterGroup">
                            <p:stCondLst>
                              <p:cond delay="3400"/>
                            </p:stCondLst>
                            <p:childTnLst>
                              <p:par>
                                <p:cTn id="55" presetID="27" presetClass="entr" presetSubtype="0" fill="hold" grpId="0" nodeType="afterEffect">
                                  <p:stCondLst>
                                    <p:cond delay="0"/>
                                  </p:stCondLst>
                                  <p:iterate type="lt">
                                    <p:tmPct val="50000"/>
                                  </p:iterate>
                                  <p:childTnLst>
                                    <p:set>
                                      <p:cBhvr>
                                        <p:cTn id="56" dur="1" fill="hold">
                                          <p:stCondLst>
                                            <p:cond delay="0"/>
                                          </p:stCondLst>
                                        </p:cTn>
                                        <p:tgtEl>
                                          <p:spTgt spid="52237"/>
                                        </p:tgtEl>
                                        <p:attrNameLst>
                                          <p:attrName>style.visibility</p:attrName>
                                        </p:attrNameLst>
                                      </p:cBhvr>
                                      <p:to>
                                        <p:strVal val="visible"/>
                                      </p:to>
                                    </p:set>
                                    <p:anim calcmode="discrete" valueType="clr">
                                      <p:cBhvr override="childStyle">
                                        <p:cTn id="57" dur="80"/>
                                        <p:tgtEl>
                                          <p:spTgt spid="52237"/>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52237"/>
                                        </p:tgtEl>
                                        <p:attrNameLst>
                                          <p:attrName>fillcolor</p:attrName>
                                        </p:attrNameLst>
                                      </p:cBhvr>
                                      <p:tavLst>
                                        <p:tav tm="0">
                                          <p:val>
                                            <p:clrVal>
                                              <a:schemeClr val="accent2"/>
                                            </p:clrVal>
                                          </p:val>
                                        </p:tav>
                                        <p:tav tm="50000">
                                          <p:val>
                                            <p:clrVal>
                                              <a:schemeClr val="hlink"/>
                                            </p:clrVal>
                                          </p:val>
                                        </p:tav>
                                      </p:tavLst>
                                    </p:anim>
                                    <p:set>
                                      <p:cBhvr>
                                        <p:cTn id="59" dur="80"/>
                                        <p:tgtEl>
                                          <p:spTgt spid="52237"/>
                                        </p:tgtEl>
                                        <p:attrNameLst>
                                          <p:attrName>fill.type</p:attrName>
                                        </p:attrNameLst>
                                      </p:cBhvr>
                                      <p:to>
                                        <p:strVal val="solid"/>
                                      </p:to>
                                    </p:set>
                                  </p:childTnLst>
                                </p:cTn>
                              </p:par>
                            </p:childTnLst>
                          </p:cTn>
                        </p:par>
                        <p:par>
                          <p:cTn id="60" fill="hold" nodeType="afterGroup">
                            <p:stCondLst>
                              <p:cond delay="4880"/>
                            </p:stCondLst>
                            <p:childTnLst>
                              <p:par>
                                <p:cTn id="61" presetID="27" presetClass="entr" presetSubtype="0" fill="hold" grpId="0" nodeType="afterEffect">
                                  <p:stCondLst>
                                    <p:cond delay="0"/>
                                  </p:stCondLst>
                                  <p:iterate type="lt">
                                    <p:tmPct val="50000"/>
                                  </p:iterate>
                                  <p:childTnLst>
                                    <p:set>
                                      <p:cBhvr>
                                        <p:cTn id="62" dur="1" fill="hold">
                                          <p:stCondLst>
                                            <p:cond delay="0"/>
                                          </p:stCondLst>
                                        </p:cTn>
                                        <p:tgtEl>
                                          <p:spTgt spid="52238"/>
                                        </p:tgtEl>
                                        <p:attrNameLst>
                                          <p:attrName>style.visibility</p:attrName>
                                        </p:attrNameLst>
                                      </p:cBhvr>
                                      <p:to>
                                        <p:strVal val="visible"/>
                                      </p:to>
                                    </p:set>
                                    <p:anim calcmode="discrete" valueType="clr">
                                      <p:cBhvr override="childStyle">
                                        <p:cTn id="63" dur="80"/>
                                        <p:tgtEl>
                                          <p:spTgt spid="52238"/>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52238"/>
                                        </p:tgtEl>
                                        <p:attrNameLst>
                                          <p:attrName>fillcolor</p:attrName>
                                        </p:attrNameLst>
                                      </p:cBhvr>
                                      <p:tavLst>
                                        <p:tav tm="0">
                                          <p:val>
                                            <p:clrVal>
                                              <a:schemeClr val="accent2"/>
                                            </p:clrVal>
                                          </p:val>
                                        </p:tav>
                                        <p:tav tm="50000">
                                          <p:val>
                                            <p:clrVal>
                                              <a:schemeClr val="hlink"/>
                                            </p:clrVal>
                                          </p:val>
                                        </p:tav>
                                      </p:tavLst>
                                    </p:anim>
                                    <p:set>
                                      <p:cBhvr>
                                        <p:cTn id="65" dur="80"/>
                                        <p:tgtEl>
                                          <p:spTgt spid="52238"/>
                                        </p:tgtEl>
                                        <p:attrNameLst>
                                          <p:attrName>fill.type</p:attrName>
                                        </p:attrNameLst>
                                      </p:cBhvr>
                                      <p:to>
                                        <p:strVal val="solid"/>
                                      </p:to>
                                    </p:set>
                                  </p:childTnLst>
                                </p:cTn>
                              </p:par>
                            </p:childTnLst>
                          </p:cTn>
                        </p:par>
                        <p:par>
                          <p:cTn id="66" fill="hold" nodeType="afterGroup">
                            <p:stCondLst>
                              <p:cond delay="6800"/>
                            </p:stCondLst>
                            <p:childTnLst>
                              <p:par>
                                <p:cTn id="67" presetID="27" presetClass="entr" presetSubtype="0" fill="hold" grpId="0" nodeType="afterEffect">
                                  <p:stCondLst>
                                    <p:cond delay="0"/>
                                  </p:stCondLst>
                                  <p:iterate type="lt">
                                    <p:tmPct val="50000"/>
                                  </p:iterate>
                                  <p:childTnLst>
                                    <p:set>
                                      <p:cBhvr>
                                        <p:cTn id="68" dur="1" fill="hold">
                                          <p:stCondLst>
                                            <p:cond delay="0"/>
                                          </p:stCondLst>
                                        </p:cTn>
                                        <p:tgtEl>
                                          <p:spTgt spid="52239"/>
                                        </p:tgtEl>
                                        <p:attrNameLst>
                                          <p:attrName>style.visibility</p:attrName>
                                        </p:attrNameLst>
                                      </p:cBhvr>
                                      <p:to>
                                        <p:strVal val="visible"/>
                                      </p:to>
                                    </p:set>
                                    <p:anim calcmode="discrete" valueType="clr">
                                      <p:cBhvr override="childStyle">
                                        <p:cTn id="69" dur="80"/>
                                        <p:tgtEl>
                                          <p:spTgt spid="52239"/>
                                        </p:tgtEl>
                                        <p:attrNameLst>
                                          <p:attrName>style.color</p:attrName>
                                        </p:attrNameLst>
                                      </p:cBhvr>
                                      <p:tavLst>
                                        <p:tav tm="0">
                                          <p:val>
                                            <p:clrVal>
                                              <a:schemeClr val="accent2"/>
                                            </p:clrVal>
                                          </p:val>
                                        </p:tav>
                                        <p:tav tm="50000">
                                          <p:val>
                                            <p:clrVal>
                                              <a:schemeClr val="hlink"/>
                                            </p:clrVal>
                                          </p:val>
                                        </p:tav>
                                      </p:tavLst>
                                    </p:anim>
                                    <p:anim calcmode="discrete" valueType="clr">
                                      <p:cBhvr>
                                        <p:cTn id="70" dur="80"/>
                                        <p:tgtEl>
                                          <p:spTgt spid="52239"/>
                                        </p:tgtEl>
                                        <p:attrNameLst>
                                          <p:attrName>fillcolor</p:attrName>
                                        </p:attrNameLst>
                                      </p:cBhvr>
                                      <p:tavLst>
                                        <p:tav tm="0">
                                          <p:val>
                                            <p:clrVal>
                                              <a:schemeClr val="accent2"/>
                                            </p:clrVal>
                                          </p:val>
                                        </p:tav>
                                        <p:tav tm="50000">
                                          <p:val>
                                            <p:clrVal>
                                              <a:schemeClr val="hlink"/>
                                            </p:clrVal>
                                          </p:val>
                                        </p:tav>
                                      </p:tavLst>
                                    </p:anim>
                                    <p:set>
                                      <p:cBhvr>
                                        <p:cTn id="71" dur="80"/>
                                        <p:tgtEl>
                                          <p:spTgt spid="52239"/>
                                        </p:tgtEl>
                                        <p:attrNameLst>
                                          <p:attrName>fill.type</p:attrName>
                                        </p:attrNameLst>
                                      </p:cBhvr>
                                      <p:to>
                                        <p:strVal val="solid"/>
                                      </p:to>
                                    </p:set>
                                  </p:childTnLst>
                                </p:cTn>
                              </p:par>
                            </p:childTnLst>
                          </p:cTn>
                        </p:par>
                        <p:par>
                          <p:cTn id="72" fill="hold" nodeType="afterGroup">
                            <p:stCondLst>
                              <p:cond delay="8320"/>
                            </p:stCondLst>
                            <p:childTnLst>
                              <p:par>
                                <p:cTn id="73" presetID="27" presetClass="entr" presetSubtype="0" fill="hold" grpId="0" nodeType="afterEffect">
                                  <p:stCondLst>
                                    <p:cond delay="0"/>
                                  </p:stCondLst>
                                  <p:iterate type="lt">
                                    <p:tmPct val="50000"/>
                                  </p:iterate>
                                  <p:childTnLst>
                                    <p:set>
                                      <p:cBhvr>
                                        <p:cTn id="74" dur="1" fill="hold">
                                          <p:stCondLst>
                                            <p:cond delay="0"/>
                                          </p:stCondLst>
                                        </p:cTn>
                                        <p:tgtEl>
                                          <p:spTgt spid="52240"/>
                                        </p:tgtEl>
                                        <p:attrNameLst>
                                          <p:attrName>style.visibility</p:attrName>
                                        </p:attrNameLst>
                                      </p:cBhvr>
                                      <p:to>
                                        <p:strVal val="visible"/>
                                      </p:to>
                                    </p:set>
                                    <p:anim calcmode="discrete" valueType="clr">
                                      <p:cBhvr override="childStyle">
                                        <p:cTn id="75" dur="80"/>
                                        <p:tgtEl>
                                          <p:spTgt spid="52240"/>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52240"/>
                                        </p:tgtEl>
                                        <p:attrNameLst>
                                          <p:attrName>fillcolor</p:attrName>
                                        </p:attrNameLst>
                                      </p:cBhvr>
                                      <p:tavLst>
                                        <p:tav tm="0">
                                          <p:val>
                                            <p:clrVal>
                                              <a:schemeClr val="accent2"/>
                                            </p:clrVal>
                                          </p:val>
                                        </p:tav>
                                        <p:tav tm="50000">
                                          <p:val>
                                            <p:clrVal>
                                              <a:schemeClr val="hlink"/>
                                            </p:clrVal>
                                          </p:val>
                                        </p:tav>
                                      </p:tavLst>
                                    </p:anim>
                                    <p:set>
                                      <p:cBhvr>
                                        <p:cTn id="77" dur="80"/>
                                        <p:tgtEl>
                                          <p:spTgt spid="52240"/>
                                        </p:tgtEl>
                                        <p:attrNameLst>
                                          <p:attrName>fill.type</p:attrName>
                                        </p:attrNameLst>
                                      </p:cBhvr>
                                      <p:to>
                                        <p:strVal val="solid"/>
                                      </p:to>
                                    </p:set>
                                  </p:childTnLst>
                                </p:cTn>
                              </p:par>
                            </p:childTnLst>
                          </p:cTn>
                        </p:par>
                        <p:par>
                          <p:cTn id="78" fill="hold" nodeType="afterGroup">
                            <p:stCondLst>
                              <p:cond delay="9880"/>
                            </p:stCondLst>
                            <p:childTnLst>
                              <p:par>
                                <p:cTn id="79" presetID="27" presetClass="entr" presetSubtype="0" fill="hold" grpId="0" nodeType="afterEffect">
                                  <p:stCondLst>
                                    <p:cond delay="0"/>
                                  </p:stCondLst>
                                  <p:iterate type="lt">
                                    <p:tmPct val="50000"/>
                                  </p:iterate>
                                  <p:childTnLst>
                                    <p:set>
                                      <p:cBhvr>
                                        <p:cTn id="80" dur="1" fill="hold">
                                          <p:stCondLst>
                                            <p:cond delay="0"/>
                                          </p:stCondLst>
                                        </p:cTn>
                                        <p:tgtEl>
                                          <p:spTgt spid="52241"/>
                                        </p:tgtEl>
                                        <p:attrNameLst>
                                          <p:attrName>style.visibility</p:attrName>
                                        </p:attrNameLst>
                                      </p:cBhvr>
                                      <p:to>
                                        <p:strVal val="visible"/>
                                      </p:to>
                                    </p:set>
                                    <p:anim calcmode="discrete" valueType="clr">
                                      <p:cBhvr override="childStyle">
                                        <p:cTn id="81" dur="80"/>
                                        <p:tgtEl>
                                          <p:spTgt spid="52241"/>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52241"/>
                                        </p:tgtEl>
                                        <p:attrNameLst>
                                          <p:attrName>fillcolor</p:attrName>
                                        </p:attrNameLst>
                                      </p:cBhvr>
                                      <p:tavLst>
                                        <p:tav tm="0">
                                          <p:val>
                                            <p:clrVal>
                                              <a:schemeClr val="accent2"/>
                                            </p:clrVal>
                                          </p:val>
                                        </p:tav>
                                        <p:tav tm="50000">
                                          <p:val>
                                            <p:clrVal>
                                              <a:schemeClr val="hlink"/>
                                            </p:clrVal>
                                          </p:val>
                                        </p:tav>
                                      </p:tavLst>
                                    </p:anim>
                                    <p:set>
                                      <p:cBhvr>
                                        <p:cTn id="83" dur="80"/>
                                        <p:tgtEl>
                                          <p:spTgt spid="522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9" grpId="0"/>
      <p:bldP spid="52230" grpId="0"/>
      <p:bldP spid="52231" grpId="0"/>
      <p:bldP spid="52232" grpId="0"/>
      <p:bldP spid="52233" grpId="0"/>
      <p:bldP spid="52235" grpId="0"/>
      <p:bldP spid="52236" grpId="0"/>
      <p:bldP spid="52237" grpId="0"/>
      <p:bldP spid="52238" grpId="0"/>
      <p:bldP spid="52239" grpId="0"/>
      <p:bldP spid="52240" grpId="0"/>
      <p:bldP spid="522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Bible open with ribbon purple spotlite"/>
          <p:cNvPicPr>
            <a:picLocks noChangeAspect="1" noChangeArrowheads="1"/>
          </p:cNvPicPr>
          <p:nvPr/>
        </p:nvPicPr>
        <p:blipFill>
          <a:blip r:embed="rId3">
            <a:lum bright="-12000"/>
            <a:extLst>
              <a:ext uri="{28A0092B-C50C-407E-A947-70E740481C1C}">
                <a14:useLocalDpi xmlns:a14="http://schemas.microsoft.com/office/drawing/2010/main" val="0"/>
              </a:ext>
            </a:extLst>
          </a:blip>
          <a:srcRect l="13223" r="17500" b="27777"/>
          <a:stretch>
            <a:fillRect/>
          </a:stretch>
        </p:blipFill>
        <p:spPr bwMode="auto">
          <a:xfrm>
            <a:off x="1524000" y="6350"/>
            <a:ext cx="8763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p:cNvSpPr txBox="1">
            <a:spLocks noChangeArrowheads="1"/>
          </p:cNvSpPr>
          <p:nvPr/>
        </p:nvSpPr>
        <p:spPr bwMode="auto">
          <a:xfrm>
            <a:off x="640976" y="2286000"/>
            <a:ext cx="10972800" cy="3970318"/>
          </a:xfrm>
          <a:prstGeom prst="rect">
            <a:avLst/>
          </a:prstGeom>
          <a:noFill/>
          <a:ln w="9525">
            <a:noFill/>
            <a:miter lim="800000"/>
            <a:headEnd/>
            <a:tailEnd/>
          </a:ln>
          <a:effectLst/>
        </p:spPr>
        <p:txBody>
          <a:bodyPr wrap="square">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algn="l">
              <a:defRPr/>
            </a:pPr>
            <a:r>
              <a:rPr lang="en-US" sz="2800" b="1" dirty="0">
                <a:latin typeface="Helvetica" charset="0"/>
                <a:cs typeface="Times New Roman" charset="0"/>
              </a:rPr>
              <a:t>                       </a:t>
            </a:r>
            <a:r>
              <a:rPr lang="en-US" sz="3600" b="1" dirty="0">
                <a:solidFill>
                  <a:schemeClr val="bg1"/>
                </a:solidFill>
                <a:effectLst>
                  <a:outerShdw blurRad="38100" dist="38100" dir="2700000" algn="tl">
                    <a:srgbClr val="808080"/>
                  </a:outerShdw>
                </a:effectLst>
                <a:latin typeface="Times New Roman" panose="02020603050405020304" pitchFamily="18" charset="0"/>
                <a:cs typeface="Times New Roman" panose="02020603050405020304" pitchFamily="18" charset="0"/>
              </a:rPr>
              <a:t>But what about…</a:t>
            </a:r>
            <a:br>
              <a:rPr lang="en-US" sz="3600" b="1" dirty="0">
                <a:solidFill>
                  <a:schemeClr val="bg1"/>
                </a:solidFill>
                <a:effectLst>
                  <a:outerShdw blurRad="38100" dist="38100" dir="2700000" algn="tl">
                    <a:srgbClr val="808080"/>
                  </a:outerShdw>
                </a:effectLst>
                <a:latin typeface="Times New Roman" panose="02020603050405020304" pitchFamily="18" charset="0"/>
                <a:cs typeface="Times New Roman" panose="02020603050405020304" pitchFamily="18" charset="0"/>
              </a:rPr>
            </a:br>
            <a:r>
              <a:rPr lang="en-US" sz="3600" b="1" dirty="0">
                <a:solidFill>
                  <a:schemeClr val="bg1"/>
                </a:solidFill>
                <a:effectLst>
                  <a:outerShdw blurRad="38100" dist="38100" dir="2700000" algn="tl">
                    <a:srgbClr val="808080"/>
                  </a:outerShdw>
                </a:effectLst>
                <a:latin typeface="Times New Roman" panose="02020603050405020304" pitchFamily="18" charset="0"/>
                <a:cs typeface="Times New Roman" panose="02020603050405020304" pitchFamily="18" charset="0"/>
              </a:rPr>
              <a:t/>
            </a:r>
            <a:br>
              <a:rPr lang="en-US" sz="3600" b="1" dirty="0">
                <a:solidFill>
                  <a:schemeClr val="bg1"/>
                </a:solidFill>
                <a:effectLst>
                  <a:outerShdw blurRad="38100" dist="38100" dir="2700000" algn="tl">
                    <a:srgbClr val="808080"/>
                  </a:outerShdw>
                </a:effectLst>
                <a:latin typeface="Times New Roman" panose="02020603050405020304" pitchFamily="18" charset="0"/>
                <a:cs typeface="Times New Roman" panose="02020603050405020304" pitchFamily="18" charset="0"/>
              </a:rPr>
            </a:br>
            <a:r>
              <a:rPr lang="en-US" sz="3600" dirty="0">
                <a:solidFill>
                  <a:schemeClr val="bg1"/>
                </a:solidFill>
                <a:effectLst>
                  <a:outerShdw blurRad="38100" dist="38100" dir="2700000" algn="tl">
                    <a:srgbClr val="808080"/>
                  </a:outerShdw>
                </a:effectLst>
                <a:latin typeface="Times New Roman" panose="02020603050405020304" pitchFamily="18" charset="0"/>
                <a:cs typeface="Times New Roman" panose="02020603050405020304" pitchFamily="18" charset="0"/>
              </a:rPr>
              <a:t>“He [Judas] threw down the pieces of silver in the temple and departed, and went and hanged himself” </a:t>
            </a:r>
          </a:p>
          <a:p>
            <a:pPr algn="l">
              <a:defRPr/>
            </a:pPr>
            <a:r>
              <a:rPr lang="en-US" sz="3600" dirty="0">
                <a:solidFill>
                  <a:schemeClr val="bg1"/>
                </a:solidFill>
                <a:effectLst>
                  <a:outerShdw blurRad="38100" dist="38100" dir="2700000" algn="tl">
                    <a:srgbClr val="808080"/>
                  </a:outerShdw>
                </a:effectLst>
                <a:latin typeface="Times New Roman" panose="02020603050405020304" pitchFamily="18" charset="0"/>
                <a:cs typeface="Times New Roman" panose="02020603050405020304" pitchFamily="18" charset="0"/>
              </a:rPr>
              <a:t>(</a:t>
            </a:r>
            <a:r>
              <a:rPr lang="en-US" sz="3600" b="1" dirty="0">
                <a:solidFill>
                  <a:schemeClr val="bg1"/>
                </a:solidFill>
                <a:effectLst>
                  <a:outerShdw blurRad="38100" dist="38100" dir="2700000" algn="tl">
                    <a:srgbClr val="808080"/>
                  </a:outerShdw>
                </a:effectLst>
                <a:latin typeface="Times New Roman" panose="02020603050405020304" pitchFamily="18" charset="0"/>
                <a:cs typeface="Times New Roman" panose="02020603050405020304" pitchFamily="18" charset="0"/>
              </a:rPr>
              <a:t>Matthew 27:5</a:t>
            </a:r>
            <a:r>
              <a:rPr lang="en-US" sz="3600" dirty="0">
                <a:solidFill>
                  <a:schemeClr val="bg1"/>
                </a:solidFill>
                <a:effectLst>
                  <a:outerShdw blurRad="38100" dist="38100" dir="2700000" algn="tl">
                    <a:srgbClr val="808080"/>
                  </a:outerShdw>
                </a:effectLst>
                <a:latin typeface="Times New Roman" panose="02020603050405020304" pitchFamily="18" charset="0"/>
                <a:cs typeface="Times New Roman" panose="02020603050405020304" pitchFamily="18" charset="0"/>
              </a:rPr>
              <a:t>—before Jesus’ resurrection). </a:t>
            </a:r>
          </a:p>
          <a:p>
            <a:pPr algn="just">
              <a:defRPr/>
            </a:pPr>
            <a:r>
              <a:rPr lang="en-US" sz="3600" dirty="0">
                <a:solidFill>
                  <a:schemeClr val="bg1"/>
                </a:solidFill>
                <a:effectLst>
                  <a:outerShdw blurRad="38100" dist="38100" dir="2700000" algn="tl">
                    <a:srgbClr val="808080"/>
                  </a:outerShdw>
                </a:effectLst>
                <a:latin typeface="Times New Roman" panose="02020603050405020304" pitchFamily="18" charset="0"/>
                <a:cs typeface="Times New Roman" panose="02020603050405020304" pitchFamily="18" charset="0"/>
              </a:rPr>
              <a:t>“He [Matthias] was numbered with the eleven apostles” (</a:t>
            </a:r>
            <a:r>
              <a:rPr lang="en-US" sz="3600" b="1" dirty="0">
                <a:solidFill>
                  <a:schemeClr val="bg1"/>
                </a:solidFill>
                <a:effectLst>
                  <a:outerShdw blurRad="38100" dist="38100" dir="2700000" algn="tl">
                    <a:srgbClr val="808080"/>
                  </a:outerShdw>
                </a:effectLst>
                <a:latin typeface="Times New Roman" panose="02020603050405020304" pitchFamily="18" charset="0"/>
                <a:cs typeface="Times New Roman" panose="02020603050405020304" pitchFamily="18" charset="0"/>
              </a:rPr>
              <a:t>Acts 1:26</a:t>
            </a:r>
            <a:r>
              <a:rPr lang="en-US" sz="3600" dirty="0">
                <a:solidFill>
                  <a:schemeClr val="bg1"/>
                </a:solidFill>
                <a:effectLst>
                  <a:outerShdw blurRad="38100" dist="38100" dir="2700000" algn="tl">
                    <a:srgbClr val="808080"/>
                  </a:outerShdw>
                </a:effectLst>
                <a:latin typeface="Times New Roman" panose="02020603050405020304" pitchFamily="18" charset="0"/>
                <a:cs typeface="Times New Roman" panose="02020603050405020304" pitchFamily="18" charset="0"/>
              </a:rPr>
              <a:t>—after Jesus’ ascension into heaven). </a:t>
            </a:r>
          </a:p>
        </p:txBody>
      </p:sp>
      <p:sp>
        <p:nvSpPr>
          <p:cNvPr id="136197" name="Rectangle 5"/>
          <p:cNvSpPr>
            <a:spLocks noChangeArrowheads="1"/>
          </p:cNvSpPr>
          <p:nvPr/>
        </p:nvSpPr>
        <p:spPr bwMode="auto">
          <a:xfrm>
            <a:off x="609600" y="457200"/>
            <a:ext cx="10972800" cy="2743200"/>
          </a:xfrm>
          <a:prstGeom prst="rect">
            <a:avLst/>
          </a:prstGeom>
          <a:noFill/>
          <a:ln w="9525">
            <a:noFill/>
            <a:miter lim="800000"/>
            <a:headEnd/>
            <a:tailEnd/>
          </a:ln>
          <a:effectLst/>
        </p:spPr>
        <p:txBody>
          <a:bodyPr anchor="ctr" anchorCtr="1"/>
          <a:lstStyle/>
          <a:p>
            <a:pPr eaLnBrk="1" hangingPunct="1">
              <a:defRPr/>
            </a:pPr>
            <a:r>
              <a:rPr lang="en-US" sz="3600" b="1" dirty="0">
                <a:solidFill>
                  <a:schemeClr val="bg1"/>
                </a:solidFill>
                <a:effectLst>
                  <a:outerShdw blurRad="38100" dist="38100" dir="2700000" algn="tl">
                    <a:srgbClr val="808080"/>
                  </a:outerShdw>
                </a:effectLst>
                <a:latin typeface="Times New Roman" panose="02020603050405020304" pitchFamily="18" charset="0"/>
                <a:ea typeface="ＭＳ Ｐゴシック" charset="-128"/>
                <a:cs typeface="Times New Roman" panose="02020603050405020304" pitchFamily="18" charset="0"/>
              </a:rPr>
              <a:t>First we want to look at the reliability of Bible. For instance THE TWELVE?</a:t>
            </a:r>
            <a:r>
              <a:rPr lang="en-US" sz="3600" dirty="0">
                <a:solidFill>
                  <a:schemeClr val="bg1"/>
                </a:solidFill>
                <a:effectLst>
                  <a:outerShdw blurRad="38100" dist="38100" dir="2700000" algn="tl">
                    <a:srgbClr val="808080"/>
                  </a:outerShdw>
                </a:effectLst>
                <a:latin typeface="Times New Roman" panose="02020603050405020304" pitchFamily="18" charset="0"/>
                <a:ea typeface="ＭＳ Ｐゴシック" charset="-128"/>
                <a:cs typeface="Times New Roman" panose="02020603050405020304" pitchFamily="18" charset="0"/>
              </a:rPr>
              <a:t/>
            </a:r>
            <a:br>
              <a:rPr lang="en-US" sz="3600" dirty="0">
                <a:solidFill>
                  <a:schemeClr val="bg1"/>
                </a:solidFill>
                <a:effectLst>
                  <a:outerShdw blurRad="38100" dist="38100" dir="2700000" algn="tl">
                    <a:srgbClr val="808080"/>
                  </a:outerShdw>
                </a:effectLst>
                <a:latin typeface="Times New Roman" panose="02020603050405020304" pitchFamily="18" charset="0"/>
                <a:ea typeface="ＭＳ Ｐゴシック" charset="-128"/>
                <a:cs typeface="Times New Roman" panose="02020603050405020304" pitchFamily="18" charset="0"/>
              </a:rPr>
            </a:br>
            <a:r>
              <a:rPr lang="en-US" sz="3200" dirty="0">
                <a:solidFill>
                  <a:schemeClr val="bg1"/>
                </a:solidFill>
                <a:effectLst>
                  <a:outerShdw blurRad="38100" dist="38100" dir="2700000" algn="tl">
                    <a:srgbClr val="808080"/>
                  </a:outerShdw>
                </a:effectLst>
                <a:latin typeface="Times New Roman" panose="02020603050405020304" pitchFamily="18" charset="0"/>
                <a:ea typeface="ＭＳ Ｐゴシック" charset="-128"/>
                <a:cs typeface="Times New Roman" panose="02020603050405020304" pitchFamily="18" charset="0"/>
              </a:rPr>
              <a:t>“He was seen by </a:t>
            </a:r>
            <a:r>
              <a:rPr lang="en-US" sz="3200" dirty="0" err="1">
                <a:solidFill>
                  <a:schemeClr val="bg1"/>
                </a:solidFill>
                <a:effectLst>
                  <a:outerShdw blurRad="38100" dist="38100" dir="2700000" algn="tl">
                    <a:srgbClr val="808080"/>
                  </a:outerShdw>
                </a:effectLst>
                <a:latin typeface="Times New Roman" panose="02020603050405020304" pitchFamily="18" charset="0"/>
                <a:ea typeface="ＭＳ Ｐゴシック" charset="-128"/>
                <a:cs typeface="Times New Roman" panose="02020603050405020304" pitchFamily="18" charset="0"/>
              </a:rPr>
              <a:t>Cephas</a:t>
            </a:r>
            <a:r>
              <a:rPr lang="en-US" sz="3200" dirty="0">
                <a:solidFill>
                  <a:schemeClr val="bg1"/>
                </a:solidFill>
                <a:effectLst>
                  <a:outerShdw blurRad="38100" dist="38100" dir="2700000" algn="tl">
                    <a:srgbClr val="808080"/>
                  </a:outerShdw>
                </a:effectLst>
                <a:latin typeface="Times New Roman" panose="02020603050405020304" pitchFamily="18" charset="0"/>
                <a:ea typeface="ＭＳ Ｐゴシック" charset="-128"/>
                <a:cs typeface="Times New Roman" panose="02020603050405020304" pitchFamily="18" charset="0"/>
              </a:rPr>
              <a:t>, then by </a:t>
            </a:r>
            <a:r>
              <a:rPr lang="en-US" sz="3200" b="1" dirty="0">
                <a:solidFill>
                  <a:schemeClr val="bg1"/>
                </a:solidFill>
                <a:effectLst>
                  <a:outerShdw blurRad="38100" dist="38100" dir="2700000" algn="tl">
                    <a:srgbClr val="808080"/>
                  </a:outerShdw>
                </a:effectLst>
                <a:latin typeface="Times New Roman" panose="02020603050405020304" pitchFamily="18" charset="0"/>
                <a:ea typeface="ＭＳ Ｐゴシック" charset="-128"/>
                <a:cs typeface="Times New Roman" panose="02020603050405020304" pitchFamily="18" charset="0"/>
              </a:rPr>
              <a:t>the twelve”</a:t>
            </a:r>
            <a:r>
              <a:rPr lang="en-US" sz="3200" dirty="0">
                <a:solidFill>
                  <a:schemeClr val="bg1"/>
                </a:solidFill>
                <a:effectLst>
                  <a:outerShdw blurRad="38100" dist="38100" dir="2700000" algn="tl">
                    <a:srgbClr val="808080"/>
                  </a:outerShdw>
                </a:effectLst>
                <a:latin typeface="Times New Roman" panose="02020603050405020304" pitchFamily="18" charset="0"/>
                <a:ea typeface="ＭＳ Ｐゴシック" charset="-128"/>
                <a:cs typeface="Times New Roman" panose="02020603050405020304" pitchFamily="18" charset="0"/>
              </a:rPr>
              <a:t> (</a:t>
            </a:r>
            <a:r>
              <a:rPr lang="en-US" sz="3200" b="1" dirty="0">
                <a:solidFill>
                  <a:schemeClr val="bg1"/>
                </a:solidFill>
                <a:effectLst>
                  <a:outerShdw blurRad="38100" dist="38100" dir="2700000" algn="tl">
                    <a:srgbClr val="808080"/>
                  </a:outerShdw>
                </a:effectLst>
                <a:latin typeface="Times New Roman" panose="02020603050405020304" pitchFamily="18" charset="0"/>
                <a:ea typeface="ＭＳ Ｐゴシック" charset="-128"/>
                <a:cs typeface="Times New Roman" panose="02020603050405020304" pitchFamily="18" charset="0"/>
              </a:rPr>
              <a:t>1 Cor. 15:5</a:t>
            </a:r>
            <a:r>
              <a:rPr lang="en-US" sz="3200" dirty="0">
                <a:solidFill>
                  <a:schemeClr val="bg1"/>
                </a:solidFill>
                <a:effectLst>
                  <a:outerShdw blurRad="38100" dist="38100" dir="2700000" algn="tl">
                    <a:srgbClr val="808080"/>
                  </a:outerShdw>
                </a:effectLst>
                <a:latin typeface="Times New Roman" panose="02020603050405020304" pitchFamily="18" charset="0"/>
                <a:ea typeface="ＭＳ Ｐゴシック" charset="-128"/>
                <a:cs typeface="Times New Roman" panose="02020603050405020304" pitchFamily="18" charset="0"/>
              </a:rPr>
              <a:t>).</a:t>
            </a:r>
          </a:p>
          <a:p>
            <a:pPr eaLnBrk="1" hangingPunct="1">
              <a:defRPr/>
            </a:pPr>
            <a:endParaRPr lang="en-US" sz="3600" b="1" dirty="0">
              <a:solidFill>
                <a:schemeClr val="bg1"/>
              </a:solidFill>
              <a:effectLst>
                <a:outerShdw blurRad="38100" dist="38100" dir="2700000" algn="tl">
                  <a:srgbClr val="808080"/>
                </a:outerShdw>
              </a:effectLst>
              <a:latin typeface="Times New Roman" panose="02020603050405020304" pitchFamily="18" charset="0"/>
              <a:ea typeface="ＭＳ Ｐゴシック"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6197"/>
                                        </p:tgtEl>
                                        <p:attrNameLst>
                                          <p:attrName>style.visibility</p:attrName>
                                        </p:attrNameLst>
                                      </p:cBhvr>
                                      <p:to>
                                        <p:strVal val="visible"/>
                                      </p:to>
                                    </p:set>
                                    <p:anim calcmode="lin" valueType="num">
                                      <p:cBhvr additive="base">
                                        <p:cTn id="7" dur="500" fill="hold"/>
                                        <p:tgtEl>
                                          <p:spTgt spid="136197"/>
                                        </p:tgtEl>
                                        <p:attrNameLst>
                                          <p:attrName>ppt_x</p:attrName>
                                        </p:attrNameLst>
                                      </p:cBhvr>
                                      <p:tavLst>
                                        <p:tav tm="0">
                                          <p:val>
                                            <p:strVal val="0-#ppt_w/2"/>
                                          </p:val>
                                        </p:tav>
                                        <p:tav tm="100000">
                                          <p:val>
                                            <p:strVal val="#ppt_x"/>
                                          </p:val>
                                        </p:tav>
                                      </p:tavLst>
                                    </p:anim>
                                    <p:anim calcmode="lin" valueType="num">
                                      <p:cBhvr additive="base">
                                        <p:cTn id="8" dur="500" fill="hold"/>
                                        <p:tgtEl>
                                          <p:spTgt spid="1361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grpId="0" nodeType="clickEffect">
                                  <p:stCondLst>
                                    <p:cond delay="0"/>
                                  </p:stCondLst>
                                  <p:childTnLst>
                                    <p:set>
                                      <p:cBhvr>
                                        <p:cTn id="12" dur="1" fill="hold">
                                          <p:stCondLst>
                                            <p:cond delay="0"/>
                                          </p:stCondLst>
                                        </p:cTn>
                                        <p:tgtEl>
                                          <p:spTgt spid="136196"/>
                                        </p:tgtEl>
                                        <p:attrNameLst>
                                          <p:attrName>style.visibility</p:attrName>
                                        </p:attrNameLst>
                                      </p:cBhvr>
                                      <p:to>
                                        <p:strVal val="visible"/>
                                      </p:to>
                                    </p:set>
                                    <p:animEffect transition="in" filter="barn(inHorizontal)">
                                      <p:cBhvr>
                                        <p:cTn id="13" dur="500"/>
                                        <p:tgtEl>
                                          <p:spTgt spid="13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utoUpdateAnimBg="0"/>
      <p:bldP spid="13619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Bible open with ribbon purple spotlite"/>
          <p:cNvPicPr>
            <a:picLocks noChangeAspect="1" noChangeArrowheads="1"/>
          </p:cNvPicPr>
          <p:nvPr/>
        </p:nvPicPr>
        <p:blipFill>
          <a:blip r:embed="rId3">
            <a:lum bright="-12000"/>
            <a:extLst>
              <a:ext uri="{28A0092B-C50C-407E-A947-70E740481C1C}">
                <a14:useLocalDpi xmlns:a14="http://schemas.microsoft.com/office/drawing/2010/main" val="0"/>
              </a:ext>
            </a:extLst>
          </a:blip>
          <a:srcRect l="13223" r="17500" b="27777"/>
          <a:stretch>
            <a:fillRect/>
          </a:stretch>
        </p:blipFill>
        <p:spPr bwMode="auto">
          <a:xfrm>
            <a:off x="1524000" y="6350"/>
            <a:ext cx="8763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Rectangle 4"/>
          <p:cNvSpPr>
            <a:spLocks noChangeArrowheads="1"/>
          </p:cNvSpPr>
          <p:nvPr/>
        </p:nvSpPr>
        <p:spPr bwMode="auto">
          <a:xfrm>
            <a:off x="1981200" y="277814"/>
            <a:ext cx="8229600" cy="1139825"/>
          </a:xfrm>
          <a:prstGeom prst="rect">
            <a:avLst/>
          </a:prstGeom>
          <a:noFill/>
          <a:ln w="19050">
            <a:solidFill>
              <a:schemeClr val="tx1"/>
            </a:solidFill>
            <a:miter lim="800000"/>
            <a:headEnd/>
            <a:tailEnd/>
          </a:ln>
          <a:effectLst/>
        </p:spPr>
        <p:txBody>
          <a:bodyPr anchor="ctr" anchorCtr="1"/>
          <a:lstStyle/>
          <a:p>
            <a:pPr eaLnBrk="1" hangingPunct="1">
              <a:defRPr/>
            </a:pPr>
            <a:r>
              <a:rPr lang="en-US" sz="4400">
                <a:solidFill>
                  <a:schemeClr val="tx2"/>
                </a:solidFill>
                <a:effectLst>
                  <a:outerShdw blurRad="38100" dist="38100" dir="2700000" algn="tl">
                    <a:srgbClr val="FFFFFF"/>
                  </a:outerShdw>
                </a:effectLst>
                <a:latin typeface="Arial" charset="0"/>
                <a:ea typeface="+mn-ea"/>
              </a:rPr>
              <a:t>NUMBERS USED AS NAMES</a:t>
            </a:r>
          </a:p>
        </p:txBody>
      </p:sp>
      <p:sp>
        <p:nvSpPr>
          <p:cNvPr id="140293" name="Text Box 5"/>
          <p:cNvSpPr txBox="1">
            <a:spLocks noChangeArrowheads="1"/>
          </p:cNvSpPr>
          <p:nvPr/>
        </p:nvSpPr>
        <p:spPr bwMode="auto">
          <a:xfrm>
            <a:off x="1524000" y="3733801"/>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4000" b="1">
                <a:latin typeface="Times New Roman" panose="02020603050405020304" pitchFamily="18" charset="0"/>
              </a:rPr>
              <a:t>2 x 4</a:t>
            </a:r>
          </a:p>
        </p:txBody>
      </p:sp>
      <p:sp>
        <p:nvSpPr>
          <p:cNvPr id="140294" name="Text Box 6"/>
          <p:cNvSpPr txBox="1">
            <a:spLocks noChangeArrowheads="1"/>
          </p:cNvSpPr>
          <p:nvPr/>
        </p:nvSpPr>
        <p:spPr bwMode="auto">
          <a:xfrm>
            <a:off x="1524000" y="2438401"/>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4000" b="1">
                <a:latin typeface="Times New Roman" panose="02020603050405020304" pitchFamily="18" charset="0"/>
              </a:rPr>
              <a:t>BIG 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0294"/>
                                        </p:tgtEl>
                                        <p:attrNameLst>
                                          <p:attrName>style.visibility</p:attrName>
                                        </p:attrNameLst>
                                      </p:cBhvr>
                                      <p:to>
                                        <p:strVal val="visible"/>
                                      </p:to>
                                    </p:set>
                                    <p:anim calcmode="lin" valueType="num">
                                      <p:cBhvr additive="base">
                                        <p:cTn id="7" dur="500" fill="hold"/>
                                        <p:tgtEl>
                                          <p:spTgt spid="140294"/>
                                        </p:tgtEl>
                                        <p:attrNameLst>
                                          <p:attrName>ppt_x</p:attrName>
                                        </p:attrNameLst>
                                      </p:cBhvr>
                                      <p:tavLst>
                                        <p:tav tm="0">
                                          <p:val>
                                            <p:strVal val="#ppt_x"/>
                                          </p:val>
                                        </p:tav>
                                        <p:tav tm="100000">
                                          <p:val>
                                            <p:strVal val="#ppt_x"/>
                                          </p:val>
                                        </p:tav>
                                      </p:tavLst>
                                    </p:anim>
                                    <p:anim calcmode="lin" valueType="num">
                                      <p:cBhvr additive="base">
                                        <p:cTn id="8" dur="500" fill="hold"/>
                                        <p:tgtEl>
                                          <p:spTgt spid="1402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0293"/>
                                        </p:tgtEl>
                                        <p:attrNameLst>
                                          <p:attrName>style.visibility</p:attrName>
                                        </p:attrNameLst>
                                      </p:cBhvr>
                                      <p:to>
                                        <p:strVal val="visible"/>
                                      </p:to>
                                    </p:set>
                                    <p:anim calcmode="lin" valueType="num">
                                      <p:cBhvr additive="base">
                                        <p:cTn id="13" dur="500" fill="hold"/>
                                        <p:tgtEl>
                                          <p:spTgt spid="140293"/>
                                        </p:tgtEl>
                                        <p:attrNameLst>
                                          <p:attrName>ppt_x</p:attrName>
                                        </p:attrNameLst>
                                      </p:cBhvr>
                                      <p:tavLst>
                                        <p:tav tm="0">
                                          <p:val>
                                            <p:strVal val="#ppt_x"/>
                                          </p:val>
                                        </p:tav>
                                        <p:tav tm="100000">
                                          <p:val>
                                            <p:strVal val="#ppt_x"/>
                                          </p:val>
                                        </p:tav>
                                      </p:tavLst>
                                    </p:anim>
                                    <p:anim calcmode="lin" valueType="num">
                                      <p:cBhvr additive="base">
                                        <p:cTn id="14" dur="500" fill="hold"/>
                                        <p:tgtEl>
                                          <p:spTgt spid="140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autoUpdateAnimBg="0"/>
      <p:bldP spid="14029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ible open with ribbon purple spotlite"/>
          <p:cNvPicPr>
            <a:picLocks noChangeAspect="1" noChangeArrowheads="1"/>
          </p:cNvPicPr>
          <p:nvPr/>
        </p:nvPicPr>
        <p:blipFill>
          <a:blip r:embed="rId3">
            <a:lum bright="-12000"/>
            <a:extLst>
              <a:ext uri="{28A0092B-C50C-407E-A947-70E740481C1C}">
                <a14:useLocalDpi xmlns:a14="http://schemas.microsoft.com/office/drawing/2010/main" val="0"/>
              </a:ext>
            </a:extLst>
          </a:blip>
          <a:srcRect l="13223" r="17500" b="27777"/>
          <a:stretch>
            <a:fillRect/>
          </a:stretch>
        </p:blipFill>
        <p:spPr bwMode="auto">
          <a:xfrm>
            <a:off x="1524000" y="6350"/>
            <a:ext cx="8763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p:cNvSpPr txBox="1">
            <a:spLocks noChangeArrowheads="1"/>
          </p:cNvSpPr>
          <p:nvPr/>
        </p:nvSpPr>
        <p:spPr bwMode="auto">
          <a:xfrm>
            <a:off x="609600" y="2514600"/>
            <a:ext cx="11049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4400" dirty="0">
                <a:latin typeface="Arial" panose="020B0604020202020204" pitchFamily="34" charset="0"/>
              </a:rPr>
              <a:t>“The assignment of something, such as an event or name, to a time that precedes it.”</a:t>
            </a:r>
          </a:p>
        </p:txBody>
      </p:sp>
      <p:sp>
        <p:nvSpPr>
          <p:cNvPr id="138245" name="Text Box 5"/>
          <p:cNvSpPr txBox="1">
            <a:spLocks noChangeArrowheads="1"/>
          </p:cNvSpPr>
          <p:nvPr/>
        </p:nvSpPr>
        <p:spPr bwMode="auto">
          <a:xfrm>
            <a:off x="3810000" y="1066800"/>
            <a:ext cx="4343400" cy="762000"/>
          </a:xfrm>
          <a:prstGeom prst="rect">
            <a:avLst/>
          </a:prstGeom>
          <a:noFill/>
          <a:ln w="9525">
            <a:noFill/>
            <a:miter lim="800000"/>
            <a:headEnd/>
            <a:tailEnd/>
          </a:ln>
          <a:effectLst/>
        </p:spPr>
        <p:txBody>
          <a:bodyPr>
            <a:spAutoFit/>
          </a:bodyPr>
          <a:lstStyle/>
          <a:p>
            <a:pPr eaLnBrk="1" hangingPunct="1">
              <a:spcBef>
                <a:spcPct val="50000"/>
              </a:spcBef>
              <a:defRPr/>
            </a:pPr>
            <a:r>
              <a:rPr lang="en-US" sz="4400" b="1" dirty="0">
                <a:effectLst>
                  <a:outerShdw blurRad="38100" dist="38100" dir="2700000" algn="tl">
                    <a:srgbClr val="010199"/>
                  </a:outerShdw>
                </a:effectLst>
                <a:latin typeface="Arial" charset="0"/>
                <a:ea typeface="+mn-ea"/>
              </a:rPr>
              <a:t>Prolepsis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8245">
                                            <p:txEl>
                                              <p:pRg st="0" end="0"/>
                                            </p:txEl>
                                          </p:spTgt>
                                        </p:tgtEl>
                                        <p:attrNameLst>
                                          <p:attrName>style.visibility</p:attrName>
                                        </p:attrNameLst>
                                      </p:cBhvr>
                                      <p:to>
                                        <p:strVal val="visible"/>
                                      </p:to>
                                    </p:set>
                                    <p:anim calcmode="lin" valueType="num">
                                      <p:cBhvr additive="base">
                                        <p:cTn id="7" dur="500" fill="hold"/>
                                        <p:tgtEl>
                                          <p:spTgt spid="138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824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iterate type="lt">
                                    <p:tmPct val="0"/>
                                  </p:iterate>
                                  <p:childTnLst>
                                    <p:set>
                                      <p:cBhvr>
                                        <p:cTn id="12" dur="1" fill="hold">
                                          <p:stCondLst>
                                            <p:cond delay="0"/>
                                          </p:stCondLst>
                                        </p:cTn>
                                        <p:tgtEl>
                                          <p:spTgt spid="138244"/>
                                        </p:tgtEl>
                                        <p:attrNameLst>
                                          <p:attrName>style.visibility</p:attrName>
                                        </p:attrNameLst>
                                      </p:cBhvr>
                                      <p:to>
                                        <p:strVal val="visible"/>
                                      </p:to>
                                    </p:set>
                                    <p:animEffect transition="in" filter="box(in)">
                                      <p:cBhvr>
                                        <p:cTn id="13" dur="1000"/>
                                        <p:tgtEl>
                                          <p:spTgt spid="138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p:bldP spid="138245"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pen Bible with Specs red s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151188"/>
            <a:ext cx="4495800"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 Box 4"/>
          <p:cNvSpPr txBox="1">
            <a:spLocks noChangeArrowheads="1"/>
          </p:cNvSpPr>
          <p:nvPr/>
        </p:nvSpPr>
        <p:spPr bwMode="auto">
          <a:xfrm>
            <a:off x="609600" y="3581400"/>
            <a:ext cx="10972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2800" b="1" dirty="0">
                <a:solidFill>
                  <a:schemeClr val="bg1"/>
                </a:solidFill>
                <a:latin typeface="Helvetica" panose="020B0604020202020204" pitchFamily="34" charset="0"/>
                <a:cs typeface="Times New Roman" panose="02020603050405020304" pitchFamily="18" charset="0"/>
              </a:rPr>
              <a:t>		</a:t>
            </a:r>
            <a:r>
              <a:rPr lang="en-US" altLang="en-US" sz="3600" b="1" dirty="0">
                <a:solidFill>
                  <a:schemeClr val="bg1"/>
                </a:solidFill>
                <a:latin typeface="Times New Roman" panose="02020603050405020304" pitchFamily="18" charset="0"/>
                <a:cs typeface="Times New Roman" panose="02020603050405020304" pitchFamily="18" charset="0"/>
              </a:rPr>
              <a:t>                But what about…</a:t>
            </a:r>
            <a:endParaRPr lang="en-US" altLang="en-US" sz="3600" dirty="0">
              <a:solidFill>
                <a:schemeClr val="bg1"/>
              </a:solidFill>
              <a:latin typeface="Times New Roman" panose="02020603050405020304" pitchFamily="18" charset="0"/>
              <a:cs typeface="Times New Roman" panose="02020603050405020304" pitchFamily="18" charset="0"/>
            </a:endParaRPr>
          </a:p>
          <a:p>
            <a:pPr algn="just"/>
            <a:r>
              <a:rPr lang="en-US" altLang="en-US" sz="3600" dirty="0">
                <a:solidFill>
                  <a:schemeClr val="bg1"/>
                </a:solidFill>
                <a:latin typeface="Times New Roman" panose="02020603050405020304" pitchFamily="18" charset="0"/>
                <a:cs typeface="Times New Roman" panose="02020603050405020304" pitchFamily="18" charset="0"/>
              </a:rPr>
              <a:t>“Now this man purchased a field with the wages of iniquity; an falling headlong, he burst open in the middle and all his entrails gushed out” (</a:t>
            </a:r>
            <a:r>
              <a:rPr lang="en-US" altLang="en-US" sz="3600" b="1" dirty="0">
                <a:solidFill>
                  <a:schemeClr val="bg1"/>
                </a:solidFill>
                <a:latin typeface="Times New Roman" panose="02020603050405020304" pitchFamily="18" charset="0"/>
                <a:cs typeface="Times New Roman" panose="02020603050405020304" pitchFamily="18" charset="0"/>
              </a:rPr>
              <a:t>Acts 1:18</a:t>
            </a:r>
            <a:r>
              <a:rPr lang="en-US" altLang="en-US" sz="3600" dirty="0">
                <a:solidFill>
                  <a:schemeClr val="bg1"/>
                </a:solidFill>
                <a:latin typeface="Times New Roman" panose="02020603050405020304" pitchFamily="18" charset="0"/>
                <a:cs typeface="Times New Roman" panose="02020603050405020304" pitchFamily="18" charset="0"/>
              </a:rPr>
              <a:t>).</a:t>
            </a:r>
          </a:p>
        </p:txBody>
      </p:sp>
      <p:sp>
        <p:nvSpPr>
          <p:cNvPr id="142341" name="Rectangle 5"/>
          <p:cNvSpPr>
            <a:spLocks noChangeArrowheads="1"/>
          </p:cNvSpPr>
          <p:nvPr/>
        </p:nvSpPr>
        <p:spPr bwMode="auto">
          <a:xfrm>
            <a:off x="609600" y="811212"/>
            <a:ext cx="109728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600" b="1" dirty="0">
                <a:solidFill>
                  <a:schemeClr val="bg1"/>
                </a:solidFill>
                <a:latin typeface="Helvetica" panose="020B0604020202020204" pitchFamily="34" charset="0"/>
                <a:cs typeface="Times New Roman" panose="02020603050405020304" pitchFamily="18" charset="0"/>
              </a:rPr>
              <a:t>                           </a:t>
            </a:r>
            <a:r>
              <a:rPr lang="en-US" altLang="en-US" sz="3600" b="1" dirty="0">
                <a:solidFill>
                  <a:schemeClr val="bg1"/>
                </a:solidFill>
                <a:latin typeface="Times New Roman" panose="02020603050405020304" pitchFamily="18" charset="0"/>
                <a:cs typeface="Times New Roman" panose="02020603050405020304" pitchFamily="18" charset="0"/>
              </a:rPr>
              <a:t>HOW  DID  JUDAS  DIE?</a:t>
            </a:r>
            <a:br>
              <a:rPr lang="en-US" altLang="en-US" sz="3600" b="1" dirty="0">
                <a:solidFill>
                  <a:schemeClr val="bg1"/>
                </a:solidFill>
                <a:latin typeface="Times New Roman" panose="02020603050405020304" pitchFamily="18" charset="0"/>
                <a:cs typeface="Times New Roman" panose="02020603050405020304" pitchFamily="18" charset="0"/>
              </a:rPr>
            </a:br>
            <a:r>
              <a:rPr lang="en-US" altLang="en-US" sz="3600" dirty="0">
                <a:solidFill>
                  <a:schemeClr val="bg1"/>
                </a:solidFill>
                <a:latin typeface="Times New Roman" panose="02020603050405020304" pitchFamily="18" charset="0"/>
                <a:cs typeface="Times New Roman" panose="02020603050405020304" pitchFamily="18" charset="0"/>
              </a:rPr>
              <a:t>“He [Judas] threw down the pieces of silver in the temple and departed, and </a:t>
            </a:r>
            <a:r>
              <a:rPr lang="en-US" altLang="en-US" sz="3600" b="1" dirty="0">
                <a:solidFill>
                  <a:schemeClr val="bg1"/>
                </a:solidFill>
                <a:latin typeface="Times New Roman" panose="02020603050405020304" pitchFamily="18" charset="0"/>
                <a:cs typeface="Times New Roman" panose="02020603050405020304" pitchFamily="18" charset="0"/>
              </a:rPr>
              <a:t>went and hanged himself</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b="1" dirty="0">
                <a:solidFill>
                  <a:schemeClr val="bg1"/>
                </a:solidFill>
                <a:latin typeface="Times New Roman" panose="02020603050405020304" pitchFamily="18" charset="0"/>
                <a:cs typeface="Times New Roman" panose="02020603050405020304" pitchFamily="18" charset="0"/>
              </a:rPr>
              <a:t>Matthew 27:5</a:t>
            </a:r>
            <a:r>
              <a:rPr lang="en-US" altLang="en-US" sz="3600" dirty="0">
                <a:solidFill>
                  <a:schemeClr val="bg1"/>
                </a:solidFill>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42341"/>
                                        </p:tgtEl>
                                        <p:attrNameLst>
                                          <p:attrName>style.visibility</p:attrName>
                                        </p:attrNameLst>
                                      </p:cBhvr>
                                      <p:to>
                                        <p:strVal val="visible"/>
                                      </p:to>
                                    </p:set>
                                    <p:animEffect transition="in" filter="blinds(horizontal)">
                                      <p:cBhvr>
                                        <p:cTn id="7" dur="500"/>
                                        <p:tgtEl>
                                          <p:spTgt spid="1423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2340"/>
                                        </p:tgtEl>
                                        <p:attrNameLst>
                                          <p:attrName>style.visibility</p:attrName>
                                        </p:attrNameLst>
                                      </p:cBhvr>
                                      <p:to>
                                        <p:strVal val="visible"/>
                                      </p:to>
                                    </p:set>
                                    <p:animEffect transition="in" filter="slide(fromBottom)">
                                      <p:cBhvr>
                                        <p:cTn id="12" dur="500"/>
                                        <p:tgtEl>
                                          <p:spTgt spid="142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autoUpdateAnimBg="0"/>
      <p:bldP spid="1423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Open Bible with Specs red s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151188"/>
            <a:ext cx="4495800"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Text Box 5"/>
          <p:cNvSpPr txBox="1">
            <a:spLocks noChangeArrowheads="1"/>
          </p:cNvSpPr>
          <p:nvPr/>
        </p:nvSpPr>
        <p:spPr bwMode="auto">
          <a:xfrm>
            <a:off x="1524000" y="37338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600">
                <a:solidFill>
                  <a:schemeClr val="bg1"/>
                </a:solidFill>
                <a:latin typeface="Arial" panose="020B0604020202020204" pitchFamily="34" charset="0"/>
              </a:rPr>
              <a:t>Matthew 27:57-60; John 19:38-40</a:t>
            </a:r>
          </a:p>
        </p:txBody>
      </p:sp>
      <p:sp>
        <p:nvSpPr>
          <p:cNvPr id="143366" name="Text Box 6"/>
          <p:cNvSpPr txBox="1">
            <a:spLocks noChangeArrowheads="1"/>
          </p:cNvSpPr>
          <p:nvPr/>
        </p:nvSpPr>
        <p:spPr bwMode="auto">
          <a:xfrm>
            <a:off x="1524000" y="22860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600">
                <a:solidFill>
                  <a:schemeClr val="bg1"/>
                </a:solidFill>
                <a:latin typeface="Arial" panose="020B0604020202020204" pitchFamily="34" charset="0"/>
              </a:rPr>
              <a:t>Matthew 14:21; Mark 6:44</a:t>
            </a:r>
          </a:p>
        </p:txBody>
      </p:sp>
      <p:sp>
        <p:nvSpPr>
          <p:cNvPr id="44037" name="Rectangle 7"/>
          <p:cNvSpPr>
            <a:spLocks noChangeArrowheads="1"/>
          </p:cNvSpPr>
          <p:nvPr/>
        </p:nvSpPr>
        <p:spPr bwMode="auto">
          <a:xfrm>
            <a:off x="609600" y="501650"/>
            <a:ext cx="110490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anchor="ct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3600" dirty="0">
                <a:solidFill>
                  <a:schemeClr val="bg1"/>
                </a:solidFill>
                <a:latin typeface="Arial" panose="020B0604020202020204" pitchFamily="34" charset="0"/>
              </a:rPr>
              <a:t>SUPPLEMENTATION DOES NOT EQUAL CONTRADICTION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43366"/>
                                        </p:tgtEl>
                                        <p:attrNameLst>
                                          <p:attrName>style.visibility</p:attrName>
                                        </p:attrNameLst>
                                      </p:cBhvr>
                                      <p:to>
                                        <p:strVal val="visible"/>
                                      </p:to>
                                    </p:set>
                                    <p:anim calcmode="lin" valueType="num">
                                      <p:cBhvr additive="base">
                                        <p:cTn id="7" dur="500" fill="hold"/>
                                        <p:tgtEl>
                                          <p:spTgt spid="143366"/>
                                        </p:tgtEl>
                                        <p:attrNameLst>
                                          <p:attrName>ppt_x</p:attrName>
                                        </p:attrNameLst>
                                      </p:cBhvr>
                                      <p:tavLst>
                                        <p:tav tm="0">
                                          <p:val>
                                            <p:strVal val="0-#ppt_w/2"/>
                                          </p:val>
                                        </p:tav>
                                        <p:tav tm="100000">
                                          <p:val>
                                            <p:strVal val="#ppt_x"/>
                                          </p:val>
                                        </p:tav>
                                      </p:tavLst>
                                    </p:anim>
                                    <p:anim calcmode="lin" valueType="num">
                                      <p:cBhvr additive="base">
                                        <p:cTn id="8" dur="500" fill="hold"/>
                                        <p:tgtEl>
                                          <p:spTgt spid="1433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1+#ppt_w/2"/>
                                          </p:val>
                                        </p:tav>
                                        <p:tav tm="100000">
                                          <p:val>
                                            <p:strVal val="#ppt_x"/>
                                          </p:val>
                                        </p:tav>
                                      </p:tavLst>
                                    </p:anim>
                                    <p:anim calcmode="lin" valueType="num">
                                      <p:cBhvr additive="base">
                                        <p:cTn id="14" dur="500" fill="hold"/>
                                        <p:tgtEl>
                                          <p:spTgt spid="1433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p:bldP spid="1433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sign with white text&#10;&#10;Description automatically generated">
            <a:extLst>
              <a:ext uri="{FF2B5EF4-FFF2-40B4-BE49-F238E27FC236}">
                <a16:creationId xmlns:a16="http://schemas.microsoft.com/office/drawing/2014/main" xmlns="" id="{37E13ED4-8848-414C-84FF-EE1630002D57}"/>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31A0A3A3-A2F5-45E0-ACC5-71D246AB4F48}"/>
              </a:ext>
            </a:extLst>
          </p:cNvPr>
          <p:cNvSpPr txBox="1"/>
          <p:nvPr/>
        </p:nvSpPr>
        <p:spPr>
          <a:xfrm>
            <a:off x="609600" y="691978"/>
            <a:ext cx="4267200" cy="1323439"/>
          </a:xfrm>
          <a:prstGeom prst="rect">
            <a:avLst/>
          </a:prstGeom>
          <a:noFill/>
        </p:spPr>
        <p:txBody>
          <a:bodyPr wrap="square" rtlCol="0">
            <a:spAutoFit/>
          </a:bodyPr>
          <a:lstStyle/>
          <a:p>
            <a:r>
              <a:rPr lang="en-US" sz="4000" dirty="0">
                <a:solidFill>
                  <a:srgbClr val="FFFF00"/>
                </a:solidFill>
                <a:latin typeface="Times New Roman" panose="02020603050405020304" pitchFamily="18" charset="0"/>
                <a:cs typeface="Times New Roman" panose="02020603050405020304" pitchFamily="18" charset="0"/>
              </a:rPr>
              <a:t>This Bible Is Not A Bag Of Trail Mix</a:t>
            </a:r>
          </a:p>
        </p:txBody>
      </p:sp>
      <p:sp>
        <p:nvSpPr>
          <p:cNvPr id="7" name="TextBox 6">
            <a:extLst>
              <a:ext uri="{FF2B5EF4-FFF2-40B4-BE49-F238E27FC236}">
                <a16:creationId xmlns:a16="http://schemas.microsoft.com/office/drawing/2014/main" xmlns="" id="{E2CC7C98-81AF-425D-A7E2-35636E44E016}"/>
              </a:ext>
            </a:extLst>
          </p:cNvPr>
          <p:cNvSpPr txBox="1"/>
          <p:nvPr/>
        </p:nvSpPr>
        <p:spPr>
          <a:xfrm>
            <a:off x="886597" y="4848761"/>
            <a:ext cx="7343003" cy="1323439"/>
          </a:xfrm>
          <a:prstGeom prst="rect">
            <a:avLst/>
          </a:prstGeom>
          <a:noFill/>
        </p:spPr>
        <p:txBody>
          <a:bodyPr wrap="square" rtlCol="0">
            <a:spAutoFit/>
          </a:bodyPr>
          <a:lstStyle/>
          <a:p>
            <a:r>
              <a:rPr lang="en-US" sz="4000" dirty="0">
                <a:solidFill>
                  <a:srgbClr val="FFFF00"/>
                </a:solidFill>
                <a:latin typeface="Times New Roman" panose="02020603050405020304" pitchFamily="18" charset="0"/>
                <a:cs typeface="Times New Roman" panose="02020603050405020304" pitchFamily="18" charset="0"/>
              </a:rPr>
              <a:t>You can’t Just Pick Out The Pieces You Like And Ignore The Rest!</a:t>
            </a:r>
          </a:p>
        </p:txBody>
      </p:sp>
    </p:spTree>
    <p:extLst>
      <p:ext uri="{BB962C8B-B14F-4D97-AF65-F5344CB8AC3E}">
        <p14:creationId xmlns:p14="http://schemas.microsoft.com/office/powerpoint/2010/main" val="3870402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Open Bible with Specs red s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151188"/>
            <a:ext cx="4495800"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Text Box 5"/>
          <p:cNvSpPr txBox="1">
            <a:spLocks noChangeArrowheads="1"/>
          </p:cNvSpPr>
          <p:nvPr/>
        </p:nvSpPr>
        <p:spPr bwMode="auto">
          <a:xfrm>
            <a:off x="609600" y="2895600"/>
            <a:ext cx="10972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3200" b="1" dirty="0">
                <a:solidFill>
                  <a:schemeClr val="bg1"/>
                </a:solidFill>
                <a:latin typeface="Times New Roman" panose="02020603050405020304" pitchFamily="18" charset="0"/>
                <a:cs typeface="Times New Roman" panose="02020603050405020304" pitchFamily="18" charset="0"/>
              </a:rPr>
              <a:t>But what about…</a:t>
            </a:r>
            <a:endParaRPr lang="en-US" altLang="en-US" sz="3200" dirty="0">
              <a:solidFill>
                <a:schemeClr val="bg1"/>
              </a:solidFill>
              <a:latin typeface="Times New Roman" panose="02020603050405020304" pitchFamily="18" charset="0"/>
              <a:cs typeface="Times New Roman" panose="02020603050405020304" pitchFamily="18" charset="0"/>
            </a:endParaRPr>
          </a:p>
          <a:p>
            <a:pPr algn="just" eaLnBrk="1" hangingPunct="1"/>
            <a:r>
              <a:rPr lang="en-US" altLang="en-US" sz="3200" dirty="0">
                <a:solidFill>
                  <a:schemeClr val="bg1"/>
                </a:solidFill>
                <a:latin typeface="Times New Roman" panose="02020603050405020304" pitchFamily="18" charset="0"/>
                <a:cs typeface="Times New Roman" panose="02020603050405020304" pitchFamily="18" charset="0"/>
              </a:rPr>
              <a:t>“Now when the Sabbath was past, Mary Magdalene, Mary the mother of James, and Salome bought spices, that they might come and anoint Him” (Mark 16:1).</a:t>
            </a:r>
          </a:p>
          <a:p>
            <a:pPr algn="just" eaLnBrk="1" hangingPunct="1"/>
            <a:r>
              <a:rPr lang="en-US" altLang="en-US" sz="3200" dirty="0">
                <a:solidFill>
                  <a:schemeClr val="bg1"/>
                </a:solidFill>
                <a:latin typeface="Times New Roman" panose="02020603050405020304" pitchFamily="18" charset="0"/>
                <a:cs typeface="Times New Roman" panose="02020603050405020304" pitchFamily="18" charset="0"/>
              </a:rPr>
              <a:t> </a:t>
            </a:r>
          </a:p>
          <a:p>
            <a:pPr algn="just" eaLnBrk="1" hangingPunct="1"/>
            <a:r>
              <a:rPr lang="en-US" altLang="en-US" sz="3200" dirty="0">
                <a:solidFill>
                  <a:schemeClr val="bg1"/>
                </a:solidFill>
                <a:latin typeface="Times New Roman" panose="02020603050405020304" pitchFamily="18" charset="0"/>
                <a:cs typeface="Times New Roman" panose="02020603050405020304" pitchFamily="18" charset="0"/>
              </a:rPr>
              <a:t>“On the first day of the week Mary Magdalene came to the tomb early...” (John 20:1).</a:t>
            </a:r>
          </a:p>
        </p:txBody>
      </p:sp>
      <p:sp>
        <p:nvSpPr>
          <p:cNvPr id="45060" name="Text Box 6"/>
          <p:cNvSpPr txBox="1">
            <a:spLocks noChangeArrowheads="1"/>
          </p:cNvSpPr>
          <p:nvPr/>
        </p:nvSpPr>
        <p:spPr bwMode="auto">
          <a:xfrm>
            <a:off x="609600" y="715329"/>
            <a:ext cx="10972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3200" b="1" dirty="0">
                <a:solidFill>
                  <a:schemeClr val="bg1"/>
                </a:solidFill>
                <a:latin typeface="Times New Roman" panose="02020603050405020304" pitchFamily="18" charset="0"/>
                <a:cs typeface="Times New Roman" panose="02020603050405020304" pitchFamily="18" charset="0"/>
              </a:rPr>
              <a:t>WHAT HAPPENED ON RESURRECTION SUNDAY?</a:t>
            </a:r>
            <a:endParaRPr lang="en-US" altLang="en-US" sz="3200" dirty="0">
              <a:solidFill>
                <a:schemeClr val="bg1"/>
              </a:solidFill>
              <a:latin typeface="Times New Roman" panose="02020603050405020304" pitchFamily="18" charset="0"/>
              <a:cs typeface="Times New Roman" panose="02020603050405020304" pitchFamily="18" charset="0"/>
            </a:endParaRPr>
          </a:p>
          <a:p>
            <a:pPr algn="just" eaLnBrk="1" hangingPunct="1"/>
            <a:r>
              <a:rPr lang="en-US" altLang="en-US" sz="3200" dirty="0">
                <a:solidFill>
                  <a:schemeClr val="bg1"/>
                </a:solidFill>
                <a:latin typeface="Times New Roman" panose="02020603050405020304" pitchFamily="18" charset="0"/>
                <a:cs typeface="Times New Roman" panose="02020603050405020304" pitchFamily="18" charset="0"/>
              </a:rPr>
              <a:t>“Now after the Sabbath, as the first day of the week began to dawn, Mary Magdalene and the other Mary came to the tomb” (</a:t>
            </a:r>
            <a:r>
              <a:rPr lang="en-US" altLang="en-US" sz="3200" b="1" dirty="0">
                <a:solidFill>
                  <a:schemeClr val="bg1"/>
                </a:solidFill>
                <a:latin typeface="Times New Roman" panose="02020603050405020304" pitchFamily="18" charset="0"/>
                <a:cs typeface="Times New Roman" panose="02020603050405020304" pitchFamily="18" charset="0"/>
              </a:rPr>
              <a:t>Matthew 28:1</a:t>
            </a:r>
            <a:r>
              <a:rPr lang="en-US" altLang="en-US" sz="32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389"/>
                                        </p:tgtEl>
                                        <p:attrNameLst>
                                          <p:attrName>style.visibility</p:attrName>
                                        </p:attrNameLst>
                                      </p:cBhvr>
                                      <p:to>
                                        <p:strVal val="visible"/>
                                      </p:to>
                                    </p:set>
                                    <p:anim calcmode="lin" valueType="num">
                                      <p:cBhvr additive="base">
                                        <p:cTn id="7" dur="500" fill="hold"/>
                                        <p:tgtEl>
                                          <p:spTgt spid="144389"/>
                                        </p:tgtEl>
                                        <p:attrNameLst>
                                          <p:attrName>ppt_x</p:attrName>
                                        </p:attrNameLst>
                                      </p:cBhvr>
                                      <p:tavLst>
                                        <p:tav tm="0">
                                          <p:val>
                                            <p:strVal val="0-#ppt_w/2"/>
                                          </p:val>
                                        </p:tav>
                                        <p:tav tm="100000">
                                          <p:val>
                                            <p:strVal val="#ppt_x"/>
                                          </p:val>
                                        </p:tav>
                                      </p:tavLst>
                                    </p:anim>
                                    <p:anim calcmode="lin" valueType="num">
                                      <p:cBhvr additive="base">
                                        <p:cTn id="8" dur="500" fill="hold"/>
                                        <p:tgtEl>
                                          <p:spTgt spid="1443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09600" y="914400"/>
            <a:ext cx="10972800" cy="2895600"/>
          </a:xfrm>
        </p:spPr>
        <p:txBody>
          <a:bodyPr/>
          <a:lstStyle/>
          <a:p>
            <a:pPr algn="l" eaLnBrk="1" hangingPunct="1">
              <a:defRPr/>
            </a:pPr>
            <a:r>
              <a:rPr lang="en-US" sz="3200" b="1" dirty="0">
                <a:solidFill>
                  <a:schemeClr val="tx1"/>
                </a:solidFill>
                <a:latin typeface="Helvetica" charset="0"/>
                <a:cs typeface="Times New Roman" charset="0"/>
              </a:rPr>
              <a:t>                       WHO BOUGHT THE FIELD?</a:t>
            </a:r>
            <a:br>
              <a:rPr lang="en-US" sz="3200" b="1" dirty="0">
                <a:solidFill>
                  <a:schemeClr val="tx1"/>
                </a:solidFill>
                <a:latin typeface="Helvetica" charset="0"/>
                <a:cs typeface="Times New Roman" charset="0"/>
              </a:rPr>
            </a:br>
            <a:r>
              <a:rPr lang="en-US" sz="3200" dirty="0">
                <a:solidFill>
                  <a:schemeClr val="tx1"/>
                </a:solidFill>
                <a:latin typeface="Helvetica" charset="0"/>
                <a:cs typeface="Times New Roman" charset="0"/>
              </a:rPr>
              <a:t>“But </a:t>
            </a:r>
            <a:r>
              <a:rPr lang="en-US" sz="3200" b="1" dirty="0">
                <a:solidFill>
                  <a:schemeClr val="tx1"/>
                </a:solidFill>
                <a:latin typeface="Helvetica" charset="0"/>
                <a:cs typeface="Times New Roman" charset="0"/>
              </a:rPr>
              <a:t>the chief priests</a:t>
            </a:r>
            <a:r>
              <a:rPr lang="en-US" sz="3200" dirty="0">
                <a:solidFill>
                  <a:schemeClr val="tx1"/>
                </a:solidFill>
                <a:latin typeface="Helvetica" charset="0"/>
                <a:cs typeface="Times New Roman" charset="0"/>
              </a:rPr>
              <a:t> took the silver pieces …consulted together and bought with them the potter’s field, to bury strangers in” (Matthew 27:6-7).</a:t>
            </a:r>
            <a:r>
              <a:rPr lang="en-US" sz="2800" dirty="0">
                <a:solidFill>
                  <a:schemeClr val="tx1"/>
                </a:solidFill>
                <a:latin typeface="Helvetica" charset="0"/>
                <a:cs typeface="Times New Roman" charset="0"/>
              </a:rPr>
              <a:t/>
            </a:r>
            <a:br>
              <a:rPr lang="en-US" sz="2800" dirty="0">
                <a:solidFill>
                  <a:schemeClr val="tx1"/>
                </a:solidFill>
                <a:latin typeface="Helvetica" charset="0"/>
                <a:cs typeface="Times New Roman" charset="0"/>
              </a:rPr>
            </a:br>
            <a:r>
              <a:rPr lang="en-US" sz="2800" dirty="0">
                <a:solidFill>
                  <a:schemeClr val="tx1"/>
                </a:solidFill>
                <a:latin typeface="Helvetica" charset="0"/>
                <a:cs typeface="Times New Roman" charset="0"/>
              </a:rPr>
              <a:t> </a:t>
            </a:r>
          </a:p>
        </p:txBody>
      </p:sp>
      <p:sp>
        <p:nvSpPr>
          <p:cNvPr id="104451" name="Text Box 3"/>
          <p:cNvSpPr txBox="1">
            <a:spLocks noChangeArrowheads="1"/>
          </p:cNvSpPr>
          <p:nvPr/>
        </p:nvSpPr>
        <p:spPr bwMode="auto">
          <a:xfrm>
            <a:off x="762000" y="3972342"/>
            <a:ext cx="10820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a:r>
              <a:rPr lang="en-US" altLang="en-US" sz="2800" b="1" dirty="0">
                <a:latin typeface="Helvetica" panose="020B0604020202020204" pitchFamily="34"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              But what about…</a:t>
            </a:r>
            <a:endParaRPr lang="en-US" altLang="en-US" sz="3600" dirty="0">
              <a:latin typeface="Times New Roman" panose="02020603050405020304" pitchFamily="18" charset="0"/>
              <a:cs typeface="Times New Roman" panose="02020603050405020304" pitchFamily="18" charset="0"/>
            </a:endParaRPr>
          </a:p>
          <a:p>
            <a:pPr algn="l"/>
            <a:r>
              <a:rPr lang="en-US" altLang="en-US" sz="3600" dirty="0">
                <a:latin typeface="Times New Roman" panose="02020603050405020304" pitchFamily="18" charset="0"/>
                <a:cs typeface="Times New Roman" panose="02020603050405020304" pitchFamily="18" charset="0"/>
              </a:rPr>
              <a:t>“Now </a:t>
            </a:r>
            <a:r>
              <a:rPr lang="en-US" altLang="en-US" sz="3600" b="1" dirty="0">
                <a:latin typeface="Times New Roman" panose="02020603050405020304" pitchFamily="18" charset="0"/>
                <a:cs typeface="Times New Roman" panose="02020603050405020304" pitchFamily="18" charset="0"/>
              </a:rPr>
              <a:t>this man [Judas]</a:t>
            </a:r>
            <a:r>
              <a:rPr lang="en-US" altLang="en-US" sz="3600" dirty="0">
                <a:latin typeface="Times New Roman" panose="02020603050405020304" pitchFamily="18" charset="0"/>
                <a:cs typeface="Times New Roman" panose="02020603050405020304" pitchFamily="18" charset="0"/>
              </a:rPr>
              <a:t> purchased a field with the wages of iniquity” (Acts 1:18).   </a:t>
            </a:r>
          </a:p>
          <a:p>
            <a:pPr algn="l" eaLnBrk="1" hangingPunct="1"/>
            <a:endParaRPr lang="en-US" altLang="en-US" sz="2400"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barn(outVertical)">
                                      <p:cBhvr>
                                        <p:cTn id="7" dur="500"/>
                                        <p:tgtEl>
                                          <p:spTgt spid="104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09600" y="609600"/>
            <a:ext cx="10972800" cy="1143000"/>
          </a:xfrm>
          <a:ln w="38100" cmpd="dbl">
            <a:solidFill>
              <a:schemeClr val="tx1"/>
            </a:solidFill>
          </a:ln>
        </p:spPr>
        <p:txBody>
          <a:bodyPr/>
          <a:lstStyle/>
          <a:p>
            <a:pPr eaLnBrk="1" hangingPunct="1">
              <a:defRPr/>
            </a:pPr>
            <a:r>
              <a:rPr lang="en-US" sz="4000" b="1" dirty="0">
                <a:latin typeface="Times New Roman" panose="02020603050405020304" pitchFamily="18" charset="0"/>
                <a:cs typeface="Times New Roman" panose="02020603050405020304" pitchFamily="18" charset="0"/>
              </a:rPr>
              <a:t>JESSE’S MISSING SON</a:t>
            </a:r>
          </a:p>
        </p:txBody>
      </p:sp>
      <p:sp>
        <p:nvSpPr>
          <p:cNvPr id="107523" name="Text Box 3"/>
          <p:cNvSpPr txBox="1">
            <a:spLocks noChangeArrowheads="1"/>
          </p:cNvSpPr>
          <p:nvPr/>
        </p:nvSpPr>
        <p:spPr bwMode="auto">
          <a:xfrm>
            <a:off x="609600" y="2209800"/>
            <a:ext cx="1097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buFontTx/>
              <a:buChar char="•"/>
            </a:pPr>
            <a:r>
              <a:rPr lang="en-US" altLang="en-US" sz="3600" dirty="0">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1 Samuel 16:11 and 17:12 </a:t>
            </a:r>
            <a:r>
              <a:rPr lang="en-US" altLang="en-US" sz="3600" dirty="0">
                <a:latin typeface="Times New Roman" panose="02020603050405020304" pitchFamily="18" charset="0"/>
                <a:cs typeface="Times New Roman" panose="02020603050405020304" pitchFamily="18" charset="0"/>
              </a:rPr>
              <a:t>indicate that David was the youngest of eight sons.</a:t>
            </a:r>
          </a:p>
        </p:txBody>
      </p:sp>
      <p:sp>
        <p:nvSpPr>
          <p:cNvPr id="107524" name="Text Box 4"/>
          <p:cNvSpPr txBox="1">
            <a:spLocks noChangeArrowheads="1"/>
          </p:cNvSpPr>
          <p:nvPr/>
        </p:nvSpPr>
        <p:spPr bwMode="auto">
          <a:xfrm>
            <a:off x="609600" y="3711476"/>
            <a:ext cx="10972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buFontTx/>
              <a:buChar char="•"/>
            </a:pPr>
            <a:r>
              <a:rPr lang="en-US" altLang="en-US" sz="3600" dirty="0">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1 Chronicles 2:13-15</a:t>
            </a:r>
            <a:r>
              <a:rPr lang="en-US" altLang="en-US" sz="3600" dirty="0">
                <a:latin typeface="Times New Roman" panose="02020603050405020304" pitchFamily="18" charset="0"/>
                <a:cs typeface="Times New Roman" panose="02020603050405020304" pitchFamily="18" charset="0"/>
              </a:rPr>
              <a:t>: “Jesse begot Eliab his firstborn, </a:t>
            </a:r>
            <a:r>
              <a:rPr lang="en-US" altLang="en-US" sz="3600" dirty="0" err="1">
                <a:latin typeface="Times New Roman" panose="02020603050405020304" pitchFamily="18" charset="0"/>
                <a:cs typeface="Times New Roman" panose="02020603050405020304" pitchFamily="18" charset="0"/>
              </a:rPr>
              <a:t>Abinadab</a:t>
            </a:r>
            <a:r>
              <a:rPr lang="en-US" altLang="en-US" sz="3600" dirty="0">
                <a:latin typeface="Times New Roman" panose="02020603050405020304" pitchFamily="18" charset="0"/>
                <a:cs typeface="Times New Roman" panose="02020603050405020304" pitchFamily="18" charset="0"/>
              </a:rPr>
              <a:t> the second, </a:t>
            </a:r>
            <a:r>
              <a:rPr lang="en-US" altLang="en-US" sz="3600" dirty="0" err="1">
                <a:latin typeface="Times New Roman" panose="02020603050405020304" pitchFamily="18" charset="0"/>
                <a:cs typeface="Times New Roman" panose="02020603050405020304" pitchFamily="18" charset="0"/>
              </a:rPr>
              <a:t>Shimea</a:t>
            </a:r>
            <a:r>
              <a:rPr lang="en-US" altLang="en-US" sz="3600" dirty="0">
                <a:latin typeface="Times New Roman" panose="02020603050405020304" pitchFamily="18" charset="0"/>
                <a:cs typeface="Times New Roman" panose="02020603050405020304" pitchFamily="18" charset="0"/>
              </a:rPr>
              <a:t> the third, </a:t>
            </a:r>
            <a:r>
              <a:rPr lang="en-US" altLang="en-US" sz="3600" dirty="0" err="1">
                <a:latin typeface="Times New Roman" panose="02020603050405020304" pitchFamily="18" charset="0"/>
                <a:cs typeface="Times New Roman" panose="02020603050405020304" pitchFamily="18" charset="0"/>
              </a:rPr>
              <a:t>Nethanel</a:t>
            </a:r>
            <a:r>
              <a:rPr lang="en-US" altLang="en-US" sz="3600" dirty="0">
                <a:latin typeface="Times New Roman" panose="02020603050405020304" pitchFamily="18" charset="0"/>
                <a:cs typeface="Times New Roman" panose="02020603050405020304" pitchFamily="18" charset="0"/>
              </a:rPr>
              <a:t> the fourth, </a:t>
            </a:r>
            <a:r>
              <a:rPr lang="en-US" altLang="en-US" sz="3600" dirty="0" err="1">
                <a:latin typeface="Times New Roman" panose="02020603050405020304" pitchFamily="18" charset="0"/>
                <a:cs typeface="Times New Roman" panose="02020603050405020304" pitchFamily="18" charset="0"/>
              </a:rPr>
              <a:t>Raddai</a:t>
            </a:r>
            <a:r>
              <a:rPr lang="en-US" altLang="en-US" sz="3600" dirty="0">
                <a:latin typeface="Times New Roman" panose="02020603050405020304" pitchFamily="18" charset="0"/>
                <a:cs typeface="Times New Roman" panose="02020603050405020304" pitchFamily="18" charset="0"/>
              </a:rPr>
              <a:t> the fifth, </a:t>
            </a:r>
            <a:r>
              <a:rPr lang="en-US" altLang="en-US" sz="3600" dirty="0" err="1">
                <a:latin typeface="Times New Roman" panose="02020603050405020304" pitchFamily="18" charset="0"/>
                <a:cs typeface="Times New Roman" panose="02020603050405020304" pitchFamily="18" charset="0"/>
              </a:rPr>
              <a:t>Ozem</a:t>
            </a:r>
            <a:r>
              <a:rPr lang="en-US" altLang="en-US" sz="3600" dirty="0">
                <a:latin typeface="Times New Roman" panose="02020603050405020304" pitchFamily="18" charset="0"/>
                <a:cs typeface="Times New Roman" panose="02020603050405020304" pitchFamily="18" charset="0"/>
              </a:rPr>
              <a:t> the sixth, and </a:t>
            </a:r>
            <a:r>
              <a:rPr lang="en-US" altLang="en-US" sz="3600" b="1" dirty="0">
                <a:latin typeface="Times New Roman" panose="02020603050405020304" pitchFamily="18" charset="0"/>
                <a:cs typeface="Times New Roman" panose="02020603050405020304" pitchFamily="18" charset="0"/>
              </a:rPr>
              <a:t>David the seventh</a:t>
            </a:r>
            <a:r>
              <a:rPr lang="en-US" altLang="en-US" sz="3600" dirty="0">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23"/>
                                        </p:tgtEl>
                                        <p:attrNameLst>
                                          <p:attrName>style.visibility</p:attrName>
                                        </p:attrNameLst>
                                      </p:cBhvr>
                                      <p:to>
                                        <p:strVal val="visible"/>
                                      </p:to>
                                    </p:set>
                                    <p:anim calcmode="lin" valueType="num">
                                      <p:cBhvr additive="base">
                                        <p:cTn id="7" dur="500" fill="hold"/>
                                        <p:tgtEl>
                                          <p:spTgt spid="107523"/>
                                        </p:tgtEl>
                                        <p:attrNameLst>
                                          <p:attrName>ppt_x</p:attrName>
                                        </p:attrNameLst>
                                      </p:cBhvr>
                                      <p:tavLst>
                                        <p:tav tm="0">
                                          <p:val>
                                            <p:strVal val="#ppt_x"/>
                                          </p:val>
                                        </p:tav>
                                        <p:tav tm="100000">
                                          <p:val>
                                            <p:strVal val="#ppt_x"/>
                                          </p:val>
                                        </p:tav>
                                      </p:tavLst>
                                    </p:anim>
                                    <p:anim calcmode="lin" valueType="num">
                                      <p:cBhvr additive="base">
                                        <p:cTn id="8" dur="500" fill="hold"/>
                                        <p:tgtEl>
                                          <p:spTgt spid="1075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7524"/>
                                        </p:tgtEl>
                                        <p:attrNameLst>
                                          <p:attrName>style.visibility</p:attrName>
                                        </p:attrNameLst>
                                      </p:cBhvr>
                                      <p:to>
                                        <p:strVal val="visible"/>
                                      </p:to>
                                    </p:set>
                                    <p:anim calcmode="lin" valueType="num">
                                      <p:cBhvr additive="base">
                                        <p:cTn id="13" dur="500" fill="hold"/>
                                        <p:tgtEl>
                                          <p:spTgt spid="107524"/>
                                        </p:tgtEl>
                                        <p:attrNameLst>
                                          <p:attrName>ppt_x</p:attrName>
                                        </p:attrNameLst>
                                      </p:cBhvr>
                                      <p:tavLst>
                                        <p:tav tm="0">
                                          <p:val>
                                            <p:strVal val="#ppt_x"/>
                                          </p:val>
                                        </p:tav>
                                        <p:tav tm="100000">
                                          <p:val>
                                            <p:strVal val="#ppt_x"/>
                                          </p:val>
                                        </p:tav>
                                      </p:tavLst>
                                    </p:anim>
                                    <p:anim calcmode="lin" valueType="num">
                                      <p:cBhvr additive="base">
                                        <p:cTn id="14" dur="500" fill="hold"/>
                                        <p:tgtEl>
                                          <p:spTgt spid="1075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p:bldP spid="10752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09600" y="304800"/>
            <a:ext cx="10972800" cy="2057400"/>
          </a:xfrm>
        </p:spPr>
        <p:txBody>
          <a:bodyPr/>
          <a:lstStyle/>
          <a:p>
            <a:pPr eaLnBrk="1" hangingPunct="1">
              <a:defRPr/>
            </a:pPr>
            <a:r>
              <a:rPr lang="en-US" sz="3600" b="1" dirty="0">
                <a:solidFill>
                  <a:schemeClr val="tx1"/>
                </a:solidFill>
                <a:latin typeface="Times New Roman" panose="02020603050405020304" pitchFamily="18" charset="0"/>
                <a:ea typeface="Times New Roman" charset="0"/>
                <a:cs typeface="Times New Roman" panose="02020603050405020304" pitchFamily="18" charset="0"/>
              </a:rPr>
              <a:t>Principle #1:</a:t>
            </a:r>
            <a:r>
              <a:rPr lang="en-US" sz="3600" dirty="0">
                <a:solidFill>
                  <a:schemeClr val="tx1"/>
                </a:solidFill>
                <a:latin typeface="Times New Roman" panose="02020603050405020304" pitchFamily="18" charset="0"/>
                <a:ea typeface="Times New Roman" charset="0"/>
                <a:cs typeface="Times New Roman" panose="02020603050405020304" pitchFamily="18" charset="0"/>
              </a:rPr>
              <a:t/>
            </a:r>
            <a:br>
              <a:rPr lang="en-US" sz="3600" dirty="0">
                <a:solidFill>
                  <a:schemeClr val="tx1"/>
                </a:solidFill>
                <a:latin typeface="Times New Roman" panose="02020603050405020304" pitchFamily="18" charset="0"/>
                <a:ea typeface="Times New Roman" charset="0"/>
                <a:cs typeface="Times New Roman" panose="02020603050405020304" pitchFamily="18" charset="0"/>
              </a:rPr>
            </a:br>
            <a:r>
              <a:rPr lang="en-US" sz="3600" b="1" dirty="0">
                <a:solidFill>
                  <a:schemeClr val="tx1"/>
                </a:solidFill>
                <a:latin typeface="Times New Roman" panose="02020603050405020304" pitchFamily="18" charset="0"/>
                <a:ea typeface="Times New Roman" charset="0"/>
                <a:cs typeface="Times New Roman" panose="02020603050405020304" pitchFamily="18" charset="0"/>
              </a:rPr>
              <a:t>The same person, place, or thing must be under consideration.</a:t>
            </a:r>
            <a:endParaRPr lang="en-US" sz="3600" dirty="0">
              <a:solidFill>
                <a:schemeClr val="tx1"/>
              </a:solidFill>
              <a:latin typeface="Times New Roman" panose="02020603050405020304" pitchFamily="18" charset="0"/>
              <a:ea typeface="Times New Roman" charset="0"/>
              <a:cs typeface="Times New Roman" panose="02020603050405020304" pitchFamily="18" charset="0"/>
            </a:endParaRPr>
          </a:p>
        </p:txBody>
      </p:sp>
      <p:sp>
        <p:nvSpPr>
          <p:cNvPr id="16387" name="Rectangle 3"/>
          <p:cNvSpPr>
            <a:spLocks noGrp="1" noChangeArrowheads="1"/>
          </p:cNvSpPr>
          <p:nvPr>
            <p:ph sz="half" idx="1"/>
          </p:nvPr>
        </p:nvSpPr>
        <p:spPr/>
        <p:txBody>
          <a:bodyPr/>
          <a:lstStyle/>
          <a:p>
            <a:pPr eaLnBrk="1" hangingPunct="1">
              <a:buFontTx/>
              <a:buNone/>
              <a:defRPr/>
            </a:pPr>
            <a:r>
              <a:rPr lang="en-US" sz="2800" dirty="0">
                <a:ea typeface="Times New Roman" charset="0"/>
                <a:cs typeface="Times New Roman" charset="0"/>
              </a:rPr>
              <a:t> </a:t>
            </a:r>
          </a:p>
        </p:txBody>
      </p:sp>
      <p:sp>
        <p:nvSpPr>
          <p:cNvPr id="16388" name="Rectangle 4"/>
          <p:cNvSpPr>
            <a:spLocks noGrp="1" noChangeArrowheads="1"/>
          </p:cNvSpPr>
          <p:nvPr>
            <p:ph type="body" sz="half" idx="2"/>
          </p:nvPr>
        </p:nvSpPr>
        <p:spPr>
          <a:xfrm>
            <a:off x="761999" y="5638800"/>
            <a:ext cx="3657601" cy="838200"/>
          </a:xfrm>
        </p:spPr>
        <p:txBody>
          <a:bodyPr/>
          <a:lstStyle/>
          <a:p>
            <a:pPr algn="ctr" eaLnBrk="1" hangingPunct="1">
              <a:lnSpc>
                <a:spcPct val="90000"/>
              </a:lnSpc>
              <a:buFontTx/>
              <a:buNone/>
              <a:defRPr/>
            </a:pPr>
            <a:r>
              <a:rPr lang="en-US" dirty="0">
                <a:latin typeface="Helvetica" charset="0"/>
                <a:cs typeface="Times New Roman" charset="0"/>
              </a:rPr>
              <a:t> </a:t>
            </a:r>
            <a:r>
              <a:rPr lang="en-US" sz="3600" dirty="0">
                <a:latin typeface="Times New Roman" panose="02020603050405020304" pitchFamily="18" charset="0"/>
                <a:cs typeface="Times New Roman" panose="02020603050405020304" pitchFamily="18" charset="0"/>
              </a:rPr>
              <a:t>R.S. in Florida </a:t>
            </a:r>
            <a:r>
              <a:rPr lang="en-US" sz="3600" b="1" dirty="0">
                <a:latin typeface="Times New Roman" panose="02020603050405020304" pitchFamily="18" charset="0"/>
                <a:cs typeface="Times New Roman" panose="02020603050405020304" pitchFamily="18" charset="0"/>
              </a:rPr>
              <a:t>        </a:t>
            </a:r>
            <a:r>
              <a:rPr lang="en-US" b="1" dirty="0">
                <a:latin typeface="Helvetica" charset="0"/>
                <a:cs typeface="Times New Roman" charset="0"/>
              </a:rPr>
              <a:t>	</a:t>
            </a:r>
            <a:endParaRPr lang="en-US" dirty="0">
              <a:latin typeface="Helvetica" charset="0"/>
              <a:cs typeface="Times New Roman" charset="0"/>
            </a:endParaRPr>
          </a:p>
        </p:txBody>
      </p:sp>
      <p:graphicFrame>
        <p:nvGraphicFramePr>
          <p:cNvPr id="16389" name="Object 2"/>
          <p:cNvGraphicFramePr>
            <a:graphicFrameLocks noChangeAspect="1"/>
          </p:cNvGraphicFramePr>
          <p:nvPr>
            <p:extLst>
              <p:ext uri="{D42A27DB-BD31-4B8C-83A1-F6EECF244321}">
                <p14:modId xmlns:p14="http://schemas.microsoft.com/office/powerpoint/2010/main" val="3994619151"/>
              </p:ext>
            </p:extLst>
          </p:nvPr>
        </p:nvGraphicFramePr>
        <p:xfrm>
          <a:off x="8640762" y="2693759"/>
          <a:ext cx="2332038" cy="2878367"/>
        </p:xfrm>
        <a:graphic>
          <a:graphicData uri="http://schemas.openxmlformats.org/presentationml/2006/ole">
            <mc:AlternateContent xmlns:mc="http://schemas.openxmlformats.org/markup-compatibility/2006">
              <mc:Choice xmlns:v="urn:schemas-microsoft-com:vml" Requires="v">
                <p:oleObj spid="_x0000_s48155" r:id="rId4" imgW="9525" imgH="9525" progId="CorelDraw.Graphic.7">
                  <p:embed/>
                </p:oleObj>
              </mc:Choice>
              <mc:Fallback>
                <p:oleObj r:id="rId4" imgW="9525" imgH="9525" progId="CorelDraw.Graphic.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0762" y="2693759"/>
                        <a:ext cx="2332038" cy="2878367"/>
                      </a:xfrm>
                      <a:prstGeom prst="rect">
                        <a:avLst/>
                      </a:prstGeom>
                      <a:noFill/>
                      <a:ln>
                        <a:noFill/>
                      </a:ln>
                      <a:extLst/>
                    </p:spPr>
                  </p:pic>
                </p:oleObj>
              </mc:Fallback>
            </mc:AlternateContent>
          </a:graphicData>
        </a:graphic>
      </p:graphicFrame>
      <p:sp>
        <p:nvSpPr>
          <p:cNvPr id="48134" name="Rectangle 8"/>
          <p:cNvSpPr>
            <a:spLocks noChangeArrowheads="1"/>
          </p:cNvSpPr>
          <p:nvPr/>
        </p:nvSpPr>
        <p:spPr bwMode="auto">
          <a:xfrm>
            <a:off x="1524000" y="274320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1100"/>
              <a:t> </a:t>
            </a:r>
            <a:endParaRPr lang="en-US" altLang="en-US"/>
          </a:p>
        </p:txBody>
      </p:sp>
      <p:pic>
        <p:nvPicPr>
          <p:cNvPr id="16391" name="Picture 7" descr="Leroy Flori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349" y="2693759"/>
            <a:ext cx="2446451" cy="279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9"/>
          <p:cNvSpPr>
            <a:spLocks noChangeArrowheads="1"/>
          </p:cNvSpPr>
          <p:nvPr/>
        </p:nvSpPr>
        <p:spPr bwMode="auto">
          <a:xfrm>
            <a:off x="609600" y="2771775"/>
            <a:ext cx="10972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600" dirty="0">
                <a:cs typeface="Times New Roman" panose="02020603050405020304" pitchFamily="18" charset="0"/>
              </a:rPr>
              <a:t> </a:t>
            </a:r>
            <a:r>
              <a:rPr lang="en-US" altLang="en-US" sz="3600" dirty="0">
                <a:latin typeface="Times New Roman" panose="02020603050405020304" pitchFamily="18" charset="0"/>
                <a:cs typeface="Times New Roman" panose="02020603050405020304" pitchFamily="18" charset="0"/>
              </a:rPr>
              <a:t>Ricky Smith is rich.                                                   </a:t>
            </a:r>
            <a:br>
              <a:rPr lang="en-US" altLang="en-US" sz="3600" dirty="0">
                <a:latin typeface="Times New Roman" panose="02020603050405020304" pitchFamily="18" charset="0"/>
                <a:cs typeface="Times New Roman" panose="02020603050405020304" pitchFamily="18" charset="0"/>
              </a:rPr>
            </a:br>
            <a:r>
              <a:rPr lang="en-US" altLang="en-US" sz="3600" dirty="0">
                <a:latin typeface="Times New Roman" panose="02020603050405020304" pitchFamily="18" charset="0"/>
                <a:cs typeface="Times New Roman" panose="02020603050405020304" pitchFamily="18" charset="0"/>
              </a:rPr>
              <a:t> Ricky Smith is poor.</a:t>
            </a:r>
          </a:p>
        </p:txBody>
      </p:sp>
      <p:sp>
        <p:nvSpPr>
          <p:cNvPr id="16394" name="Text Box 10"/>
          <p:cNvSpPr txBox="1">
            <a:spLocks noChangeArrowheads="1"/>
          </p:cNvSpPr>
          <p:nvPr/>
        </p:nvSpPr>
        <p:spPr bwMode="auto">
          <a:xfrm>
            <a:off x="7772400" y="5603875"/>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3600" dirty="0">
                <a:latin typeface="Times New Roman" panose="02020603050405020304" pitchFamily="18" charset="0"/>
                <a:cs typeface="Times New Roman" panose="02020603050405020304" pitchFamily="18" charset="0"/>
              </a:rPr>
              <a:t>R.S. in New York</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0-#ppt_w/2"/>
                                          </p:val>
                                        </p:tav>
                                        <p:tav tm="100000">
                                          <p:val>
                                            <p:strVal val="#ppt_x"/>
                                          </p:val>
                                        </p:tav>
                                      </p:tavLst>
                                    </p:anim>
                                    <p:anim calcmode="lin" valueType="num">
                                      <p:cBhvr additive="base">
                                        <p:cTn id="8" dur="500" fill="hold"/>
                                        <p:tgtEl>
                                          <p:spTgt spid="163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393"/>
                                        </p:tgtEl>
                                        <p:attrNameLst>
                                          <p:attrName>style.visibility</p:attrName>
                                        </p:attrNameLst>
                                      </p:cBhvr>
                                      <p:to>
                                        <p:strVal val="visible"/>
                                      </p:to>
                                    </p:set>
                                    <p:anim calcmode="lin" valueType="num">
                                      <p:cBhvr additive="base">
                                        <p:cTn id="12" dur="500" fill="hold"/>
                                        <p:tgtEl>
                                          <p:spTgt spid="16393"/>
                                        </p:tgtEl>
                                        <p:attrNameLst>
                                          <p:attrName>ppt_x</p:attrName>
                                        </p:attrNameLst>
                                      </p:cBhvr>
                                      <p:tavLst>
                                        <p:tav tm="0">
                                          <p:val>
                                            <p:strVal val="0-#ppt_w/2"/>
                                          </p:val>
                                        </p:tav>
                                        <p:tav tm="100000">
                                          <p:val>
                                            <p:strVal val="#ppt_x"/>
                                          </p:val>
                                        </p:tav>
                                      </p:tavLst>
                                    </p:anim>
                                    <p:anim calcmode="lin" valueType="num">
                                      <p:cBhvr additive="base">
                                        <p:cTn id="13" dur="500" fill="hold"/>
                                        <p:tgtEl>
                                          <p:spTgt spid="1639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88">
                                            <p:txEl>
                                              <p:pRg st="0" end="0"/>
                                            </p:txEl>
                                          </p:spTgt>
                                        </p:tgtEl>
                                        <p:attrNameLst>
                                          <p:attrName>style.visibility</p:attrName>
                                        </p:attrNameLst>
                                      </p:cBhvr>
                                      <p:to>
                                        <p:strVal val="visible"/>
                                      </p:to>
                                    </p:set>
                                    <p:anim calcmode="lin" valueType="num">
                                      <p:cBhvr additive="base">
                                        <p:cTn id="18" dur="500" fill="hold"/>
                                        <p:tgtEl>
                                          <p:spTgt spid="16388">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88">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16391"/>
                                        </p:tgtEl>
                                        <p:attrNameLst>
                                          <p:attrName>style.visibility</p:attrName>
                                        </p:attrNameLst>
                                      </p:cBhvr>
                                      <p:to>
                                        <p:strVal val="visible"/>
                                      </p:to>
                                    </p:set>
                                    <p:anim calcmode="lin" valueType="num">
                                      <p:cBhvr additive="base">
                                        <p:cTn id="22" dur="500" fill="hold"/>
                                        <p:tgtEl>
                                          <p:spTgt spid="16391"/>
                                        </p:tgtEl>
                                        <p:attrNameLst>
                                          <p:attrName>ppt_x</p:attrName>
                                        </p:attrNameLst>
                                      </p:cBhvr>
                                      <p:tavLst>
                                        <p:tav tm="0">
                                          <p:val>
                                            <p:strVal val="0-#ppt_w/2"/>
                                          </p:val>
                                        </p:tav>
                                        <p:tav tm="100000">
                                          <p:val>
                                            <p:strVal val="#ppt_x"/>
                                          </p:val>
                                        </p:tav>
                                      </p:tavLst>
                                    </p:anim>
                                    <p:anim calcmode="lin" valueType="num">
                                      <p:cBhvr additive="base">
                                        <p:cTn id="23"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394"/>
                                        </p:tgtEl>
                                        <p:attrNameLst>
                                          <p:attrName>style.visibility</p:attrName>
                                        </p:attrNameLst>
                                      </p:cBhvr>
                                      <p:to>
                                        <p:strVal val="visible"/>
                                      </p:to>
                                    </p:set>
                                    <p:anim calcmode="lin" valueType="num">
                                      <p:cBhvr additive="base">
                                        <p:cTn id="28" dur="500" fill="hold"/>
                                        <p:tgtEl>
                                          <p:spTgt spid="16394"/>
                                        </p:tgtEl>
                                        <p:attrNameLst>
                                          <p:attrName>ppt_x</p:attrName>
                                        </p:attrNameLst>
                                      </p:cBhvr>
                                      <p:tavLst>
                                        <p:tav tm="0">
                                          <p:val>
                                            <p:strVal val="0-#ppt_w/2"/>
                                          </p:val>
                                        </p:tav>
                                        <p:tav tm="100000">
                                          <p:val>
                                            <p:strVal val="#ppt_x"/>
                                          </p:val>
                                        </p:tav>
                                      </p:tavLst>
                                    </p:anim>
                                    <p:anim calcmode="lin" valueType="num">
                                      <p:cBhvr additive="base">
                                        <p:cTn id="29" dur="500" fill="hold"/>
                                        <p:tgtEl>
                                          <p:spTgt spid="16394"/>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6389"/>
                                        </p:tgtEl>
                                        <p:attrNameLst>
                                          <p:attrName>style.visibility</p:attrName>
                                        </p:attrNameLst>
                                      </p:cBhvr>
                                      <p:to>
                                        <p:strVal val="visible"/>
                                      </p:to>
                                    </p:set>
                                    <p:anim calcmode="lin" valueType="num">
                                      <p:cBhvr additive="base">
                                        <p:cTn id="32" dur="500" fill="hold"/>
                                        <p:tgtEl>
                                          <p:spTgt spid="16389"/>
                                        </p:tgtEl>
                                        <p:attrNameLst>
                                          <p:attrName>ppt_x</p:attrName>
                                        </p:attrNameLst>
                                      </p:cBhvr>
                                      <p:tavLst>
                                        <p:tav tm="0">
                                          <p:val>
                                            <p:strVal val="0-#ppt_w/2"/>
                                          </p:val>
                                        </p:tav>
                                        <p:tav tm="100000">
                                          <p:val>
                                            <p:strVal val="#ppt_x"/>
                                          </p:val>
                                        </p:tav>
                                      </p:tavLst>
                                    </p:anim>
                                    <p:anim calcmode="lin" valueType="num">
                                      <p:cBhvr additive="base">
                                        <p:cTn id="33" dur="500" fill="hold"/>
                                        <p:tgtEl>
                                          <p:spTgt spid="163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utoUpdateAnimBg="0"/>
      <p:bldP spid="16388" grpId="0" build="p" autoUpdateAnimBg="0"/>
      <p:bldP spid="16393" grpId="0" autoUpdateAnimBg="0"/>
      <p:bldP spid="1639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666358" y="704671"/>
            <a:ext cx="108592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3600" b="1" dirty="0">
                <a:latin typeface="Times New Roman" panose="02020603050405020304" pitchFamily="18" charset="0"/>
                <a:cs typeface="Times New Roman" panose="02020603050405020304" pitchFamily="18" charset="0"/>
              </a:rPr>
              <a:t>Principle #2:</a:t>
            </a:r>
            <a:r>
              <a:rPr lang="en-US" altLang="en-US" sz="3600" dirty="0">
                <a:latin typeface="Times New Roman" panose="02020603050405020304" pitchFamily="18" charset="0"/>
                <a:cs typeface="Times New Roman" panose="02020603050405020304" pitchFamily="18" charset="0"/>
              </a:rPr>
              <a:t/>
            </a:r>
            <a:br>
              <a:rPr lang="en-US" altLang="en-US" sz="3600" dirty="0">
                <a:latin typeface="Times New Roman" panose="02020603050405020304" pitchFamily="18" charset="0"/>
                <a:cs typeface="Times New Roman" panose="02020603050405020304" pitchFamily="18" charset="0"/>
              </a:rPr>
            </a:br>
            <a:r>
              <a:rPr lang="en-US" altLang="en-US" sz="3600" b="1" dirty="0">
                <a:latin typeface="Times New Roman" panose="02020603050405020304" pitchFamily="18" charset="0"/>
                <a:cs typeface="Times New Roman" panose="02020603050405020304" pitchFamily="18" charset="0"/>
              </a:rPr>
              <a:t>The same time period must be under consideration</a:t>
            </a:r>
          </a:p>
        </p:txBody>
      </p:sp>
      <p:sp>
        <p:nvSpPr>
          <p:cNvPr id="49155" name="Text Box 3"/>
          <p:cNvSpPr txBox="1">
            <a:spLocks noChangeArrowheads="1"/>
          </p:cNvSpPr>
          <p:nvPr/>
        </p:nvSpPr>
        <p:spPr bwMode="auto">
          <a:xfrm>
            <a:off x="5089526" y="1946275"/>
            <a:ext cx="4206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63492" name="Text Box 4"/>
          <p:cNvSpPr txBox="1">
            <a:spLocks noChangeArrowheads="1"/>
          </p:cNvSpPr>
          <p:nvPr/>
        </p:nvSpPr>
        <p:spPr bwMode="auto">
          <a:xfrm>
            <a:off x="1524000" y="2228671"/>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3600" dirty="0">
                <a:latin typeface="Times New Roman" panose="02020603050405020304" pitchFamily="18" charset="0"/>
                <a:cs typeface="Times New Roman" panose="02020603050405020304" pitchFamily="18" charset="0"/>
              </a:rPr>
              <a:t>Ricky Smith is rich</a:t>
            </a:r>
          </a:p>
          <a:p>
            <a:r>
              <a:rPr lang="en-US" altLang="en-US" sz="3600" dirty="0">
                <a:latin typeface="Times New Roman" panose="02020603050405020304" pitchFamily="18" charset="0"/>
                <a:cs typeface="Times New Roman" panose="02020603050405020304" pitchFamily="18" charset="0"/>
              </a:rPr>
              <a:t> Ricky Smith is poor.</a:t>
            </a:r>
          </a:p>
        </p:txBody>
      </p:sp>
      <p:sp>
        <p:nvSpPr>
          <p:cNvPr id="63493" name="Text Box 5"/>
          <p:cNvSpPr txBox="1">
            <a:spLocks noChangeArrowheads="1"/>
          </p:cNvSpPr>
          <p:nvPr/>
        </p:nvSpPr>
        <p:spPr bwMode="auto">
          <a:xfrm>
            <a:off x="685800" y="5486400"/>
            <a:ext cx="3657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3600" dirty="0">
                <a:latin typeface="Times New Roman" panose="02020603050405020304" pitchFamily="18" charset="0"/>
                <a:cs typeface="Times New Roman" panose="02020603050405020304" pitchFamily="18" charset="0"/>
              </a:rPr>
              <a:t>Young Rich R.S.</a:t>
            </a:r>
          </a:p>
        </p:txBody>
      </p:sp>
      <p:sp>
        <p:nvSpPr>
          <p:cNvPr id="49158" name="Text Box 6"/>
          <p:cNvSpPr txBox="1">
            <a:spLocks noChangeArrowheads="1"/>
          </p:cNvSpPr>
          <p:nvPr/>
        </p:nvSpPr>
        <p:spPr bwMode="auto">
          <a:xfrm>
            <a:off x="2574635" y="5603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graphicFrame>
        <p:nvGraphicFramePr>
          <p:cNvPr id="63495" name="Object 2"/>
          <p:cNvGraphicFramePr>
            <a:graphicFrameLocks noChangeAspect="1"/>
          </p:cNvGraphicFramePr>
          <p:nvPr>
            <p:extLst>
              <p:ext uri="{D42A27DB-BD31-4B8C-83A1-F6EECF244321}">
                <p14:modId xmlns:p14="http://schemas.microsoft.com/office/powerpoint/2010/main" val="1053195935"/>
              </p:ext>
            </p:extLst>
          </p:nvPr>
        </p:nvGraphicFramePr>
        <p:xfrm>
          <a:off x="1066800" y="2514600"/>
          <a:ext cx="2438400" cy="3009899"/>
        </p:xfrm>
        <a:graphic>
          <a:graphicData uri="http://schemas.openxmlformats.org/presentationml/2006/ole">
            <mc:AlternateContent xmlns:mc="http://schemas.openxmlformats.org/markup-compatibility/2006">
              <mc:Choice xmlns:v="urn:schemas-microsoft-com:vml" Requires="v">
                <p:oleObj spid="_x0000_s49235" r:id="rId4" imgW="9525" imgH="9525" progId="CorelDraw.Graphic.7">
                  <p:embed/>
                </p:oleObj>
              </mc:Choice>
              <mc:Fallback>
                <p:oleObj r:id="rId4" imgW="9525" imgH="9525" progId="CorelDraw.Graphic.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514600"/>
                        <a:ext cx="2438400" cy="3009899"/>
                      </a:xfrm>
                      <a:prstGeom prst="rect">
                        <a:avLst/>
                      </a:prstGeom>
                      <a:noFill/>
                      <a:ln>
                        <a:noFill/>
                      </a:ln>
                      <a:extLst/>
                    </p:spPr>
                  </p:pic>
                </p:oleObj>
              </mc:Fallback>
            </mc:AlternateContent>
          </a:graphicData>
        </a:graphic>
      </p:graphicFrame>
      <p:sp>
        <p:nvSpPr>
          <p:cNvPr id="63496" name="Text Box 8"/>
          <p:cNvSpPr txBox="1">
            <a:spLocks noChangeArrowheads="1"/>
          </p:cNvSpPr>
          <p:nvPr/>
        </p:nvSpPr>
        <p:spPr bwMode="auto">
          <a:xfrm>
            <a:off x="8305800" y="5486400"/>
            <a:ext cx="3276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3600" dirty="0">
                <a:latin typeface="Times New Roman" panose="02020603050405020304" pitchFamily="18" charset="0"/>
                <a:cs typeface="Times New Roman" panose="02020603050405020304" pitchFamily="18" charset="0"/>
              </a:rPr>
              <a:t>Older Poor R.S.</a:t>
            </a:r>
          </a:p>
        </p:txBody>
      </p:sp>
      <p:sp>
        <p:nvSpPr>
          <p:cNvPr id="49161" name="Text Box 9"/>
          <p:cNvSpPr txBox="1">
            <a:spLocks noChangeArrowheads="1"/>
          </p:cNvSpPr>
          <p:nvPr/>
        </p:nvSpPr>
        <p:spPr bwMode="auto">
          <a:xfrm>
            <a:off x="6918035" y="45370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graphicFrame>
        <p:nvGraphicFramePr>
          <p:cNvPr id="63498" name="Object 3"/>
          <p:cNvGraphicFramePr>
            <a:graphicFrameLocks noChangeAspect="1"/>
          </p:cNvGraphicFramePr>
          <p:nvPr>
            <p:extLst>
              <p:ext uri="{D42A27DB-BD31-4B8C-83A1-F6EECF244321}">
                <p14:modId xmlns:p14="http://schemas.microsoft.com/office/powerpoint/2010/main" val="3657058711"/>
              </p:ext>
            </p:extLst>
          </p:nvPr>
        </p:nvGraphicFramePr>
        <p:xfrm>
          <a:off x="9239249" y="2514600"/>
          <a:ext cx="2286393" cy="2924176"/>
        </p:xfrm>
        <a:graphic>
          <a:graphicData uri="http://schemas.openxmlformats.org/presentationml/2006/ole">
            <mc:AlternateContent xmlns:mc="http://schemas.openxmlformats.org/markup-compatibility/2006">
              <mc:Choice xmlns:v="urn:schemas-microsoft-com:vml" Requires="v">
                <p:oleObj spid="_x0000_s49236" r:id="rId6" imgW="9525" imgH="9525" progId="CorelDraw.Graphic.7">
                  <p:embed/>
                </p:oleObj>
              </mc:Choice>
              <mc:Fallback>
                <p:oleObj r:id="rId6" imgW="9525" imgH="9525" progId="CorelDraw.Graphic.7">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39249" y="2514600"/>
                        <a:ext cx="2286393" cy="2924176"/>
                      </a:xfrm>
                      <a:prstGeom prst="rect">
                        <a:avLst/>
                      </a:prstGeom>
                      <a:noFill/>
                      <a:ln>
                        <a:noFill/>
                      </a:ln>
                      <a:extLst/>
                    </p:spPr>
                  </p:pic>
                </p:oleObj>
              </mc:Fallback>
            </mc:AlternateContent>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additive="base">
                                        <p:cTn id="7" dur="500" fill="hold"/>
                                        <p:tgtEl>
                                          <p:spTgt spid="63490"/>
                                        </p:tgtEl>
                                        <p:attrNameLst>
                                          <p:attrName>ppt_x</p:attrName>
                                        </p:attrNameLst>
                                      </p:cBhvr>
                                      <p:tavLst>
                                        <p:tav tm="0">
                                          <p:val>
                                            <p:strVal val="0-#ppt_w/2"/>
                                          </p:val>
                                        </p:tav>
                                        <p:tav tm="100000">
                                          <p:val>
                                            <p:strVal val="#ppt_x"/>
                                          </p:val>
                                        </p:tav>
                                      </p:tavLst>
                                    </p:anim>
                                    <p:anim calcmode="lin" valueType="num">
                                      <p:cBhvr additive="base">
                                        <p:cTn id="8" dur="500" fill="hold"/>
                                        <p:tgtEl>
                                          <p:spTgt spid="6349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3492"/>
                                        </p:tgtEl>
                                        <p:attrNameLst>
                                          <p:attrName>style.visibility</p:attrName>
                                        </p:attrNameLst>
                                      </p:cBhvr>
                                      <p:to>
                                        <p:strVal val="visible"/>
                                      </p:to>
                                    </p:set>
                                    <p:anim calcmode="lin" valueType="num">
                                      <p:cBhvr additive="base">
                                        <p:cTn id="12" dur="500" fill="hold"/>
                                        <p:tgtEl>
                                          <p:spTgt spid="63492"/>
                                        </p:tgtEl>
                                        <p:attrNameLst>
                                          <p:attrName>ppt_x</p:attrName>
                                        </p:attrNameLst>
                                      </p:cBhvr>
                                      <p:tavLst>
                                        <p:tav tm="0">
                                          <p:val>
                                            <p:strVal val="0-#ppt_w/2"/>
                                          </p:val>
                                        </p:tav>
                                        <p:tav tm="100000">
                                          <p:val>
                                            <p:strVal val="#ppt_x"/>
                                          </p:val>
                                        </p:tav>
                                      </p:tavLst>
                                    </p:anim>
                                    <p:anim calcmode="lin" valueType="num">
                                      <p:cBhvr additive="base">
                                        <p:cTn id="13" dur="500" fill="hold"/>
                                        <p:tgtEl>
                                          <p:spTgt spid="6349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3493"/>
                                        </p:tgtEl>
                                        <p:attrNameLst>
                                          <p:attrName>style.visibility</p:attrName>
                                        </p:attrNameLst>
                                      </p:cBhvr>
                                      <p:to>
                                        <p:strVal val="visible"/>
                                      </p:to>
                                    </p:set>
                                    <p:anim calcmode="lin" valueType="num">
                                      <p:cBhvr additive="base">
                                        <p:cTn id="18" dur="500" fill="hold"/>
                                        <p:tgtEl>
                                          <p:spTgt spid="63493"/>
                                        </p:tgtEl>
                                        <p:attrNameLst>
                                          <p:attrName>ppt_x</p:attrName>
                                        </p:attrNameLst>
                                      </p:cBhvr>
                                      <p:tavLst>
                                        <p:tav tm="0">
                                          <p:val>
                                            <p:strVal val="0-#ppt_w/2"/>
                                          </p:val>
                                        </p:tav>
                                        <p:tav tm="100000">
                                          <p:val>
                                            <p:strVal val="#ppt_x"/>
                                          </p:val>
                                        </p:tav>
                                      </p:tavLst>
                                    </p:anim>
                                    <p:anim calcmode="lin" valueType="num">
                                      <p:cBhvr additive="base">
                                        <p:cTn id="19" dur="500" fill="hold"/>
                                        <p:tgtEl>
                                          <p:spTgt spid="63493"/>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63495"/>
                                        </p:tgtEl>
                                        <p:attrNameLst>
                                          <p:attrName>style.visibility</p:attrName>
                                        </p:attrNameLst>
                                      </p:cBhvr>
                                      <p:to>
                                        <p:strVal val="visible"/>
                                      </p:to>
                                    </p:set>
                                    <p:anim calcmode="lin" valueType="num">
                                      <p:cBhvr additive="base">
                                        <p:cTn id="22" dur="500" fill="hold"/>
                                        <p:tgtEl>
                                          <p:spTgt spid="63495"/>
                                        </p:tgtEl>
                                        <p:attrNameLst>
                                          <p:attrName>ppt_x</p:attrName>
                                        </p:attrNameLst>
                                      </p:cBhvr>
                                      <p:tavLst>
                                        <p:tav tm="0">
                                          <p:val>
                                            <p:strVal val="0-#ppt_w/2"/>
                                          </p:val>
                                        </p:tav>
                                        <p:tav tm="100000">
                                          <p:val>
                                            <p:strVal val="#ppt_x"/>
                                          </p:val>
                                        </p:tav>
                                      </p:tavLst>
                                    </p:anim>
                                    <p:anim calcmode="lin" valueType="num">
                                      <p:cBhvr additive="base">
                                        <p:cTn id="23" dur="500" fill="hold"/>
                                        <p:tgtEl>
                                          <p:spTgt spid="63495"/>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63496"/>
                                        </p:tgtEl>
                                        <p:attrNameLst>
                                          <p:attrName>style.visibility</p:attrName>
                                        </p:attrNameLst>
                                      </p:cBhvr>
                                      <p:to>
                                        <p:strVal val="visible"/>
                                      </p:to>
                                    </p:set>
                                    <p:anim calcmode="lin" valueType="num">
                                      <p:cBhvr additive="base">
                                        <p:cTn id="28" dur="500" fill="hold"/>
                                        <p:tgtEl>
                                          <p:spTgt spid="63496"/>
                                        </p:tgtEl>
                                        <p:attrNameLst>
                                          <p:attrName>ppt_x</p:attrName>
                                        </p:attrNameLst>
                                      </p:cBhvr>
                                      <p:tavLst>
                                        <p:tav tm="0">
                                          <p:val>
                                            <p:strVal val="0-#ppt_w/2"/>
                                          </p:val>
                                        </p:tav>
                                        <p:tav tm="100000">
                                          <p:val>
                                            <p:strVal val="#ppt_x"/>
                                          </p:val>
                                        </p:tav>
                                      </p:tavLst>
                                    </p:anim>
                                    <p:anim calcmode="lin" valueType="num">
                                      <p:cBhvr additive="base">
                                        <p:cTn id="29" dur="500" fill="hold"/>
                                        <p:tgtEl>
                                          <p:spTgt spid="63496"/>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63498"/>
                                        </p:tgtEl>
                                        <p:attrNameLst>
                                          <p:attrName>style.visibility</p:attrName>
                                        </p:attrNameLst>
                                      </p:cBhvr>
                                      <p:to>
                                        <p:strVal val="visible"/>
                                      </p:to>
                                    </p:set>
                                    <p:anim calcmode="lin" valueType="num">
                                      <p:cBhvr additive="base">
                                        <p:cTn id="32" dur="500" fill="hold"/>
                                        <p:tgtEl>
                                          <p:spTgt spid="63498"/>
                                        </p:tgtEl>
                                        <p:attrNameLst>
                                          <p:attrName>ppt_x</p:attrName>
                                        </p:attrNameLst>
                                      </p:cBhvr>
                                      <p:tavLst>
                                        <p:tav tm="0">
                                          <p:val>
                                            <p:strVal val="0-#ppt_w/2"/>
                                          </p:val>
                                        </p:tav>
                                        <p:tav tm="100000">
                                          <p:val>
                                            <p:strVal val="#ppt_x"/>
                                          </p:val>
                                        </p:tav>
                                      </p:tavLst>
                                    </p:anim>
                                    <p:anim calcmode="lin" valueType="num">
                                      <p:cBhvr additive="base">
                                        <p:cTn id="33" dur="500" fill="hold"/>
                                        <p:tgtEl>
                                          <p:spTgt spid="634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utoUpdateAnimBg="0"/>
      <p:bldP spid="63492" grpId="0" autoUpdateAnimBg="0"/>
      <p:bldP spid="63493" grpId="0" autoUpdateAnimBg="0"/>
      <p:bldP spid="63496"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533400"/>
            <a:ext cx="10896600" cy="1315641"/>
          </a:xfrm>
        </p:spPr>
        <p:txBody>
          <a:bodyPr/>
          <a:lstStyle/>
          <a:p>
            <a:pPr eaLnBrk="1" hangingPunct="1">
              <a:defRPr/>
            </a:pPr>
            <a:r>
              <a:rPr lang="en-US" sz="3600" b="1" dirty="0">
                <a:solidFill>
                  <a:schemeClr val="tx1"/>
                </a:solidFill>
                <a:latin typeface="Times New Roman" panose="02020603050405020304" pitchFamily="18" charset="0"/>
                <a:ea typeface="Times New Roman" charset="0"/>
                <a:cs typeface="Times New Roman" panose="02020603050405020304" pitchFamily="18" charset="0"/>
              </a:rPr>
              <a:t>Principle #3:</a:t>
            </a:r>
            <a:r>
              <a:rPr lang="en-US" sz="3600" dirty="0">
                <a:solidFill>
                  <a:schemeClr val="tx1"/>
                </a:solidFill>
                <a:latin typeface="Times New Roman" panose="02020603050405020304" pitchFamily="18" charset="0"/>
                <a:ea typeface="Times New Roman" charset="0"/>
                <a:cs typeface="Times New Roman" panose="02020603050405020304" pitchFamily="18" charset="0"/>
              </a:rPr>
              <a:t/>
            </a:r>
            <a:br>
              <a:rPr lang="en-US" sz="3600" dirty="0">
                <a:solidFill>
                  <a:schemeClr val="tx1"/>
                </a:solidFill>
                <a:latin typeface="Times New Roman" panose="02020603050405020304" pitchFamily="18" charset="0"/>
                <a:ea typeface="Times New Roman" charset="0"/>
                <a:cs typeface="Times New Roman" panose="02020603050405020304" pitchFamily="18" charset="0"/>
              </a:rPr>
            </a:br>
            <a:r>
              <a:rPr lang="en-US" sz="3600" b="1" dirty="0">
                <a:solidFill>
                  <a:schemeClr val="tx1"/>
                </a:solidFill>
                <a:latin typeface="Times New Roman" panose="02020603050405020304" pitchFamily="18" charset="0"/>
                <a:ea typeface="Times New Roman" charset="0"/>
                <a:cs typeface="Times New Roman" panose="02020603050405020304" pitchFamily="18" charset="0"/>
              </a:rPr>
              <a:t>The same sense must be under consideration.</a:t>
            </a:r>
            <a:endParaRPr lang="en-US" sz="3600" dirty="0">
              <a:solidFill>
                <a:schemeClr val="tx1"/>
              </a:solidFill>
              <a:latin typeface="Times New Roman" panose="02020603050405020304" pitchFamily="18" charset="0"/>
              <a:ea typeface="Times New Roman" charset="0"/>
              <a:cs typeface="Times New Roman" panose="02020603050405020304" pitchFamily="18" charset="0"/>
            </a:endParaRPr>
          </a:p>
        </p:txBody>
      </p:sp>
      <p:sp>
        <p:nvSpPr>
          <p:cNvPr id="19459" name="Rectangle 3"/>
          <p:cNvSpPr>
            <a:spLocks noGrp="1" noChangeArrowheads="1"/>
          </p:cNvSpPr>
          <p:nvPr>
            <p:ph sz="half" idx="1"/>
          </p:nvPr>
        </p:nvSpPr>
        <p:spPr/>
        <p:txBody>
          <a:bodyPr/>
          <a:lstStyle/>
          <a:p>
            <a:pPr eaLnBrk="1" hangingPunct="1">
              <a:buFontTx/>
              <a:buNone/>
              <a:defRPr/>
            </a:pPr>
            <a:r>
              <a:rPr lang="en-US" sz="2800" dirty="0">
                <a:ea typeface="Times New Roman" charset="0"/>
                <a:cs typeface="Times New Roman" charset="0"/>
              </a:rPr>
              <a:t> </a:t>
            </a:r>
          </a:p>
        </p:txBody>
      </p:sp>
      <p:sp>
        <p:nvSpPr>
          <p:cNvPr id="19460" name="Rectangle 4"/>
          <p:cNvSpPr>
            <a:spLocks noGrp="1" noChangeArrowheads="1"/>
          </p:cNvSpPr>
          <p:nvPr>
            <p:ph type="body" sz="half" idx="2"/>
          </p:nvPr>
        </p:nvSpPr>
        <p:spPr>
          <a:xfrm>
            <a:off x="228600" y="5313404"/>
            <a:ext cx="4876800" cy="782596"/>
          </a:xfrm>
        </p:spPr>
        <p:txBody>
          <a:bodyPr/>
          <a:lstStyle/>
          <a:p>
            <a:pPr eaLnBrk="1" hangingPunct="1">
              <a:lnSpc>
                <a:spcPct val="90000"/>
              </a:lnSpc>
              <a:buFontTx/>
              <a:buNone/>
              <a:defRPr/>
            </a:pPr>
            <a:r>
              <a:rPr lang="en-US" dirty="0">
                <a:latin typeface="Helvetica" charset="0"/>
                <a:cs typeface="Times New Roman" charset="0"/>
              </a:rPr>
              <a:t>   </a:t>
            </a:r>
            <a:r>
              <a:rPr lang="en-US" sz="3600" dirty="0">
                <a:latin typeface="Times New Roman" panose="02020603050405020304" pitchFamily="18" charset="0"/>
                <a:cs typeface="Times New Roman" panose="02020603050405020304" pitchFamily="18" charset="0"/>
              </a:rPr>
              <a:t>Materially Poor R.S.</a:t>
            </a:r>
            <a:r>
              <a:rPr lang="en-US" sz="3600" b="1"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50181" name="Rectangle 5"/>
          <p:cNvSpPr>
            <a:spLocks noChangeArrowheads="1"/>
          </p:cNvSpPr>
          <p:nvPr/>
        </p:nvSpPr>
        <p:spPr bwMode="auto">
          <a:xfrm>
            <a:off x="1524000" y="6858000"/>
            <a:ext cx="9144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600">
                <a:cs typeface="Times New Roman" panose="02020603050405020304" pitchFamily="18" charset="0"/>
              </a:rPr>
              <a:t> </a:t>
            </a:r>
            <a:r>
              <a:rPr lang="en-US" altLang="en-US" sz="1100">
                <a:cs typeface="Times New Roman" panose="02020603050405020304" pitchFamily="18" charset="0"/>
              </a:rPr>
              <a:t> </a:t>
            </a:r>
            <a:endParaRPr lang="en-US" altLang="en-US">
              <a:cs typeface="Times New Roman" panose="02020603050405020304" pitchFamily="18" charset="0"/>
            </a:endParaRPr>
          </a:p>
        </p:txBody>
      </p:sp>
      <p:sp>
        <p:nvSpPr>
          <p:cNvPr id="50182" name="Rectangle 6"/>
          <p:cNvSpPr>
            <a:spLocks noChangeArrowheads="1"/>
          </p:cNvSpPr>
          <p:nvPr/>
        </p:nvSpPr>
        <p:spPr bwMode="auto">
          <a:xfrm>
            <a:off x="1524000" y="274320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1100"/>
              <a:t> </a:t>
            </a:r>
            <a:endParaRPr lang="en-US" altLang="en-US"/>
          </a:p>
        </p:txBody>
      </p:sp>
      <p:sp>
        <p:nvSpPr>
          <p:cNvPr id="50183" name="Rectangle 7"/>
          <p:cNvSpPr>
            <a:spLocks noChangeArrowheads="1"/>
          </p:cNvSpPr>
          <p:nvPr/>
        </p:nvSpPr>
        <p:spPr bwMode="auto">
          <a:xfrm>
            <a:off x="1524000" y="2762250"/>
            <a:ext cx="9144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600">
                <a:cs typeface="Times New Roman" panose="02020603050405020304" pitchFamily="18" charset="0"/>
              </a:rPr>
              <a:t> </a:t>
            </a:r>
            <a:endParaRPr lang="en-US" altLang="en-US">
              <a:cs typeface="Times New Roman" panose="02020603050405020304" pitchFamily="18" charset="0"/>
            </a:endParaRPr>
          </a:p>
        </p:txBody>
      </p:sp>
      <p:sp>
        <p:nvSpPr>
          <p:cNvPr id="50184" name="Rectangle 8"/>
          <p:cNvSpPr>
            <a:spLocks noChangeArrowheads="1"/>
          </p:cNvSpPr>
          <p:nvPr/>
        </p:nvSpPr>
        <p:spPr bwMode="auto">
          <a:xfrm>
            <a:off x="1524000" y="1852613"/>
            <a:ext cx="9144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600">
                <a:cs typeface="Times New Roman" panose="02020603050405020304" pitchFamily="18" charset="0"/>
              </a:rPr>
              <a:t> </a:t>
            </a:r>
            <a:r>
              <a:rPr lang="en-US" altLang="en-US" sz="1100">
                <a:cs typeface="Times New Roman" panose="02020603050405020304" pitchFamily="18" charset="0"/>
              </a:rPr>
              <a:t> </a:t>
            </a:r>
            <a:endParaRPr lang="en-US" altLang="en-US">
              <a:cs typeface="Times New Roman" panose="02020603050405020304" pitchFamily="18" charset="0"/>
            </a:endParaRPr>
          </a:p>
        </p:txBody>
      </p:sp>
      <p:sp>
        <p:nvSpPr>
          <p:cNvPr id="50185" name="Rectangle 10"/>
          <p:cNvSpPr>
            <a:spLocks noChangeArrowheads="1"/>
          </p:cNvSpPr>
          <p:nvPr/>
        </p:nvSpPr>
        <p:spPr bwMode="auto">
          <a:xfrm>
            <a:off x="5172075" y="1847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6" name="Rectangle 13"/>
          <p:cNvSpPr>
            <a:spLocks noChangeArrowheads="1"/>
          </p:cNvSpPr>
          <p:nvPr/>
        </p:nvSpPr>
        <p:spPr bwMode="auto">
          <a:xfrm>
            <a:off x="1524000" y="2457450"/>
            <a:ext cx="9144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600">
                <a:cs typeface="Times New Roman" panose="02020603050405020304" pitchFamily="18" charset="0"/>
              </a:rPr>
              <a:t>   </a:t>
            </a:r>
            <a:endParaRPr lang="en-US" altLang="en-US">
              <a:cs typeface="Times New Roman" panose="02020603050405020304" pitchFamily="18" charset="0"/>
            </a:endParaRPr>
          </a:p>
        </p:txBody>
      </p:sp>
      <p:graphicFrame>
        <p:nvGraphicFramePr>
          <p:cNvPr id="19468" name="Object 2"/>
          <p:cNvGraphicFramePr>
            <a:graphicFrameLocks noChangeAspect="1"/>
          </p:cNvGraphicFramePr>
          <p:nvPr>
            <p:extLst>
              <p:ext uri="{D42A27DB-BD31-4B8C-83A1-F6EECF244321}">
                <p14:modId xmlns:p14="http://schemas.microsoft.com/office/powerpoint/2010/main" val="3950987047"/>
              </p:ext>
            </p:extLst>
          </p:nvPr>
        </p:nvGraphicFramePr>
        <p:xfrm>
          <a:off x="4648200" y="3429000"/>
          <a:ext cx="2819400" cy="2687241"/>
        </p:xfrm>
        <a:graphic>
          <a:graphicData uri="http://schemas.openxmlformats.org/presentationml/2006/ole">
            <mc:AlternateContent xmlns:mc="http://schemas.openxmlformats.org/markup-compatibility/2006">
              <mc:Choice xmlns:v="urn:schemas-microsoft-com:vml" Requires="v">
                <p:oleObj spid="_x0000_s50225" r:id="rId4" imgW="9525" imgH="9525" progId="CorelDraw.Graphic.7">
                  <p:embed/>
                </p:oleObj>
              </mc:Choice>
              <mc:Fallback>
                <p:oleObj r:id="rId4" imgW="9525" imgH="9525" progId="CorelDraw.Graphic.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429000"/>
                        <a:ext cx="2819400" cy="2687241"/>
                      </a:xfrm>
                      <a:prstGeom prst="rect">
                        <a:avLst/>
                      </a:prstGeom>
                      <a:noFill/>
                      <a:ln>
                        <a:noFill/>
                      </a:ln>
                      <a:extLst/>
                    </p:spPr>
                  </p:pic>
                </p:oleObj>
              </mc:Fallback>
            </mc:AlternateContent>
          </a:graphicData>
        </a:graphic>
      </p:graphicFrame>
      <p:sp>
        <p:nvSpPr>
          <p:cNvPr id="50188" name="Rectangle 15"/>
          <p:cNvSpPr>
            <a:spLocks noChangeArrowheads="1"/>
          </p:cNvSpPr>
          <p:nvPr/>
        </p:nvSpPr>
        <p:spPr bwMode="auto">
          <a:xfrm>
            <a:off x="6934200" y="68580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19472" name="Text Box 16"/>
          <p:cNvSpPr txBox="1">
            <a:spLocks noChangeArrowheads="1"/>
          </p:cNvSpPr>
          <p:nvPr/>
        </p:nvSpPr>
        <p:spPr bwMode="auto">
          <a:xfrm>
            <a:off x="1524000" y="1981201"/>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3600" dirty="0">
                <a:latin typeface="Times New Roman" panose="02020603050405020304" pitchFamily="18" charset="0"/>
                <a:cs typeface="Times New Roman" panose="02020603050405020304" pitchFamily="18" charset="0"/>
              </a:rPr>
              <a:t>Ricky Smith is poor</a:t>
            </a:r>
          </a:p>
          <a:p>
            <a:r>
              <a:rPr lang="en-US" altLang="en-US" sz="3600" dirty="0">
                <a:latin typeface="Times New Roman" panose="02020603050405020304" pitchFamily="18" charset="0"/>
                <a:cs typeface="Times New Roman" panose="02020603050405020304" pitchFamily="18" charset="0"/>
              </a:rPr>
              <a:t>Ricky Smith is rich.</a:t>
            </a:r>
          </a:p>
        </p:txBody>
      </p:sp>
      <p:sp>
        <p:nvSpPr>
          <p:cNvPr id="19473" name="Text Box 17"/>
          <p:cNvSpPr txBox="1">
            <a:spLocks noChangeArrowheads="1"/>
          </p:cNvSpPr>
          <p:nvPr/>
        </p:nvSpPr>
        <p:spPr bwMode="auto">
          <a:xfrm>
            <a:off x="7620000" y="5298464"/>
            <a:ext cx="426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spcBef>
                <a:spcPct val="20000"/>
              </a:spcBef>
            </a:pPr>
            <a:r>
              <a:rPr lang="en-US" altLang="en-US" sz="3600" dirty="0">
                <a:latin typeface="Times New Roman" panose="02020603050405020304" pitchFamily="18" charset="0"/>
                <a:cs typeface="Times New Roman" panose="02020603050405020304" pitchFamily="18" charset="0"/>
              </a:rPr>
              <a:t>Spiritually Rich R.S.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9472"/>
                                        </p:tgtEl>
                                        <p:attrNameLst>
                                          <p:attrName>style.visibility</p:attrName>
                                        </p:attrNameLst>
                                      </p:cBhvr>
                                      <p:to>
                                        <p:strVal val="visible"/>
                                      </p:to>
                                    </p:set>
                                    <p:anim calcmode="lin" valueType="num">
                                      <p:cBhvr additive="base">
                                        <p:cTn id="12" dur="500" fill="hold"/>
                                        <p:tgtEl>
                                          <p:spTgt spid="19472"/>
                                        </p:tgtEl>
                                        <p:attrNameLst>
                                          <p:attrName>ppt_x</p:attrName>
                                        </p:attrNameLst>
                                      </p:cBhvr>
                                      <p:tavLst>
                                        <p:tav tm="0">
                                          <p:val>
                                            <p:strVal val="1+#ppt_w/2"/>
                                          </p:val>
                                        </p:tav>
                                        <p:tav tm="100000">
                                          <p:val>
                                            <p:strVal val="#ppt_x"/>
                                          </p:val>
                                        </p:tav>
                                      </p:tavLst>
                                    </p:anim>
                                    <p:anim calcmode="lin" valueType="num">
                                      <p:cBhvr additive="base">
                                        <p:cTn id="13" dur="500" fill="hold"/>
                                        <p:tgtEl>
                                          <p:spTgt spid="1947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19468"/>
                                        </p:tgtEl>
                                        <p:attrNameLst>
                                          <p:attrName>style.visibility</p:attrName>
                                        </p:attrNameLst>
                                      </p:cBhvr>
                                      <p:to>
                                        <p:strVal val="visible"/>
                                      </p:to>
                                    </p:set>
                                  </p:childTnLst>
                                </p:cTn>
                              </p:par>
                              <p:par>
                                <p:cTn id="18" presetID="2" presetClass="entr" presetSubtype="8" fill="hold" grpId="0" nodeType="withEffect">
                                  <p:stCondLst>
                                    <p:cond delay="0"/>
                                  </p:stCondLst>
                                  <p:childTnLst>
                                    <p:set>
                                      <p:cBhvr>
                                        <p:cTn id="19" dur="1" fill="hold">
                                          <p:stCondLst>
                                            <p:cond delay="0"/>
                                          </p:stCondLst>
                                        </p:cTn>
                                        <p:tgtEl>
                                          <p:spTgt spid="19460">
                                            <p:txEl>
                                              <p:pRg st="0" end="0"/>
                                            </p:txEl>
                                          </p:spTgt>
                                        </p:tgtEl>
                                        <p:attrNameLst>
                                          <p:attrName>style.visibility</p:attrName>
                                        </p:attrNameLst>
                                      </p:cBhvr>
                                      <p:to>
                                        <p:strVal val="visible"/>
                                      </p:to>
                                    </p:set>
                                    <p:anim calcmode="lin" valueType="num">
                                      <p:cBhvr additive="base">
                                        <p:cTn id="20"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9473"/>
                                        </p:tgtEl>
                                        <p:attrNameLst>
                                          <p:attrName>style.visibility</p:attrName>
                                        </p:attrNameLst>
                                      </p:cBhvr>
                                      <p:to>
                                        <p:strVal val="visible"/>
                                      </p:to>
                                    </p:set>
                                    <p:anim calcmode="lin" valueType="num">
                                      <p:cBhvr additive="base">
                                        <p:cTn id="26" dur="500" fill="hold"/>
                                        <p:tgtEl>
                                          <p:spTgt spid="19473"/>
                                        </p:tgtEl>
                                        <p:attrNameLst>
                                          <p:attrName>ppt_x</p:attrName>
                                        </p:attrNameLst>
                                      </p:cBhvr>
                                      <p:tavLst>
                                        <p:tav tm="0">
                                          <p:val>
                                            <p:strVal val="1+#ppt_w/2"/>
                                          </p:val>
                                        </p:tav>
                                        <p:tav tm="100000">
                                          <p:val>
                                            <p:strVal val="#ppt_x"/>
                                          </p:val>
                                        </p:tav>
                                      </p:tavLst>
                                    </p:anim>
                                    <p:anim calcmode="lin" valueType="num">
                                      <p:cBhvr additive="base">
                                        <p:cTn id="27" dur="500" fill="hold"/>
                                        <p:tgtEl>
                                          <p:spTgt spid="194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P spid="19460" grpId="0" build="p" autoUpdateAnimBg="0"/>
      <p:bldP spid="19472" grpId="0" autoUpdateAnimBg="0"/>
      <p:bldP spid="19473"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609600" y="752929"/>
            <a:ext cx="10972800" cy="252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52352" rIns="0" bIns="152352">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3600" b="1" dirty="0">
                <a:latin typeface="Times New Roman" panose="02020603050405020304" pitchFamily="18" charset="0"/>
                <a:cs typeface="Times New Roman" panose="02020603050405020304" pitchFamily="18" charset="0"/>
              </a:rPr>
              <a:t>THE SIZE OF THE ARK</a:t>
            </a:r>
          </a:p>
          <a:p>
            <a:pPr algn="just"/>
            <a:r>
              <a:rPr lang="en-US" altLang="en-US" sz="3200" dirty="0">
                <a:latin typeface="Helvetica" panose="020B0604020202020204" pitchFamily="34" charset="0"/>
                <a:cs typeface="Times New Roman" panose="02020603050405020304" pitchFamily="18" charset="0"/>
              </a:rPr>
              <a:t>“</a:t>
            </a:r>
            <a:r>
              <a:rPr lang="en-US" altLang="en-US" sz="3600" dirty="0">
                <a:latin typeface="Times New Roman" panose="02020603050405020304" pitchFamily="18" charset="0"/>
                <a:cs typeface="Times New Roman" panose="02020603050405020304" pitchFamily="18" charset="0"/>
              </a:rPr>
              <a:t>The length of the ark shall be three hundred cubits, its width fifty cubits, and its height thirty cubits” (</a:t>
            </a:r>
            <a:r>
              <a:rPr lang="en-US" altLang="en-US" sz="3600" b="1" dirty="0">
                <a:latin typeface="Times New Roman" panose="02020603050405020304" pitchFamily="18" charset="0"/>
                <a:cs typeface="Times New Roman" panose="02020603050405020304" pitchFamily="18" charset="0"/>
              </a:rPr>
              <a:t>Genesis 6:15).</a:t>
            </a:r>
          </a:p>
        </p:txBody>
      </p:sp>
      <p:sp>
        <p:nvSpPr>
          <p:cNvPr id="25603" name="Text Box 3"/>
          <p:cNvSpPr txBox="1">
            <a:spLocks noChangeArrowheads="1"/>
          </p:cNvSpPr>
          <p:nvPr/>
        </p:nvSpPr>
        <p:spPr bwMode="auto">
          <a:xfrm>
            <a:off x="609600" y="3434477"/>
            <a:ext cx="10972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3600" b="1" dirty="0">
                <a:latin typeface="Times New Roman" panose="02020603050405020304" pitchFamily="18" charset="0"/>
                <a:cs typeface="Times New Roman" panose="02020603050405020304" pitchFamily="18" charset="0"/>
              </a:rPr>
              <a:t>    But what about…</a:t>
            </a:r>
          </a:p>
          <a:p>
            <a:pPr algn="just"/>
            <a:r>
              <a:rPr lang="en-US" altLang="en-US" sz="3600" dirty="0">
                <a:latin typeface="Times New Roman" panose="02020603050405020304" pitchFamily="18" charset="0"/>
                <a:cs typeface="Times New Roman" panose="02020603050405020304" pitchFamily="18" charset="0"/>
              </a:rPr>
              <a:t>“And they shall make an ark of acacia wood; two and a half cubits shall be its length, a cubit and a half its width, and a cubit and a half its height” (</a:t>
            </a:r>
            <a:r>
              <a:rPr lang="en-US" altLang="en-US" sz="3600" b="1" dirty="0">
                <a:latin typeface="Times New Roman" panose="02020603050405020304" pitchFamily="18" charset="0"/>
                <a:cs typeface="Times New Roman" panose="02020603050405020304" pitchFamily="18" charset="0"/>
              </a:rPr>
              <a:t>Exodus 25:10</a:t>
            </a:r>
            <a:r>
              <a:rPr lang="en-US" altLang="en-US" sz="3600" dirty="0">
                <a:latin typeface="Times New Roman" panose="02020603050405020304" pitchFamily="18" charset="0"/>
                <a:cs typeface="Times New Roman" panose="02020603050405020304" pitchFamily="18" charset="0"/>
              </a:rPr>
              <a:t>).</a:t>
            </a:r>
          </a:p>
          <a:p>
            <a:endParaRPr lang="en-US" altLang="en-US" dirty="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ssolve">
                                      <p:cBhvr>
                                        <p:cTn id="7" dur="5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09600" y="762000"/>
            <a:ext cx="11049000" cy="196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52352" rIns="0" bIns="152352">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3600" b="1" dirty="0">
                <a:latin typeface="Times New Roman" panose="02020603050405020304" pitchFamily="18" charset="0"/>
                <a:cs typeface="Times New Roman" panose="02020603050405020304" pitchFamily="18" charset="0"/>
              </a:rPr>
              <a:t>THE CREATION</a:t>
            </a:r>
          </a:p>
          <a:p>
            <a:r>
              <a:rPr lang="en-US" altLang="en-US" sz="3600" dirty="0">
                <a:latin typeface="Times New Roman" panose="02020603050405020304" pitchFamily="18" charset="0"/>
                <a:cs typeface="Times New Roman" panose="02020603050405020304" pitchFamily="18" charset="0"/>
              </a:rPr>
              <a:t>“Then God saw everything that He had made, and indeed it was very good” (</a:t>
            </a:r>
            <a:r>
              <a:rPr lang="en-US" altLang="en-US" sz="3600" b="1" dirty="0">
                <a:latin typeface="Times New Roman" panose="02020603050405020304" pitchFamily="18" charset="0"/>
                <a:cs typeface="Times New Roman" panose="02020603050405020304" pitchFamily="18" charset="0"/>
              </a:rPr>
              <a:t>Genesis 1:31</a:t>
            </a:r>
            <a:r>
              <a:rPr lang="en-US" altLang="en-US" sz="3600" dirty="0">
                <a:latin typeface="Times New Roman" panose="02020603050405020304" pitchFamily="18" charset="0"/>
                <a:cs typeface="Times New Roman" panose="02020603050405020304" pitchFamily="18" charset="0"/>
              </a:rPr>
              <a:t>).</a:t>
            </a:r>
          </a:p>
        </p:txBody>
      </p:sp>
      <p:sp>
        <p:nvSpPr>
          <p:cNvPr id="23555" name="Text Box 3"/>
          <p:cNvSpPr txBox="1">
            <a:spLocks noChangeArrowheads="1"/>
          </p:cNvSpPr>
          <p:nvPr/>
        </p:nvSpPr>
        <p:spPr bwMode="auto">
          <a:xfrm>
            <a:off x="609600" y="3309878"/>
            <a:ext cx="11049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3600" b="1" dirty="0">
                <a:latin typeface="Times New Roman" panose="02020603050405020304" pitchFamily="18" charset="0"/>
                <a:cs typeface="Times New Roman" panose="02020603050405020304" pitchFamily="18" charset="0"/>
              </a:rPr>
              <a:t>But what about…</a:t>
            </a:r>
          </a:p>
          <a:p>
            <a:r>
              <a:rPr lang="en-US" altLang="en-US" sz="3600" dirty="0">
                <a:latin typeface="Times New Roman" panose="02020603050405020304" pitchFamily="18" charset="0"/>
                <a:cs typeface="Times New Roman" panose="02020603050405020304" pitchFamily="18" charset="0"/>
              </a:rPr>
              <a:t>“Then the Lord saw that the wickedness of man was great in the earth, and that every intent of the thoughts of his heart was only evil continually” (</a:t>
            </a:r>
            <a:r>
              <a:rPr lang="en-US" altLang="en-US" sz="3600" b="1" dirty="0">
                <a:latin typeface="Times New Roman" panose="02020603050405020304" pitchFamily="18" charset="0"/>
                <a:cs typeface="Times New Roman" panose="02020603050405020304" pitchFamily="18" charset="0"/>
              </a:rPr>
              <a:t>Genesis 6:5</a:t>
            </a:r>
            <a:r>
              <a:rPr lang="en-US" altLang="en-US" sz="3600" dirty="0">
                <a:latin typeface="Times New Roman" panose="02020603050405020304" pitchFamily="18" charset="0"/>
                <a:cs typeface="Times New Roman" panose="02020603050405020304" pitchFamily="18" charset="0"/>
              </a:rPr>
              <a:t>). </a:t>
            </a:r>
            <a:r>
              <a:rPr lang="en-US" altLang="en-US" sz="3200" dirty="0">
                <a:latin typeface="Helvetica" panose="020B0604020202020204" pitchFamily="34" charset="0"/>
                <a:cs typeface="Times New Roman" panose="02020603050405020304" pitchFamily="18" charset="0"/>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1+#ppt_w/2"/>
                                          </p:val>
                                        </p:tav>
                                        <p:tav tm="100000">
                                          <p:val>
                                            <p:strVal val="#ppt_x"/>
                                          </p:val>
                                        </p:tav>
                                      </p:tavLst>
                                    </p:anim>
                                    <p:anim calcmode="lin" valueType="num">
                                      <p:cBhvr additive="base">
                                        <p:cTn id="8" dur="500" fill="hold"/>
                                        <p:tgtEl>
                                          <p:spTgt spid="2355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5"/>
                                        </p:tgtEl>
                                        <p:attrNameLst>
                                          <p:attrName>style.visibility</p:attrName>
                                        </p:attrNameLst>
                                      </p:cBhvr>
                                      <p:to>
                                        <p:strVal val="visible"/>
                                      </p:to>
                                    </p:set>
                                    <p:anim calcmode="lin" valueType="num">
                                      <p:cBhvr additive="base">
                                        <p:cTn id="13" dur="500" fill="hold"/>
                                        <p:tgtEl>
                                          <p:spTgt spid="23555"/>
                                        </p:tgtEl>
                                        <p:attrNameLst>
                                          <p:attrName>ppt_x</p:attrName>
                                        </p:attrNameLst>
                                      </p:cBhvr>
                                      <p:tavLst>
                                        <p:tav tm="0">
                                          <p:val>
                                            <p:strVal val="0-#ppt_w/2"/>
                                          </p:val>
                                        </p:tav>
                                        <p:tav tm="100000">
                                          <p:val>
                                            <p:strVal val="#ppt_x"/>
                                          </p:val>
                                        </p:tav>
                                      </p:tavLst>
                                    </p:anim>
                                    <p:anim calcmode="lin" valueType="num">
                                      <p:cBhvr additive="base">
                                        <p:cTn id="14" dur="500" fill="hold"/>
                                        <p:tgtEl>
                                          <p:spTgt spid="235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P spid="23555"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2F"/>
            </a:gs>
            <a:gs pos="50000">
              <a:srgbClr val="000066"/>
            </a:gs>
            <a:gs pos="100000">
              <a:srgbClr val="00002F"/>
            </a:gs>
          </a:gsLst>
          <a:lin ang="5400000" scaled="1"/>
        </a:gradFill>
        <a:effectLst/>
      </p:bgPr>
    </p:bg>
    <p:spTree>
      <p:nvGrpSpPr>
        <p:cNvPr id="1" name=""/>
        <p:cNvGrpSpPr/>
        <p:nvPr/>
      </p:nvGrpSpPr>
      <p:grpSpPr>
        <a:xfrm>
          <a:off x="0" y="0"/>
          <a:ext cx="0" cy="0"/>
          <a:chOff x="0" y="0"/>
          <a:chExt cx="0" cy="0"/>
        </a:xfrm>
      </p:grpSpPr>
      <p:pic>
        <p:nvPicPr>
          <p:cNvPr id="53250" name="Picture 2" descr="bible"/>
          <p:cNvPicPr>
            <a:picLocks noChangeAspect="1" noChangeArrowheads="1"/>
          </p:cNvPicPr>
          <p:nvPr/>
        </p:nvPicPr>
        <p:blipFill>
          <a:blip r:embed="rId3">
            <a:lum bright="-60000"/>
            <a:extLst>
              <a:ext uri="{28A0092B-C50C-407E-A947-70E740481C1C}">
                <a14:useLocalDpi xmlns:a14="http://schemas.microsoft.com/office/drawing/2010/main" val="0"/>
              </a:ext>
            </a:extLst>
          </a:blip>
          <a:srcRect l="7500" t="6667" r="7500" b="5556"/>
          <a:stretch>
            <a:fillRect/>
          </a:stretch>
        </p:blipFill>
        <p:spPr bwMode="auto">
          <a:xfrm>
            <a:off x="0" y="28576"/>
            <a:ext cx="12192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p:cNvSpPr>
            <a:spLocks noGrp="1" noChangeArrowheads="1"/>
          </p:cNvSpPr>
          <p:nvPr>
            <p:ph type="ctrTitle"/>
          </p:nvPr>
        </p:nvSpPr>
        <p:spPr>
          <a:xfrm>
            <a:off x="609600" y="762000"/>
            <a:ext cx="10972800" cy="1219200"/>
          </a:xfrm>
          <a:ln>
            <a:miter lim="800000"/>
            <a:headEnd/>
            <a:tailEnd/>
          </a:ln>
          <a:effectLst>
            <a:outerShdw blurRad="63500" dist="107763" dir="2700000" algn="ctr" rotWithShape="0">
              <a:srgbClr val="000000">
                <a:alpha val="74998"/>
              </a:srgbClr>
            </a:outerShdw>
          </a:effectLst>
          <a:extLst/>
        </p:spPr>
        <p:txBody>
          <a:bodyPr/>
          <a:lstStyle/>
          <a:p>
            <a:pPr eaLnBrk="1" fontAlgn="auto" hangingPunct="1">
              <a:lnSpc>
                <a:spcPct val="90000"/>
              </a:lnSpc>
              <a:spcAft>
                <a:spcPts val="0"/>
              </a:spcAft>
              <a:defRPr/>
            </a:pPr>
            <a:r>
              <a:rPr lang="en-US" sz="54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Prove It</a:t>
            </a:r>
            <a:endParaRPr lang="en-US" sz="5400" dirty="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94212" name="Text Box 4"/>
          <p:cNvSpPr txBox="1">
            <a:spLocks noChangeArrowheads="1"/>
          </p:cNvSpPr>
          <p:nvPr/>
        </p:nvSpPr>
        <p:spPr bwMode="auto">
          <a:xfrm>
            <a:off x="533400" y="2026146"/>
            <a:ext cx="112014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kumimoji="1" lang="en-US" altLang="en-US" sz="4800" b="1" dirty="0">
                <a:solidFill>
                  <a:srgbClr val="FFFFFF"/>
                </a:solidFill>
                <a:latin typeface="Times New Roman" panose="02020603050405020304" pitchFamily="18" charset="0"/>
                <a:cs typeface="Times New Roman" panose="02020603050405020304" pitchFamily="18" charset="0"/>
              </a:rPr>
              <a:t>Is the </a:t>
            </a:r>
            <a:r>
              <a:rPr kumimoji="1" lang="en-US" altLang="en-US" sz="4800" b="1" dirty="0">
                <a:solidFill>
                  <a:srgbClr val="FFFF00"/>
                </a:solidFill>
                <a:latin typeface="Times New Roman" panose="02020603050405020304" pitchFamily="18" charset="0"/>
                <a:cs typeface="Times New Roman" panose="02020603050405020304" pitchFamily="18" charset="0"/>
              </a:rPr>
              <a:t>Bible</a:t>
            </a:r>
            <a:r>
              <a:rPr kumimoji="1" lang="en-US" altLang="en-US" sz="4800" b="1" dirty="0">
                <a:solidFill>
                  <a:srgbClr val="FFFFFF"/>
                </a:solidFill>
                <a:latin typeface="Times New Roman" panose="02020603050405020304" pitchFamily="18" charset="0"/>
                <a:cs typeface="Times New Roman" panose="02020603050405020304" pitchFamily="18" charset="0"/>
              </a:rPr>
              <a:t> inspired of God or is it simply a “good book”?</a:t>
            </a:r>
          </a:p>
          <a:p>
            <a:pPr algn="l"/>
            <a:endParaRPr kumimoji="1" lang="en-US" altLang="en-US" sz="6000" b="1" dirty="0">
              <a:solidFill>
                <a:srgbClr val="FFFFFF"/>
              </a:solidFill>
              <a:latin typeface="Arial" panose="020B0604020202020204" pitchFamily="34" charset="0"/>
            </a:endParaRPr>
          </a:p>
          <a:p>
            <a:pPr algn="l"/>
            <a:r>
              <a:rPr kumimoji="1" lang="en-US" altLang="en-US" sz="4800" b="1" dirty="0">
                <a:solidFill>
                  <a:srgbClr val="FFFFFF"/>
                </a:solidFill>
                <a:latin typeface="Times New Roman" panose="02020603050405020304" pitchFamily="18" charset="0"/>
                <a:cs typeface="Times New Roman" panose="02020603050405020304" pitchFamily="18" charset="0"/>
              </a:rPr>
              <a:t>Is there any </a:t>
            </a:r>
            <a:r>
              <a:rPr kumimoji="1" lang="en-US" altLang="en-US" sz="4800" b="1" dirty="0">
                <a:solidFill>
                  <a:srgbClr val="FFFF00"/>
                </a:solidFill>
                <a:latin typeface="Times New Roman" panose="02020603050405020304" pitchFamily="18" charset="0"/>
                <a:cs typeface="Times New Roman" panose="02020603050405020304" pitchFamily="18" charset="0"/>
              </a:rPr>
              <a:t>evidence</a:t>
            </a:r>
            <a:r>
              <a:rPr kumimoji="1" lang="en-US" altLang="en-US" sz="4800" b="1" dirty="0">
                <a:solidFill>
                  <a:srgbClr val="FFFFFF"/>
                </a:solidFill>
                <a:latin typeface="Times New Roman" panose="02020603050405020304" pitchFamily="18" charset="0"/>
                <a:cs typeface="Times New Roman" panose="020206030504050203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4212">
                                            <p:txEl>
                                              <p:pRg st="0" end="0"/>
                                            </p:txEl>
                                          </p:spTgt>
                                        </p:tgtEl>
                                        <p:attrNameLst>
                                          <p:attrName>style.visibility</p:attrName>
                                        </p:attrNameLst>
                                      </p:cBhvr>
                                      <p:to>
                                        <p:strVal val="visible"/>
                                      </p:to>
                                    </p:set>
                                    <p:anim calcmode="lin" valueType="num">
                                      <p:cBhvr>
                                        <p:cTn id="7" dur="500" fill="hold"/>
                                        <p:tgtEl>
                                          <p:spTgt spid="942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421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4212">
                                            <p:txEl>
                                              <p:pRg st="2" end="2"/>
                                            </p:txEl>
                                          </p:spTgt>
                                        </p:tgtEl>
                                        <p:attrNameLst>
                                          <p:attrName>style.visibility</p:attrName>
                                        </p:attrNameLst>
                                      </p:cBhvr>
                                      <p:to>
                                        <p:strVal val="visible"/>
                                      </p:to>
                                    </p:set>
                                    <p:anim calcmode="lin" valueType="num">
                                      <p:cBhvr>
                                        <p:cTn id="13" dur="500" fill="hold"/>
                                        <p:tgtEl>
                                          <p:spTgt spid="94212">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9421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uiExpand="1"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133600" y="152400"/>
            <a:ext cx="8229600" cy="1143000"/>
          </a:xfrm>
        </p:spPr>
        <p:txBody>
          <a:bodyPr>
            <a:normAutofit/>
          </a:bodyPr>
          <a:lstStyle/>
          <a:p>
            <a:pPr eaLnBrk="1" hangingPunct="1">
              <a:defRPr/>
            </a:pPr>
            <a:r>
              <a:rPr lang="en-US" sz="40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Proving the Inspiration of the Bible</a:t>
            </a:r>
          </a:p>
        </p:txBody>
      </p:sp>
      <p:sp>
        <p:nvSpPr>
          <p:cNvPr id="3075" name="Rectangle 3"/>
          <p:cNvSpPr>
            <a:spLocks noGrp="1" noChangeArrowheads="1"/>
          </p:cNvSpPr>
          <p:nvPr>
            <p:ph idx="1"/>
          </p:nvPr>
        </p:nvSpPr>
        <p:spPr>
          <a:xfrm>
            <a:off x="2133600" y="1600200"/>
            <a:ext cx="8229600" cy="4953000"/>
          </a:xfrm>
        </p:spPr>
        <p:txBody>
          <a:bodyPr>
            <a:normAutofit/>
          </a:bodyPr>
          <a:lstStyle/>
          <a:p>
            <a:pPr algn="just" eaLnBrk="1" hangingPunct="1">
              <a:lnSpc>
                <a:spcPct val="90000"/>
              </a:lnSpc>
              <a:buFontTx/>
              <a:buNone/>
              <a:defRPr/>
            </a:pPr>
            <a:r>
              <a:rPr lang="en-US" sz="2800">
                <a:solidFill>
                  <a:schemeClr val="tx2"/>
                </a:solidFill>
                <a:effectLst>
                  <a:outerShdw blurRad="38100" dist="38100" dir="2700000" algn="tl">
                    <a:srgbClr val="000000"/>
                  </a:outerShdw>
                </a:effectLst>
                <a:latin typeface="Helvetica" charset="0"/>
                <a:ea typeface="ＭＳ Ｐゴシック" charset="-128"/>
                <a:cs typeface="Times New Roman" charset="0"/>
              </a:rPr>
              <a:t> </a:t>
            </a:r>
          </a:p>
        </p:txBody>
      </p:sp>
      <p:pic>
        <p:nvPicPr>
          <p:cNvPr id="54276" name="Picture 3" descr="astronomy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599" y="1219200"/>
            <a:ext cx="5818183"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descr="oceanography.jpg"/>
          <p:cNvPicPr>
            <a:picLocks noChangeAspect="1"/>
          </p:cNvPicPr>
          <p:nvPr/>
        </p:nvPicPr>
        <p:blipFill>
          <a:blip r:embed="rId4">
            <a:extLst>
              <a:ext uri="{28A0092B-C50C-407E-A947-70E740481C1C}">
                <a14:useLocalDpi xmlns:a14="http://schemas.microsoft.com/office/drawing/2010/main" val="0"/>
              </a:ext>
            </a:extLst>
          </a:blip>
          <a:srcRect t="2130" r="5173" b="10651"/>
          <a:stretch>
            <a:fillRect/>
          </a:stretch>
        </p:blipFill>
        <p:spPr bwMode="auto">
          <a:xfrm>
            <a:off x="6629399" y="1266826"/>
            <a:ext cx="4952995"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5" descr="medicine.jpg"/>
          <p:cNvPicPr>
            <a:picLocks noChangeAspect="1"/>
          </p:cNvPicPr>
          <p:nvPr/>
        </p:nvPicPr>
        <p:blipFill>
          <a:blip r:embed="rId5">
            <a:extLst>
              <a:ext uri="{28A0092B-C50C-407E-A947-70E740481C1C}">
                <a14:useLocalDpi xmlns:a14="http://schemas.microsoft.com/office/drawing/2010/main" val="0"/>
              </a:ext>
            </a:extLst>
          </a:blip>
          <a:srcRect l="5811" b="27893"/>
          <a:stretch>
            <a:fillRect/>
          </a:stretch>
        </p:blipFill>
        <p:spPr bwMode="auto">
          <a:xfrm>
            <a:off x="609600" y="4038600"/>
            <a:ext cx="5638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6" descr="biology.jpg"/>
          <p:cNvPicPr>
            <a:picLocks noChangeAspect="1"/>
          </p:cNvPicPr>
          <p:nvPr/>
        </p:nvPicPr>
        <p:blipFill>
          <a:blip r:embed="rId6">
            <a:extLst>
              <a:ext uri="{28A0092B-C50C-407E-A947-70E740481C1C}">
                <a14:useLocalDpi xmlns:a14="http://schemas.microsoft.com/office/drawing/2010/main" val="0"/>
              </a:ext>
            </a:extLst>
          </a:blip>
          <a:srcRect r="11440" b="15900"/>
          <a:stretch>
            <a:fillRect/>
          </a:stretch>
        </p:blipFill>
        <p:spPr bwMode="auto">
          <a:xfrm>
            <a:off x="6654801" y="4046538"/>
            <a:ext cx="4927599"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62401" y="3352801"/>
            <a:ext cx="2513013" cy="677863"/>
          </a:xfrm>
          <a:prstGeom prst="rect">
            <a:avLst/>
          </a:prstGeom>
          <a:solidFill>
            <a:schemeClr val="tx1">
              <a:lumMod val="95000"/>
              <a:lumOff val="5000"/>
            </a:schemeClr>
          </a:solidFill>
        </p:spPr>
        <p:txBody>
          <a:bodyPr wrap="none">
            <a:spAutoFit/>
          </a:bodyPr>
          <a:lstStyle/>
          <a:p>
            <a:pPr algn="l" eaLnBrk="1" hangingPunct="1">
              <a:spcBef>
                <a:spcPct val="20000"/>
              </a:spcBef>
              <a:defRPr/>
            </a:pPr>
            <a:r>
              <a:rPr lang="en-US" sz="3800" dirty="0">
                <a:solidFill>
                  <a:srgbClr val="FFFF00"/>
                </a:solidFill>
                <a:effectLst>
                  <a:outerShdw blurRad="38100" dist="38100" dir="2700000" algn="tl">
                    <a:srgbClr val="000000">
                      <a:alpha val="43137"/>
                    </a:srgbClr>
                  </a:outerShdw>
                </a:effectLst>
                <a:latin typeface="Helvetica" pitchFamily="-65" charset="0"/>
                <a:ea typeface="+mn-ea"/>
              </a:rPr>
              <a:t>Astronomy</a:t>
            </a:r>
          </a:p>
        </p:txBody>
      </p:sp>
      <p:sp>
        <p:nvSpPr>
          <p:cNvPr id="9" name="TextBox 8"/>
          <p:cNvSpPr txBox="1"/>
          <p:nvPr/>
        </p:nvSpPr>
        <p:spPr>
          <a:xfrm>
            <a:off x="6477000" y="3352801"/>
            <a:ext cx="3213100" cy="646113"/>
          </a:xfrm>
          <a:prstGeom prst="rect">
            <a:avLst/>
          </a:prstGeom>
          <a:solidFill>
            <a:schemeClr val="accent1">
              <a:lumMod val="40000"/>
              <a:lumOff val="60000"/>
            </a:schemeClr>
          </a:solidFill>
        </p:spPr>
        <p:txBody>
          <a:bodyPr wrap="none">
            <a:spAutoFit/>
          </a:bodyPr>
          <a:lstStyle/>
          <a:p>
            <a:pPr algn="l" eaLnBrk="1" hangingPunct="1">
              <a:spcBef>
                <a:spcPct val="20000"/>
              </a:spcBef>
              <a:defRPr/>
            </a:pPr>
            <a:r>
              <a:rPr lang="en-US" sz="3600" dirty="0">
                <a:solidFill>
                  <a:srgbClr val="FFFF00"/>
                </a:solidFill>
                <a:effectLst>
                  <a:outerShdw blurRad="38100" dist="38100" dir="2700000" algn="tl">
                    <a:srgbClr val="000000">
                      <a:alpha val="43137"/>
                    </a:srgbClr>
                  </a:outerShdw>
                </a:effectLst>
                <a:latin typeface="Helvetica" pitchFamily="-65" charset="0"/>
                <a:ea typeface="+mn-ea"/>
              </a:rPr>
              <a:t>Oceanography</a:t>
            </a:r>
          </a:p>
        </p:txBody>
      </p:sp>
      <p:sp>
        <p:nvSpPr>
          <p:cNvPr id="10" name="TextBox 9"/>
          <p:cNvSpPr txBox="1"/>
          <p:nvPr/>
        </p:nvSpPr>
        <p:spPr>
          <a:xfrm>
            <a:off x="4191000" y="5943601"/>
            <a:ext cx="2236788" cy="708025"/>
          </a:xfrm>
          <a:prstGeom prst="rect">
            <a:avLst/>
          </a:prstGeom>
          <a:solidFill>
            <a:schemeClr val="bg2">
              <a:lumMod val="90000"/>
            </a:schemeClr>
          </a:solidFill>
        </p:spPr>
        <p:txBody>
          <a:bodyPr wrap="none">
            <a:spAutoFit/>
          </a:bodyPr>
          <a:lstStyle/>
          <a:p>
            <a:pPr algn="l" eaLnBrk="1" hangingPunct="1">
              <a:spcBef>
                <a:spcPct val="20000"/>
              </a:spcBef>
              <a:defRPr/>
            </a:pPr>
            <a:r>
              <a:rPr lang="en-US" sz="4000" dirty="0">
                <a:solidFill>
                  <a:srgbClr val="FFFF00"/>
                </a:solidFill>
                <a:effectLst>
                  <a:outerShdw blurRad="38100" dist="38100" dir="2700000" algn="tl">
                    <a:srgbClr val="000000">
                      <a:alpha val="43137"/>
                    </a:srgbClr>
                  </a:outerShdw>
                </a:effectLst>
                <a:latin typeface="Helvetica" pitchFamily="-65" charset="0"/>
                <a:ea typeface="+mn-ea"/>
              </a:rPr>
              <a:t>Medicine</a:t>
            </a:r>
          </a:p>
        </p:txBody>
      </p:sp>
      <p:sp>
        <p:nvSpPr>
          <p:cNvPr id="11" name="TextBox 10"/>
          <p:cNvSpPr txBox="1"/>
          <p:nvPr/>
        </p:nvSpPr>
        <p:spPr>
          <a:xfrm>
            <a:off x="6477001" y="5943601"/>
            <a:ext cx="1878013" cy="708025"/>
          </a:xfrm>
          <a:prstGeom prst="rect">
            <a:avLst/>
          </a:prstGeom>
          <a:solidFill>
            <a:schemeClr val="accent4">
              <a:lumMod val="40000"/>
              <a:lumOff val="60000"/>
            </a:schemeClr>
          </a:solidFill>
        </p:spPr>
        <p:txBody>
          <a:bodyPr wrap="none">
            <a:spAutoFit/>
          </a:bodyPr>
          <a:lstStyle/>
          <a:p>
            <a:pPr algn="l" eaLnBrk="1" hangingPunct="1">
              <a:spcBef>
                <a:spcPct val="20000"/>
              </a:spcBef>
              <a:defRPr/>
            </a:pPr>
            <a:r>
              <a:rPr lang="en-US" sz="4000" dirty="0">
                <a:solidFill>
                  <a:srgbClr val="FFFF00"/>
                </a:solidFill>
                <a:effectLst>
                  <a:outerShdw blurRad="38100" dist="38100" dir="2700000" algn="tl">
                    <a:srgbClr val="000000">
                      <a:alpha val="43137"/>
                    </a:srgbClr>
                  </a:outerShdw>
                </a:effectLst>
                <a:latin typeface="Helvetica" pitchFamily="-65" charset="0"/>
                <a:ea typeface="+mn-ea"/>
              </a:rPr>
              <a:t>Biology</a:t>
            </a:r>
          </a:p>
        </p:txBody>
      </p:sp>
      <p:cxnSp>
        <p:nvCxnSpPr>
          <p:cNvPr id="13" name="Straight Connector 12"/>
          <p:cNvCxnSpPr>
            <a:cxnSpLocks noChangeShapeType="1"/>
          </p:cNvCxnSpPr>
          <p:nvPr/>
        </p:nvCxnSpPr>
        <p:spPr bwMode="auto">
          <a:xfrm>
            <a:off x="6475414" y="1066801"/>
            <a:ext cx="0" cy="5791199"/>
          </a:xfrm>
          <a:prstGeom prst="line">
            <a:avLst/>
          </a:prstGeom>
          <a:noFill/>
          <a:ln w="76200">
            <a:solidFill>
              <a:schemeClr val="tx1"/>
            </a:solidFill>
            <a:round/>
            <a:headEnd/>
            <a:tailEnd/>
          </a:ln>
          <a:effectLst>
            <a:outerShdw blurRad="57150" dist="38100" dir="5400000" algn="ctr" rotWithShape="0">
              <a:srgbClr val="002041">
                <a:alpha val="48000"/>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p:cNvCxnSpPr>
          <p:nvPr/>
        </p:nvCxnSpPr>
        <p:spPr bwMode="auto">
          <a:xfrm flipH="1" flipV="1">
            <a:off x="609600" y="3998914"/>
            <a:ext cx="10896600" cy="31750"/>
          </a:xfrm>
          <a:prstGeom prst="line">
            <a:avLst/>
          </a:prstGeom>
          <a:noFill/>
          <a:ln w="76200">
            <a:solidFill>
              <a:schemeClr val="tx1"/>
            </a:solidFill>
            <a:round/>
            <a:headEnd/>
            <a:tailEnd/>
          </a:ln>
          <a:effectLst>
            <a:outerShdw blurRad="57150" dist="38100" dir="5400000" algn="ctr" rotWithShape="0">
              <a:srgbClr val="002041">
                <a:alpha val="48000"/>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flipH="1">
            <a:off x="609600" y="1066801"/>
            <a:ext cx="10972800" cy="0"/>
          </a:xfrm>
          <a:prstGeom prst="line">
            <a:avLst/>
          </a:prstGeom>
          <a:noFill/>
          <a:ln w="76200">
            <a:solidFill>
              <a:schemeClr val="tx1"/>
            </a:solidFill>
            <a:round/>
            <a:headEnd/>
            <a:tailEnd/>
          </a:ln>
          <a:effectLst>
            <a:outerShdw blurRad="57150" dist="38100" dir="5400000" algn="ctr" rotWithShape="0">
              <a:srgbClr val="002041">
                <a:alpha val="48000"/>
              </a:srgbClr>
            </a:outerShdw>
          </a:effectLst>
          <a:extLst>
            <a:ext uri="{909E8E84-426E-40DD-AFC4-6F175D3DCCD1}">
              <a14:hiddenFill xmlns:a14="http://schemas.microsoft.com/office/drawing/2010/main">
                <a:noFill/>
              </a14:hiddenFill>
            </a:ext>
          </a:extLst>
        </p:spPr>
      </p:cxn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724085"/>
            <a:ext cx="10972800" cy="4524315"/>
          </a:xfrm>
          <a:prstGeom prst="rect">
            <a:avLst/>
          </a:prstGeom>
          <a:noFill/>
        </p:spPr>
        <p:txBody>
          <a:bodyPr wrap="square">
            <a:spAutoFit/>
          </a:bodyPr>
          <a:lstStyle/>
          <a:p>
            <a:pPr marL="514350" indent="-514350" algn="l">
              <a:buFont typeface="+mj-lt"/>
              <a:buAutoNum type="arabicPeriod"/>
              <a:defRPr/>
            </a:pPr>
            <a:r>
              <a:rPr lang="en-US" sz="3200" dirty="0">
                <a:effectLst>
                  <a:outerShdw blurRad="38100" dist="38100" dir="2700000" algn="tl">
                    <a:srgbClr val="000000">
                      <a:alpha val="43137"/>
                    </a:srgbClr>
                  </a:outerShdw>
                </a:effectLst>
                <a:latin typeface="+mj-lt"/>
                <a:ea typeface="ＭＳ Ｐゴシック" charset="-128"/>
              </a:rPr>
              <a:t>Science and religion focus on different aspects of reality.  </a:t>
            </a:r>
          </a:p>
          <a:p>
            <a:pPr marL="514350" indent="-514350" algn="l">
              <a:buFont typeface="+mj-lt"/>
              <a:buAutoNum type="arabicPeriod"/>
              <a:defRPr/>
            </a:pPr>
            <a:r>
              <a:rPr lang="en-US" sz="3200" dirty="0">
                <a:effectLst>
                  <a:outerShdw blurRad="38100" dist="38100" dir="2700000" algn="tl">
                    <a:srgbClr val="000000">
                      <a:alpha val="43137"/>
                    </a:srgbClr>
                  </a:outerShdw>
                </a:effectLst>
                <a:latin typeface="+mj-lt"/>
                <a:ea typeface="ＭＳ Ｐゴシック" charset="-128"/>
              </a:rPr>
              <a:t>Science tends to try to explain “</a:t>
            </a:r>
            <a:r>
              <a:rPr lang="en-US" sz="3200" u="sng" dirty="0">
                <a:effectLst>
                  <a:outerShdw blurRad="38100" dist="38100" dir="2700000" algn="tl">
                    <a:srgbClr val="000000">
                      <a:alpha val="43137"/>
                    </a:srgbClr>
                  </a:outerShdw>
                </a:effectLst>
                <a:latin typeface="+mj-lt"/>
                <a:ea typeface="ＭＳ Ｐゴシック" charset="-128"/>
              </a:rPr>
              <a:t>how</a:t>
            </a:r>
            <a:r>
              <a:rPr lang="en-US" sz="3200" dirty="0">
                <a:effectLst>
                  <a:outerShdw blurRad="38100" dist="38100" dir="2700000" algn="tl">
                    <a:srgbClr val="000000">
                      <a:alpha val="43137"/>
                    </a:srgbClr>
                  </a:outerShdw>
                </a:effectLst>
                <a:latin typeface="+mj-lt"/>
                <a:ea typeface="ＭＳ Ｐゴシック" charset="-128"/>
              </a:rPr>
              <a:t>” the universe works.  </a:t>
            </a:r>
          </a:p>
          <a:p>
            <a:pPr marL="514350" indent="-514350" algn="l">
              <a:buFont typeface="+mj-lt"/>
              <a:buAutoNum type="arabicPeriod"/>
              <a:defRPr/>
            </a:pPr>
            <a:r>
              <a:rPr lang="en-US" sz="3200" dirty="0">
                <a:effectLst>
                  <a:outerShdw blurRad="38100" dist="38100" dir="2700000" algn="tl">
                    <a:srgbClr val="000000">
                      <a:alpha val="43137"/>
                    </a:srgbClr>
                  </a:outerShdw>
                </a:effectLst>
                <a:latin typeface="+mj-lt"/>
                <a:ea typeface="ＭＳ Ｐゴシック" charset="-128"/>
              </a:rPr>
              <a:t>Religion focuses on “</a:t>
            </a:r>
            <a:r>
              <a:rPr lang="en-US" sz="3200" u="sng" dirty="0">
                <a:effectLst>
                  <a:outerShdw blurRad="38100" dist="38100" dir="2700000" algn="tl">
                    <a:srgbClr val="000000">
                      <a:alpha val="43137"/>
                    </a:srgbClr>
                  </a:outerShdw>
                </a:effectLst>
                <a:latin typeface="+mj-lt"/>
                <a:ea typeface="ＭＳ Ｐゴシック" charset="-128"/>
              </a:rPr>
              <a:t>why</a:t>
            </a:r>
            <a:r>
              <a:rPr lang="en-US" sz="3200" dirty="0">
                <a:effectLst>
                  <a:outerShdw blurRad="38100" dist="38100" dir="2700000" algn="tl">
                    <a:srgbClr val="000000">
                      <a:alpha val="43137"/>
                    </a:srgbClr>
                  </a:outerShdw>
                </a:effectLst>
                <a:latin typeface="+mj-lt"/>
                <a:ea typeface="ＭＳ Ｐゴシック" charset="-128"/>
              </a:rPr>
              <a:t>”.   </a:t>
            </a:r>
          </a:p>
          <a:p>
            <a:pPr marL="514350" indent="-514350" algn="l">
              <a:buFont typeface="+mj-lt"/>
              <a:buAutoNum type="arabicPeriod"/>
              <a:defRPr/>
            </a:pPr>
            <a:r>
              <a:rPr lang="en-US" sz="3200" dirty="0">
                <a:effectLst>
                  <a:outerShdw blurRad="38100" dist="38100" dir="2700000" algn="tl">
                    <a:srgbClr val="000000">
                      <a:alpha val="43137"/>
                    </a:srgbClr>
                  </a:outerShdw>
                </a:effectLst>
                <a:latin typeface="+mj-lt"/>
                <a:ea typeface="ＭＳ Ｐゴシック" charset="-128"/>
              </a:rPr>
              <a:t>Science points to God’s handiwork, and is concerned with the exploration and discovery of the world around us.  </a:t>
            </a:r>
          </a:p>
          <a:p>
            <a:pPr marL="514350" indent="-514350" algn="l">
              <a:buFont typeface="+mj-lt"/>
              <a:buAutoNum type="arabicPeriod"/>
              <a:defRPr/>
            </a:pPr>
            <a:r>
              <a:rPr lang="en-US" sz="3200" dirty="0">
                <a:effectLst>
                  <a:outerShdw blurRad="38100" dist="38100" dir="2700000" algn="tl">
                    <a:srgbClr val="000000">
                      <a:alpha val="43137"/>
                    </a:srgbClr>
                  </a:outerShdw>
                </a:effectLst>
                <a:latin typeface="+mj-lt"/>
                <a:ea typeface="ＭＳ Ｐゴシック" charset="-128"/>
              </a:rPr>
              <a:t>Religion points to God and focuses on our relationship with God.  </a:t>
            </a:r>
          </a:p>
          <a:p>
            <a:pPr marL="514350" indent="-514350" algn="l">
              <a:buFont typeface="+mj-lt"/>
              <a:buAutoNum type="arabicPeriod"/>
              <a:defRPr/>
            </a:pPr>
            <a:r>
              <a:rPr lang="en-US" sz="3200" dirty="0">
                <a:effectLst>
                  <a:outerShdw blurRad="38100" dist="38100" dir="2700000" algn="tl">
                    <a:srgbClr val="000000">
                      <a:alpha val="43137"/>
                    </a:srgbClr>
                  </a:outerShdw>
                </a:effectLst>
                <a:latin typeface="+mj-lt"/>
                <a:ea typeface="ＭＳ Ｐゴシック" charset="-128"/>
              </a:rPr>
              <a:t>Conflict occurs when we mistakenly ask one to attempt do the task of the other. </a:t>
            </a:r>
            <a:r>
              <a:rPr lang="en-US" sz="3200" dirty="0">
                <a:effectLst>
                  <a:outerShdw blurRad="38100" dist="38100" dir="2700000" algn="tl">
                    <a:srgbClr val="000000">
                      <a:alpha val="43137"/>
                    </a:srgbClr>
                  </a:outerShdw>
                </a:effectLst>
                <a:latin typeface="+mn-lt"/>
                <a:ea typeface="ＭＳ Ｐゴシック" charset="-128"/>
              </a:rPr>
              <a:t> </a:t>
            </a:r>
          </a:p>
        </p:txBody>
      </p:sp>
      <p:sp>
        <p:nvSpPr>
          <p:cNvPr id="27651" name="TextBox 2"/>
          <p:cNvSpPr txBox="1">
            <a:spLocks noChangeArrowheads="1"/>
          </p:cNvSpPr>
          <p:nvPr/>
        </p:nvSpPr>
        <p:spPr bwMode="auto">
          <a:xfrm>
            <a:off x="3713048" y="429161"/>
            <a:ext cx="52437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Welcome </a:t>
            </a:r>
          </a:p>
          <a:p>
            <a:r>
              <a:rPr lang="en-US" altLang="en-US"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Ranger Church of Christ</a:t>
            </a:r>
          </a:p>
        </p:txBody>
      </p:sp>
      <p:sp>
        <p:nvSpPr>
          <p:cNvPr id="3" name="TextBox 2"/>
          <p:cNvSpPr txBox="1"/>
          <p:nvPr/>
        </p:nvSpPr>
        <p:spPr>
          <a:xfrm>
            <a:off x="10310812" y="5892800"/>
            <a:ext cx="1271588" cy="584200"/>
          </a:xfrm>
          <a:prstGeom prst="rect">
            <a:avLst/>
          </a:prstGeom>
          <a:noFill/>
        </p:spPr>
        <p:txBody>
          <a:bodyPr wrap="none">
            <a:spAutoFit/>
          </a:bodyPr>
          <a:lstStyle/>
          <a:p>
            <a:pPr>
              <a:defRPr/>
            </a:pPr>
            <a:r>
              <a:rPr lang="en-US" sz="3200" dirty="0">
                <a:solidFill>
                  <a:schemeClr val="accent5">
                    <a:lumMod val="50000"/>
                  </a:schemeClr>
                </a:solidFill>
                <a:latin typeface="Old English Text MT" pitchFamily="66" charset="0"/>
                <a:ea typeface="ＭＳ Ｐゴシック" charset="-128"/>
              </a:rPr>
              <a:t>GDM</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rgbClr val="000066"/>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09800" y="381000"/>
            <a:ext cx="7772400" cy="762000"/>
          </a:xfrm>
        </p:spPr>
        <p:txBody>
          <a:bodyPr>
            <a:normAutofit/>
          </a:bodyPr>
          <a:lstStyle/>
          <a:p>
            <a:pPr eaLnBrk="1" hangingPunct="1">
              <a:defRPr/>
            </a:pP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The Bible &amp; Medicine</a:t>
            </a:r>
            <a:r>
              <a:rPr lang="en-US" sz="3600" dirty="0">
                <a:solidFill>
                  <a:srgbClr val="FFFF00"/>
                </a:solidFill>
                <a:latin typeface="Times New Roman" panose="02020603050405020304" pitchFamily="18" charset="0"/>
                <a:cs typeface="Times New Roman" panose="02020603050405020304" pitchFamily="18" charset="0"/>
              </a:rPr>
              <a:t> </a:t>
            </a:r>
          </a:p>
        </p:txBody>
      </p:sp>
      <p:sp>
        <p:nvSpPr>
          <p:cNvPr id="11269" name="Rectangle 5"/>
          <p:cNvSpPr>
            <a:spLocks noGrp="1" noChangeArrowheads="1"/>
          </p:cNvSpPr>
          <p:nvPr>
            <p:ph idx="1"/>
          </p:nvPr>
        </p:nvSpPr>
        <p:spPr>
          <a:xfrm>
            <a:off x="609600" y="1066800"/>
            <a:ext cx="10972800" cy="1981200"/>
          </a:xfrm>
        </p:spPr>
        <p:txBody>
          <a:bodyPr>
            <a:noAutofit/>
          </a:bodyPr>
          <a:lstStyle/>
          <a:p>
            <a:pPr marL="0" indent="0" eaLnBrk="1" fontAlgn="auto" hangingPunct="1">
              <a:spcAft>
                <a:spcPts val="0"/>
              </a:spcAft>
              <a:buClr>
                <a:schemeClr val="accent3"/>
              </a:buClr>
              <a:buNone/>
              <a:defRPr/>
            </a:pPr>
            <a:r>
              <a:rPr lang="en-US" sz="3600" dirty="0">
                <a:solidFill>
                  <a:srgbClr val="FFFF0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Genesis 17:12</a:t>
            </a:r>
          </a:p>
          <a:p>
            <a:pPr marL="274320" indent="-274320" eaLnBrk="1" fontAlgn="auto" hangingPunct="1">
              <a:spcAft>
                <a:spcPts val="0"/>
              </a:spcAft>
              <a:buClr>
                <a:schemeClr val="accent3"/>
              </a:buClr>
              <a:buNone/>
              <a:defRPr/>
            </a:pPr>
            <a:r>
              <a:rPr lang="en-US" sz="3600" dirty="0">
                <a:solidFill>
                  <a:srgbClr val="FFFF0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God commanded Abraham to circumcise newborn males on the eighth day.</a:t>
            </a:r>
          </a:p>
        </p:txBody>
      </p:sp>
      <p:sp>
        <p:nvSpPr>
          <p:cNvPr id="11270" name="Text Box 6"/>
          <p:cNvSpPr txBox="1">
            <a:spLocks noChangeArrowheads="1"/>
          </p:cNvSpPr>
          <p:nvPr/>
        </p:nvSpPr>
        <p:spPr bwMode="auto">
          <a:xfrm>
            <a:off x="609600" y="3048000"/>
            <a:ext cx="11201400" cy="3416320"/>
          </a:xfrm>
          <a:prstGeom prst="rect">
            <a:avLst/>
          </a:prstGeom>
          <a:noFill/>
          <a:ln w="9525">
            <a:noFill/>
            <a:miter lim="800000"/>
            <a:headEnd/>
            <a:tailEnd/>
          </a:ln>
          <a:effectLst/>
        </p:spPr>
        <p:txBody>
          <a:bodyPr wrap="square">
            <a:spAutoFit/>
          </a:bodyPr>
          <a:lstStyle>
            <a:lvl1pPr marL="457200" indent="-457200">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algn="l" eaLnBrk="1" hangingPunct="1">
              <a:spcBef>
                <a:spcPct val="50000"/>
              </a:spcBef>
              <a:defRPr/>
            </a:pP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Blood clotting is dependent on 3 factors:</a:t>
            </a:r>
          </a:p>
          <a:p>
            <a:pPr marL="742950" indent="-742950" algn="l" eaLnBrk="1" hangingPunct="1">
              <a:spcBef>
                <a:spcPct val="50000"/>
              </a:spcBef>
              <a:buFont typeface="+mj-lt"/>
              <a:buAutoNum type="arabicParenR"/>
              <a:defRPr/>
            </a:pP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Platelets</a:t>
            </a:r>
          </a:p>
          <a:p>
            <a:pPr marL="742950" indent="-742950" algn="l" eaLnBrk="1" hangingPunct="1">
              <a:spcBef>
                <a:spcPct val="50000"/>
              </a:spcBef>
              <a:buFont typeface="+mj-lt"/>
              <a:buAutoNum type="arabicParenR"/>
              <a:defRPr/>
            </a:pP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Prothrombin</a:t>
            </a:r>
          </a:p>
          <a:p>
            <a:pPr marL="742950" indent="-742950" algn="l" eaLnBrk="1" hangingPunct="1">
              <a:buFont typeface="+mj-lt"/>
              <a:buAutoNum type="arabicParenR"/>
              <a:defRPr/>
            </a:pP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Vitamin K – Which is responsible for </a:t>
            </a:r>
          </a:p>
          <a:p>
            <a:pPr marL="0" indent="0" algn="l" eaLnBrk="1" hangingPunct="1">
              <a:defRPr/>
            </a:pP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prothrombin production</a:t>
            </a:r>
          </a:p>
        </p:txBody>
      </p:sp>
      <p:pic>
        <p:nvPicPr>
          <p:cNvPr id="6" name="Picture 5" descr="blood clot.jpg"/>
          <p:cNvPicPr>
            <a:picLocks noChangeAspect="1"/>
          </p:cNvPicPr>
          <p:nvPr/>
        </p:nvPicPr>
        <p:blipFill>
          <a:blip r:embed="rId3">
            <a:extLst>
              <a:ext uri="{28A0092B-C50C-407E-A947-70E740481C1C}">
                <a14:useLocalDpi xmlns:a14="http://schemas.microsoft.com/office/drawing/2010/main" val="0"/>
              </a:ext>
            </a:extLst>
          </a:blip>
          <a:srcRect r="23184" b="5031"/>
          <a:stretch>
            <a:fillRect/>
          </a:stretch>
        </p:blipFill>
        <p:spPr bwMode="auto">
          <a:xfrm>
            <a:off x="8610600" y="3124201"/>
            <a:ext cx="3048000" cy="356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 calcmode="lin" valueType="num">
                                      <p:cBhvr additive="base">
                                        <p:cTn id="7" dur="500" fill="hold"/>
                                        <p:tgtEl>
                                          <p:spTgt spid="1126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269">
                                            <p:txEl>
                                              <p:pRg st="1" end="1"/>
                                            </p:txEl>
                                          </p:spTgt>
                                        </p:tgtEl>
                                        <p:attrNameLst>
                                          <p:attrName>style.visibility</p:attrName>
                                        </p:attrNameLst>
                                      </p:cBhvr>
                                      <p:to>
                                        <p:strVal val="visible"/>
                                      </p:to>
                                    </p:set>
                                    <p:anim calcmode="lin" valueType="num">
                                      <p:cBhvr additive="base">
                                        <p:cTn id="12" dur="500" fill="hold"/>
                                        <p:tgtEl>
                                          <p:spTgt spid="1126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26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27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P spid="1127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609600" y="4848761"/>
            <a:ext cx="11049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40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Vitamin K from stomach bacteria aids the infant, and it is produced 5-7 days after birth.</a:t>
            </a:r>
          </a:p>
        </p:txBody>
      </p:sp>
      <p:sp>
        <p:nvSpPr>
          <p:cNvPr id="56323" name="Rectangle 3"/>
          <p:cNvSpPr>
            <a:spLocks noChangeArrowheads="1"/>
          </p:cNvSpPr>
          <p:nvPr/>
        </p:nvSpPr>
        <p:spPr bwMode="auto">
          <a:xfrm>
            <a:off x="3316288" y="1801814"/>
            <a:ext cx="2679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endParaRPr lang="en-US" altLang="en-US" sz="3200">
              <a:solidFill>
                <a:srgbClr val="04617B"/>
              </a:solidFill>
              <a:latin typeface="Helvetica" panose="020B0604020202020204" pitchFamily="34" charset="0"/>
            </a:endParaRPr>
          </a:p>
        </p:txBody>
      </p:sp>
      <p:pic>
        <p:nvPicPr>
          <p:cNvPr id="56324" name="Picture 4" descr="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55600"/>
            <a:ext cx="62992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57346" name="Picture 11" descr="img018.jpg"/>
          <p:cNvPicPr>
            <a:picLocks noChangeAspect="1"/>
          </p:cNvPicPr>
          <p:nvPr/>
        </p:nvPicPr>
        <p:blipFill>
          <a:blip r:embed="rId3">
            <a:extLst>
              <a:ext uri="{28A0092B-C50C-407E-A947-70E740481C1C}">
                <a14:useLocalDpi xmlns:a14="http://schemas.microsoft.com/office/drawing/2010/main" val="0"/>
              </a:ext>
            </a:extLst>
          </a:blip>
          <a:srcRect l="20833" t="23685" r="34314" b="42105"/>
          <a:stretch>
            <a:fillRect/>
          </a:stretch>
        </p:blipFill>
        <p:spPr bwMode="auto">
          <a:xfrm>
            <a:off x="2514600" y="1676400"/>
            <a:ext cx="68580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5"/>
          <p:cNvSpPr txBox="1">
            <a:spLocks noChangeArrowheads="1"/>
          </p:cNvSpPr>
          <p:nvPr/>
        </p:nvSpPr>
        <p:spPr bwMode="auto">
          <a:xfrm>
            <a:off x="7237413" y="4202113"/>
            <a:ext cx="2133600" cy="914400"/>
          </a:xfrm>
          <a:prstGeom prst="rect">
            <a:avLst/>
          </a:prstGeom>
          <a:solidFill>
            <a:srgbClr val="000099"/>
          </a:solidFill>
          <a:ln w="9525">
            <a:noFill/>
            <a:miter lim="800000"/>
            <a:headEnd/>
            <a:tailEnd/>
          </a:ln>
          <a:effectLst>
            <a:outerShdw blurRad="63500" dist="107763" dir="2700000" algn="ctr" rotWithShape="0">
              <a:schemeClr val="bg2">
                <a:alpha val="74998"/>
              </a:schemeClr>
            </a:outerShdw>
          </a:effectLst>
        </p:spPr>
        <p:txBody>
          <a:bodyPr wrap="none" anchor="b">
            <a:spAutoFit/>
          </a:bodyPr>
          <a:lstStyle/>
          <a:p>
            <a:pPr>
              <a:lnSpc>
                <a:spcPct val="90000"/>
              </a:lnSpc>
              <a:defRPr/>
            </a:pPr>
            <a:r>
              <a:rPr kumimoji="1" lang="en-US" sz="6000" b="1" dirty="0">
                <a:solidFill>
                  <a:srgbClr val="FFFF00"/>
                </a:solidFill>
                <a:effectLst>
                  <a:outerShdw blurRad="38100" dist="38100" dir="2700000" algn="tl">
                    <a:srgbClr val="000000"/>
                  </a:outerShdw>
                </a:effectLst>
                <a:latin typeface="Arial" pitchFamily="-109" charset="0"/>
                <a:ea typeface="+mn-ea"/>
              </a:rPr>
              <a:t>110%</a:t>
            </a:r>
          </a:p>
        </p:txBody>
      </p:sp>
      <p:sp>
        <p:nvSpPr>
          <p:cNvPr id="55302" name="Line 6"/>
          <p:cNvSpPr>
            <a:spLocks noChangeShapeType="1"/>
          </p:cNvSpPr>
          <p:nvPr/>
        </p:nvSpPr>
        <p:spPr bwMode="auto">
          <a:xfrm flipV="1">
            <a:off x="7391400" y="2667000"/>
            <a:ext cx="1219200" cy="1219200"/>
          </a:xfrm>
          <a:prstGeom prst="line">
            <a:avLst/>
          </a:prstGeom>
          <a:noFill/>
          <a:ln w="127000">
            <a:solidFill>
              <a:srgbClr val="FF0000"/>
            </a:solidFill>
            <a:round/>
            <a:headEnd/>
            <a:tailEnd type="triangle" w="med" len="med"/>
          </a:ln>
          <a:effectLst>
            <a:outerShdw blurRad="63500" dist="63500" dir="3187806" algn="ctr" rotWithShape="0">
              <a:schemeClr val="bg2">
                <a:alpha val="74998"/>
              </a:schemeClr>
            </a:outerShdw>
          </a:effectLst>
        </p:spPr>
        <p:txBody>
          <a:bodyPr anchor="b"/>
          <a:lstStyle/>
          <a:p>
            <a:pPr algn="l" eaLnBrk="1" hangingPunct="1">
              <a:spcBef>
                <a:spcPct val="20000"/>
              </a:spcBef>
              <a:defRPr/>
            </a:pPr>
            <a:endParaRPr lang="en-US" sz="3200">
              <a:solidFill>
                <a:srgbClr val="DBF5F9"/>
              </a:solidFill>
              <a:latin typeface="Helvetica" pitchFamily="-109" charset="0"/>
              <a:ea typeface="+mn-ea"/>
            </a:endParaRPr>
          </a:p>
        </p:txBody>
      </p:sp>
      <p:pic>
        <p:nvPicPr>
          <p:cNvPr id="55303" name="Picture 7" descr="Blue Bible"/>
          <p:cNvPicPr>
            <a:picLocks noChangeAspect="1" noChangeArrowheads="1"/>
          </p:cNvPicPr>
          <p:nvPr/>
        </p:nvPicPr>
        <p:blipFill>
          <a:blip r:embed="rId4">
            <a:clrChange>
              <a:clrFrom>
                <a:srgbClr val="010066"/>
              </a:clrFrom>
              <a:clrTo>
                <a:srgbClr val="010066">
                  <a:alpha val="0"/>
                </a:srgbClr>
              </a:clrTo>
            </a:clrChange>
            <a:extLst>
              <a:ext uri="{28A0092B-C50C-407E-A947-70E740481C1C}">
                <a14:useLocalDpi xmlns:a14="http://schemas.microsoft.com/office/drawing/2010/main" val="0"/>
              </a:ext>
            </a:extLst>
          </a:blip>
          <a:srcRect/>
          <a:stretch>
            <a:fillRect/>
          </a:stretch>
        </p:blipFill>
        <p:spPr bwMode="auto">
          <a:xfrm>
            <a:off x="2743200" y="4267200"/>
            <a:ext cx="21336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Line 8"/>
          <p:cNvSpPr>
            <a:spLocks noChangeShapeType="1"/>
          </p:cNvSpPr>
          <p:nvPr/>
        </p:nvSpPr>
        <p:spPr bwMode="auto">
          <a:xfrm flipH="1">
            <a:off x="3733800" y="2667000"/>
            <a:ext cx="1905000" cy="635000"/>
          </a:xfrm>
          <a:prstGeom prst="line">
            <a:avLst/>
          </a:prstGeom>
          <a:noFill/>
          <a:ln w="127000">
            <a:solidFill>
              <a:srgbClr val="FF0000"/>
            </a:solidFill>
            <a:round/>
            <a:headEnd/>
            <a:tailEnd type="triangle" w="med" len="med"/>
          </a:ln>
          <a:effectLst>
            <a:outerShdw blurRad="63500" dist="63500" dir="2212194" algn="ctr" rotWithShape="0">
              <a:schemeClr val="bg2">
                <a:alpha val="74998"/>
              </a:schemeClr>
            </a:outerShdw>
          </a:effectLst>
        </p:spPr>
        <p:txBody>
          <a:bodyPr anchor="b"/>
          <a:lstStyle/>
          <a:p>
            <a:pPr algn="l" eaLnBrk="1" hangingPunct="1">
              <a:spcBef>
                <a:spcPct val="20000"/>
              </a:spcBef>
              <a:defRPr/>
            </a:pPr>
            <a:endParaRPr lang="en-US" sz="3200">
              <a:solidFill>
                <a:srgbClr val="DBF5F9"/>
              </a:solidFill>
              <a:latin typeface="Helvetica" pitchFamily="-109" charset="0"/>
              <a:ea typeface="+mn-ea"/>
            </a:endParaRPr>
          </a:p>
        </p:txBody>
      </p:sp>
      <p:sp>
        <p:nvSpPr>
          <p:cNvPr id="55305" name="Text Box 9"/>
          <p:cNvSpPr txBox="1">
            <a:spLocks noChangeArrowheads="1"/>
          </p:cNvSpPr>
          <p:nvPr/>
        </p:nvSpPr>
        <p:spPr bwMode="auto">
          <a:xfrm>
            <a:off x="3415811" y="409357"/>
            <a:ext cx="5215915" cy="646331"/>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none" anchor="b">
            <a:spAutoFit/>
          </a:bodyPr>
          <a:lstStyle/>
          <a:p>
            <a:pPr>
              <a:lnSpc>
                <a:spcPct val="90000"/>
              </a:lnSpc>
              <a:defRPr/>
            </a:pPr>
            <a:r>
              <a:rPr kumimoji="1" lang="en-US" sz="40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Available Prothrombin</a:t>
            </a:r>
          </a:p>
        </p:txBody>
      </p:sp>
      <p:cxnSp>
        <p:nvCxnSpPr>
          <p:cNvPr id="14" name="Straight Connector 13"/>
          <p:cNvCxnSpPr>
            <a:cxnSpLocks noChangeShapeType="1"/>
          </p:cNvCxnSpPr>
          <p:nvPr/>
        </p:nvCxnSpPr>
        <p:spPr bwMode="auto">
          <a:xfrm>
            <a:off x="3429000" y="3048000"/>
            <a:ext cx="5410200" cy="1588"/>
          </a:xfrm>
          <a:prstGeom prst="line">
            <a:avLst/>
          </a:prstGeom>
          <a:noFill/>
          <a:ln w="47625">
            <a:solidFill>
              <a:schemeClr val="accent1"/>
            </a:solidFill>
            <a:prstDash val="lgDash"/>
            <a:round/>
            <a:headEnd/>
            <a:tailEnd/>
          </a:ln>
          <a:effectLst>
            <a:outerShdw blurRad="57150" dist="38100" dir="5400000" algn="ctr" rotWithShape="0">
              <a:srgbClr val="002041">
                <a:alpha val="48000"/>
              </a:srgbClr>
            </a:outerShdw>
          </a:effectLst>
          <a:extLst>
            <a:ext uri="{909E8E84-426E-40DD-AFC4-6F175D3DCCD1}">
              <a14:hiddenFill xmlns:a14="http://schemas.microsoft.com/office/drawing/2010/main">
                <a:noFill/>
              </a14:hiddenFill>
            </a:ext>
          </a:extLst>
        </p:spPr>
      </p:cxnSp>
      <p:sp>
        <p:nvSpPr>
          <p:cNvPr id="57353" name="TextBox 14"/>
          <p:cNvSpPr txBox="1">
            <a:spLocks noChangeArrowheads="1"/>
          </p:cNvSpPr>
          <p:nvPr/>
        </p:nvSpPr>
        <p:spPr bwMode="auto">
          <a:xfrm>
            <a:off x="2133601" y="914400"/>
            <a:ext cx="8218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r>
              <a:rPr lang="en-US" altLang="en-US" sz="3600" dirty="0">
                <a:solidFill>
                  <a:srgbClr val="DBF5F9"/>
                </a:solidFill>
                <a:latin typeface="Times New Roman" panose="02020603050405020304" pitchFamily="18" charset="0"/>
                <a:cs typeface="Times New Roman" panose="02020603050405020304" pitchFamily="18" charset="0"/>
              </a:rPr>
              <a:t>Taken from </a:t>
            </a:r>
            <a:r>
              <a:rPr lang="en-US" altLang="en-US" sz="3600" i="1" dirty="0">
                <a:solidFill>
                  <a:srgbClr val="DBF5F9"/>
                </a:solidFill>
                <a:latin typeface="Times New Roman" panose="02020603050405020304" pitchFamily="18" charset="0"/>
                <a:cs typeface="Times New Roman" panose="02020603050405020304" pitchFamily="18" charset="0"/>
              </a:rPr>
              <a:t>None of These Diseases </a:t>
            </a:r>
            <a:r>
              <a:rPr lang="en-US" altLang="en-US" sz="3600" dirty="0">
                <a:solidFill>
                  <a:srgbClr val="DBF5F9"/>
                </a:solidFill>
                <a:latin typeface="Times New Roman" panose="02020603050405020304" pitchFamily="18" charset="0"/>
                <a:cs typeface="Times New Roman" panose="02020603050405020304" pitchFamily="18" charset="0"/>
              </a:rPr>
              <a:t>pg. 83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55304"/>
                                        </p:tgtEl>
                                        <p:attrNameLst>
                                          <p:attrName>style.visibility</p:attrName>
                                        </p:attrNameLst>
                                      </p:cBhvr>
                                      <p:to>
                                        <p:strVal val="visible"/>
                                      </p:to>
                                    </p:set>
                                    <p:animEffect transition="in" filter="fade">
                                      <p:cBhvr>
                                        <p:cTn id="7" dur="1000"/>
                                        <p:tgtEl>
                                          <p:spTgt spid="55304"/>
                                        </p:tgtEl>
                                      </p:cBhvr>
                                    </p:animEffect>
                                    <p:anim calcmode="lin" valueType="num">
                                      <p:cBhvr>
                                        <p:cTn id="8" dur="1000" fill="hold"/>
                                        <p:tgtEl>
                                          <p:spTgt spid="55304"/>
                                        </p:tgtEl>
                                        <p:attrNameLst>
                                          <p:attrName>ppt_x</p:attrName>
                                        </p:attrNameLst>
                                      </p:cBhvr>
                                      <p:tavLst>
                                        <p:tav tm="0">
                                          <p:val>
                                            <p:strVal val="#ppt_x"/>
                                          </p:val>
                                        </p:tav>
                                        <p:tav tm="100000">
                                          <p:val>
                                            <p:strVal val="#ppt_x"/>
                                          </p:val>
                                        </p:tav>
                                      </p:tavLst>
                                    </p:anim>
                                    <p:anim calcmode="lin" valueType="num">
                                      <p:cBhvr>
                                        <p:cTn id="9" dur="1000" fill="hold"/>
                                        <p:tgtEl>
                                          <p:spTgt spid="5530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2" fill="hold" nodeType="clickEffect">
                                  <p:stCondLst>
                                    <p:cond delay="0"/>
                                  </p:stCondLst>
                                  <p:childTnLst>
                                    <p:set>
                                      <p:cBhvr>
                                        <p:cTn id="13" dur="1" fill="hold">
                                          <p:stCondLst>
                                            <p:cond delay="0"/>
                                          </p:stCondLst>
                                        </p:cTn>
                                        <p:tgtEl>
                                          <p:spTgt spid="55302"/>
                                        </p:tgtEl>
                                        <p:attrNameLst>
                                          <p:attrName>style.visibility</p:attrName>
                                        </p:attrNameLst>
                                      </p:cBhvr>
                                      <p:to>
                                        <p:strVal val="visible"/>
                                      </p:to>
                                    </p:set>
                                    <p:anim calcmode="lin" valueType="num">
                                      <p:cBhvr additive="base">
                                        <p:cTn id="14" dur="500" fill="hold"/>
                                        <p:tgtEl>
                                          <p:spTgt spid="55302"/>
                                        </p:tgtEl>
                                        <p:attrNameLst>
                                          <p:attrName>ppt_x</p:attrName>
                                        </p:attrNameLst>
                                      </p:cBhvr>
                                      <p:tavLst>
                                        <p:tav tm="0">
                                          <p:val>
                                            <p:strVal val="0-#ppt_w/2"/>
                                          </p:val>
                                        </p:tav>
                                        <p:tav tm="100000">
                                          <p:val>
                                            <p:strVal val="#ppt_x"/>
                                          </p:val>
                                        </p:tav>
                                      </p:tavLst>
                                    </p:anim>
                                    <p:anim calcmode="lin" valueType="num">
                                      <p:cBhvr additive="base">
                                        <p:cTn id="15" dur="500" fill="hold"/>
                                        <p:tgtEl>
                                          <p:spTgt spid="55302"/>
                                        </p:tgtEl>
                                        <p:attrNameLst>
                                          <p:attrName>ppt_y</p:attrName>
                                        </p:attrNameLst>
                                      </p:cBhvr>
                                      <p:tavLst>
                                        <p:tav tm="0">
                                          <p:val>
                                            <p:strVal val="1+#ppt_h/2"/>
                                          </p:val>
                                        </p:tav>
                                        <p:tav tm="100000">
                                          <p:val>
                                            <p:strVal val="#ppt_y"/>
                                          </p:val>
                                        </p:tav>
                                      </p:tavLst>
                                    </p:anim>
                                  </p:childTnLst>
                                </p:cTn>
                              </p:par>
                            </p:childTnLst>
                          </p:cTn>
                        </p:par>
                        <p:par>
                          <p:cTn id="16" fill="hold" nodeType="afterGroup">
                            <p:stCondLst>
                              <p:cond delay="500"/>
                            </p:stCondLst>
                            <p:childTnLst>
                              <p:par>
                                <p:cTn id="17" presetID="2" presetClass="entr" presetSubtype="8" fill="hold" grpId="0" nodeType="afterEffect">
                                  <p:stCondLst>
                                    <p:cond delay="0"/>
                                  </p:stCondLst>
                                  <p:childTnLst>
                                    <p:set>
                                      <p:cBhvr>
                                        <p:cTn id="18" dur="1" fill="hold">
                                          <p:stCondLst>
                                            <p:cond delay="0"/>
                                          </p:stCondLst>
                                        </p:cTn>
                                        <p:tgtEl>
                                          <p:spTgt spid="55301"/>
                                        </p:tgtEl>
                                        <p:attrNameLst>
                                          <p:attrName>style.visibility</p:attrName>
                                        </p:attrNameLst>
                                      </p:cBhvr>
                                      <p:to>
                                        <p:strVal val="visible"/>
                                      </p:to>
                                    </p:set>
                                    <p:anim calcmode="lin" valueType="num">
                                      <p:cBhvr additive="base">
                                        <p:cTn id="19" dur="500" fill="hold"/>
                                        <p:tgtEl>
                                          <p:spTgt spid="55301"/>
                                        </p:tgtEl>
                                        <p:attrNameLst>
                                          <p:attrName>ppt_x</p:attrName>
                                        </p:attrNameLst>
                                      </p:cBhvr>
                                      <p:tavLst>
                                        <p:tav tm="0">
                                          <p:val>
                                            <p:strVal val="0-#ppt_w/2"/>
                                          </p:val>
                                        </p:tav>
                                        <p:tav tm="100000">
                                          <p:val>
                                            <p:strVal val="#ppt_x"/>
                                          </p:val>
                                        </p:tav>
                                      </p:tavLst>
                                    </p:anim>
                                    <p:anim calcmode="lin" valueType="num">
                                      <p:cBhvr additive="base">
                                        <p:cTn id="20" dur="500" fill="hold"/>
                                        <p:tgtEl>
                                          <p:spTgt spid="5530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nodeType="afterGroup">
                            <p:stCondLst>
                              <p:cond delay="0"/>
                            </p:stCondLst>
                            <p:childTnLst>
                              <p:par>
                                <p:cTn id="26" presetID="35" presetClass="entr" presetSubtype="0" fill="hold" nodeType="afterEffect">
                                  <p:stCondLst>
                                    <p:cond delay="0"/>
                                  </p:stCondLst>
                                  <p:childTnLst>
                                    <p:set>
                                      <p:cBhvr>
                                        <p:cTn id="27" dur="1" fill="hold">
                                          <p:stCondLst>
                                            <p:cond delay="0"/>
                                          </p:stCondLst>
                                        </p:cTn>
                                        <p:tgtEl>
                                          <p:spTgt spid="55303"/>
                                        </p:tgtEl>
                                        <p:attrNameLst>
                                          <p:attrName>style.visibility</p:attrName>
                                        </p:attrNameLst>
                                      </p:cBhvr>
                                      <p:to>
                                        <p:strVal val="visible"/>
                                      </p:to>
                                    </p:set>
                                    <p:animEffect transition="in" filter="fade">
                                      <p:cBhvr>
                                        <p:cTn id="28" dur="2000"/>
                                        <p:tgtEl>
                                          <p:spTgt spid="55303"/>
                                        </p:tgtEl>
                                      </p:cBhvr>
                                    </p:animEffect>
                                    <p:anim calcmode="lin" valueType="num">
                                      <p:cBhvr>
                                        <p:cTn id="29" dur="2000" fill="hold"/>
                                        <p:tgtEl>
                                          <p:spTgt spid="55303"/>
                                        </p:tgtEl>
                                        <p:attrNameLst>
                                          <p:attrName>style.rotation</p:attrName>
                                        </p:attrNameLst>
                                      </p:cBhvr>
                                      <p:tavLst>
                                        <p:tav tm="0">
                                          <p:val>
                                            <p:fltVal val="720"/>
                                          </p:val>
                                        </p:tav>
                                        <p:tav tm="100000">
                                          <p:val>
                                            <p:fltVal val="0"/>
                                          </p:val>
                                        </p:tav>
                                      </p:tavLst>
                                    </p:anim>
                                    <p:anim calcmode="lin" valueType="num">
                                      <p:cBhvr>
                                        <p:cTn id="30" dur="2000" fill="hold"/>
                                        <p:tgtEl>
                                          <p:spTgt spid="55303"/>
                                        </p:tgtEl>
                                        <p:attrNameLst>
                                          <p:attrName>ppt_h</p:attrName>
                                        </p:attrNameLst>
                                      </p:cBhvr>
                                      <p:tavLst>
                                        <p:tav tm="0">
                                          <p:val>
                                            <p:fltVal val="0"/>
                                          </p:val>
                                        </p:tav>
                                        <p:tav tm="100000">
                                          <p:val>
                                            <p:strVal val="#ppt_h"/>
                                          </p:val>
                                        </p:tav>
                                      </p:tavLst>
                                    </p:anim>
                                    <p:anim calcmode="lin" valueType="num">
                                      <p:cBhvr>
                                        <p:cTn id="31" dur="2000" fill="hold"/>
                                        <p:tgtEl>
                                          <p:spTgt spid="5530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2F"/>
            </a:gs>
            <a:gs pos="5000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2209800" y="990600"/>
            <a:ext cx="7848600" cy="4343400"/>
          </a:xfrm>
          <a:prstGeom prst="rect">
            <a:avLst/>
          </a:prstGeom>
          <a:noFill/>
          <a:ln w="9525">
            <a:noFill/>
            <a:miter lim="800000"/>
            <a:headEnd/>
            <a:tailEnd/>
          </a:ln>
          <a:effectLst>
            <a:outerShdw blurRad="63500" dist="38099" dir="2700000" algn="ctr" rotWithShape="0">
              <a:schemeClr val="tx1">
                <a:alpha val="74998"/>
              </a:schemeClr>
            </a:outerShdw>
          </a:effectLst>
        </p:spPr>
        <p:txBody>
          <a:bodyPr anchor="b"/>
          <a:lstStyle/>
          <a:p>
            <a:pPr algn="l" eaLnBrk="1" hangingPunct="1">
              <a:defRPr/>
            </a:pPr>
            <a:endParaRPr kumimoji="1" lang="en-US" sz="5400" b="1">
              <a:solidFill>
                <a:prstClr val="white"/>
              </a:solidFill>
              <a:effectLst>
                <a:outerShdw blurRad="38100" dist="38100" dir="2700000" algn="tl">
                  <a:srgbClr val="000000"/>
                </a:outerShdw>
              </a:effectLst>
              <a:latin typeface="Arial" pitchFamily="-109" charset="0"/>
              <a:ea typeface="+mn-ea"/>
            </a:endParaRPr>
          </a:p>
        </p:txBody>
      </p:sp>
      <p:pic>
        <p:nvPicPr>
          <p:cNvPr id="58371" name="Picture 6" descr="Blue Bible"/>
          <p:cNvPicPr>
            <a:picLocks noChangeAspect="1" noChangeArrowheads="1"/>
          </p:cNvPicPr>
          <p:nvPr/>
        </p:nvPicPr>
        <p:blipFill>
          <a:blip r:embed="rId3">
            <a:clrChange>
              <a:clrFrom>
                <a:srgbClr val="010066"/>
              </a:clrFrom>
              <a:clrTo>
                <a:srgbClr val="010066">
                  <a:alpha val="0"/>
                </a:srgbClr>
              </a:clrTo>
            </a:clrChange>
            <a:extLst>
              <a:ext uri="{28A0092B-C50C-407E-A947-70E740481C1C}">
                <a14:useLocalDpi xmlns:a14="http://schemas.microsoft.com/office/drawing/2010/main" val="0"/>
              </a:ext>
            </a:extLst>
          </a:blip>
          <a:srcRect/>
          <a:stretch>
            <a:fillRect/>
          </a:stretch>
        </p:blipFill>
        <p:spPr bwMode="auto">
          <a:xfrm>
            <a:off x="9144000" y="609600"/>
            <a:ext cx="21336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657600" y="609600"/>
            <a:ext cx="4857099" cy="646331"/>
          </a:xfrm>
          <a:prstGeom prst="rect">
            <a:avLst/>
          </a:prstGeom>
          <a:noFill/>
          <a:ln w="9525">
            <a:noFill/>
            <a:miter lim="800000"/>
            <a:headEnd/>
            <a:tailEnd/>
          </a:ln>
        </p:spPr>
        <p:txBody>
          <a:bodyPr lIns="0" rIns="0" bIns="0" anchor="b">
            <a:noAutofit/>
          </a:bodyPr>
          <a:lstStyle/>
          <a:p>
            <a:pPr algn="l" eaLnBrk="1" fontAlgn="auto" hangingPunct="1">
              <a:spcAft>
                <a:spcPts val="0"/>
              </a:spcAft>
              <a:defRPr/>
            </a:pPr>
            <a:r>
              <a:rPr lang="en-US" sz="4000" dirty="0">
                <a:solidFill>
                  <a:srgbClr val="FFFF00"/>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The Bible &amp; Medicine</a:t>
            </a:r>
            <a:r>
              <a:rPr lang="en-US" sz="4000" dirty="0">
                <a:solidFill>
                  <a:srgbClr val="FFFF00"/>
                </a:solidFill>
                <a:latin typeface="Times New Roman" panose="02020603050405020304" pitchFamily="18" charset="0"/>
                <a:ea typeface="+mn-ea"/>
                <a:cs typeface="Times New Roman" panose="02020603050405020304" pitchFamily="18" charset="0"/>
              </a:rPr>
              <a:t> </a:t>
            </a:r>
          </a:p>
        </p:txBody>
      </p:sp>
      <p:pic>
        <p:nvPicPr>
          <p:cNvPr id="8" name="Picture 7" descr="leeuwenhoek.jpg"/>
          <p:cNvPicPr>
            <a:picLocks noChangeAspect="1"/>
          </p:cNvPicPr>
          <p:nvPr/>
        </p:nvPicPr>
        <p:blipFill>
          <a:blip r:embed="rId4">
            <a:extLst>
              <a:ext uri="{28A0092B-C50C-407E-A947-70E740481C1C}">
                <a14:useLocalDpi xmlns:a14="http://schemas.microsoft.com/office/drawing/2010/main" val="0"/>
              </a:ext>
            </a:extLst>
          </a:blip>
          <a:srcRect b="53979"/>
          <a:stretch>
            <a:fillRect/>
          </a:stretch>
        </p:blipFill>
        <p:spPr bwMode="auto">
          <a:xfrm>
            <a:off x="1665288" y="4343400"/>
            <a:ext cx="3801411"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astuer.jpg"/>
          <p:cNvPicPr>
            <a:picLocks noChangeAspect="1"/>
          </p:cNvPicPr>
          <p:nvPr/>
        </p:nvPicPr>
        <p:blipFill>
          <a:blip r:embed="rId5">
            <a:extLst>
              <a:ext uri="{28A0092B-C50C-407E-A947-70E740481C1C}">
                <a14:useLocalDpi xmlns:a14="http://schemas.microsoft.com/office/drawing/2010/main" val="0"/>
              </a:ext>
            </a:extLst>
          </a:blip>
          <a:srcRect l="14188" t="9697" r="16553" b="53333"/>
          <a:stretch>
            <a:fillRect/>
          </a:stretch>
        </p:blipFill>
        <p:spPr bwMode="auto">
          <a:xfrm>
            <a:off x="7532687" y="4343400"/>
            <a:ext cx="2678113"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677301" y="1219200"/>
            <a:ext cx="4857099" cy="646331"/>
          </a:xfrm>
          <a:prstGeom prst="rect">
            <a:avLst/>
          </a:prstGeom>
          <a:noFill/>
        </p:spPr>
        <p:txBody>
          <a:bodyPr wrap="none">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algn="l" eaLnBrk="1" hangingPunct="1">
              <a:spcBef>
                <a:spcPct val="20000"/>
              </a:spcBef>
              <a:defRPr/>
            </a:pP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Lev 13 - Cover Their Lip</a:t>
            </a:r>
          </a:p>
        </p:txBody>
      </p:sp>
      <p:sp>
        <p:nvSpPr>
          <p:cNvPr id="11" name="TextBox 10"/>
          <p:cNvSpPr txBox="1"/>
          <p:nvPr/>
        </p:nvSpPr>
        <p:spPr>
          <a:xfrm>
            <a:off x="457200" y="2284274"/>
            <a:ext cx="6019800" cy="1754326"/>
          </a:xfrm>
          <a:prstGeom prst="rect">
            <a:avLst/>
          </a:prstGeom>
          <a:noFill/>
        </p:spPr>
        <p:txBody>
          <a:bodyPr wrap="square">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algn="l" eaLnBrk="1" hangingPunct="1">
              <a:defRPr/>
            </a:pP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In 1677 Anton Von Leeuwenhoek identified what he described as “animalcules”</a:t>
            </a:r>
          </a:p>
        </p:txBody>
      </p:sp>
      <p:sp>
        <p:nvSpPr>
          <p:cNvPr id="12" name="TextBox 11"/>
          <p:cNvSpPr txBox="1">
            <a:spLocks noChangeArrowheads="1"/>
          </p:cNvSpPr>
          <p:nvPr/>
        </p:nvSpPr>
        <p:spPr bwMode="auto">
          <a:xfrm>
            <a:off x="6477000" y="2286000"/>
            <a:ext cx="5181600" cy="197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r>
              <a:rPr lang="en-US" altLang="en-US" sz="3600" dirty="0">
                <a:solidFill>
                  <a:srgbClr val="FFFF00"/>
                </a:solidFill>
                <a:latin typeface="Times New Roman" panose="02020603050405020304" pitchFamily="18" charset="0"/>
                <a:cs typeface="Times New Roman" panose="02020603050405020304" pitchFamily="18" charset="0"/>
              </a:rPr>
              <a:t>In the 1860s Louis Pasteur</a:t>
            </a:r>
          </a:p>
          <a:p>
            <a:pPr algn="l" eaLnBrk="1" hangingPunct="1">
              <a:spcBef>
                <a:spcPct val="20000"/>
              </a:spcBef>
            </a:pPr>
            <a:r>
              <a:rPr lang="en-US" altLang="en-US" sz="3600" dirty="0">
                <a:solidFill>
                  <a:srgbClr val="FFFF00"/>
                </a:solidFill>
                <a:latin typeface="Times New Roman" panose="02020603050405020304" pitchFamily="18" charset="0"/>
                <a:cs typeface="Times New Roman" panose="02020603050405020304" pitchFamily="18" charset="0"/>
              </a:rPr>
              <a:t>came up with the </a:t>
            </a:r>
          </a:p>
          <a:p>
            <a:pPr algn="l" eaLnBrk="1" hangingPunct="1">
              <a:spcBef>
                <a:spcPct val="20000"/>
              </a:spcBef>
            </a:pPr>
            <a:r>
              <a:rPr lang="en-US" altLang="en-US" sz="3600" dirty="0">
                <a:solidFill>
                  <a:srgbClr val="FFFF00"/>
                </a:solidFill>
                <a:latin typeface="Times New Roman" panose="02020603050405020304" pitchFamily="18" charset="0"/>
                <a:cs typeface="Times New Roman" panose="02020603050405020304" pitchFamily="18" charset="0"/>
              </a:rPr>
              <a:t>“Germ Theory of Disease”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accel="50000" decel="5000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2F"/>
            </a:gs>
            <a:gs pos="5000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609600" y="1066800"/>
            <a:ext cx="10972800" cy="3333750"/>
          </a:xfrm>
          <a:ln>
            <a:miter lim="800000"/>
            <a:headEnd/>
            <a:tailEnd/>
          </a:ln>
          <a:effectLst>
            <a:outerShdw blurRad="63500" dist="107763" dir="2700000" algn="ctr" rotWithShape="0">
              <a:schemeClr val="bg2">
                <a:alpha val="74998"/>
              </a:schemeClr>
            </a:outerShdw>
          </a:effectLst>
          <a:extLst/>
        </p:spPr>
        <p:txBody>
          <a:bodyPr>
            <a:normAutofit/>
          </a:bodyPr>
          <a:lstStyle/>
          <a:p>
            <a:pPr algn="l" eaLnBrk="1" fontAlgn="auto" hangingPunct="1">
              <a:spcAft>
                <a:spcPts val="0"/>
              </a:spcAft>
              <a:defRPr/>
            </a:pPr>
            <a:r>
              <a:rPr lang="en-US" sz="3600" dirty="0">
                <a:solidFill>
                  <a:schemeClr val="tx1"/>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 “If you diligently heed the voice of the Lord your God and do what is right in His sight, give ear to His commandments and keep all His statutes, I will put</a:t>
            </a:r>
            <a:r>
              <a:rPr lang="en-US" sz="3600" dirty="0">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 </a:t>
            </a:r>
            <a:r>
              <a:rPr lang="en-US" sz="3600" u="sng" dirty="0">
                <a:solidFill>
                  <a:srgbClr val="FFFF00"/>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none of the diseases</a:t>
            </a:r>
            <a:r>
              <a:rPr lang="en-US" sz="3600" dirty="0">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 </a:t>
            </a:r>
            <a:r>
              <a:rPr lang="en-US" sz="3600" dirty="0">
                <a:solidFill>
                  <a:schemeClr val="tx1"/>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on you which I have brought on the Egyptians. For I </a:t>
            </a:r>
            <a:r>
              <a:rPr lang="en-US" sz="3600" i="1" dirty="0">
                <a:solidFill>
                  <a:schemeClr val="tx1"/>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am</a:t>
            </a:r>
            <a:r>
              <a:rPr lang="en-US" sz="3600" dirty="0">
                <a:solidFill>
                  <a:schemeClr val="tx1"/>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 the Lord who heals you.”</a:t>
            </a:r>
            <a:r>
              <a:rPr lang="en-US" sz="3600" dirty="0">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 </a:t>
            </a:r>
          </a:p>
        </p:txBody>
      </p:sp>
      <p:sp>
        <p:nvSpPr>
          <p:cNvPr id="79875" name="Rectangle 3"/>
          <p:cNvSpPr>
            <a:spLocks noGrp="1" noChangeArrowheads="1"/>
          </p:cNvSpPr>
          <p:nvPr>
            <p:ph type="subTitle" idx="1"/>
          </p:nvPr>
        </p:nvSpPr>
        <p:spPr>
          <a:xfrm>
            <a:off x="1827213" y="4419600"/>
            <a:ext cx="6019800" cy="703263"/>
          </a:xfrm>
          <a:effectLst>
            <a:outerShdw blurRad="63500" dist="107763" dir="2700000" algn="ctr" rotWithShape="0">
              <a:schemeClr val="bg2">
                <a:alpha val="74998"/>
              </a:schemeClr>
            </a:outerShdw>
          </a:effectLst>
        </p:spPr>
        <p:txBody>
          <a:bodyPr>
            <a:normAutofit/>
          </a:bodyPr>
          <a:lstStyle/>
          <a:p>
            <a:pPr marR="0" eaLnBrk="1" hangingPunct="1">
              <a:lnSpc>
                <a:spcPct val="90000"/>
              </a:lnSpc>
              <a:defRPr/>
            </a:pPr>
            <a:r>
              <a:rPr lang="en-US" sz="3600" b="1" dirty="0">
                <a:effectLst>
                  <a:outerShdw blurRad="38100" dist="38100" dir="2700000" algn="tl">
                    <a:srgbClr val="000000"/>
                  </a:outerShdw>
                </a:effectLst>
                <a:latin typeface="Times New Roman" panose="02020603050405020304" pitchFamily="18" charset="0"/>
                <a:ea typeface="Times New Roman" pitchFamily="-65" charset="0"/>
                <a:cs typeface="Times New Roman" panose="02020603050405020304" pitchFamily="18" charset="0"/>
              </a:rPr>
              <a:t>Exodus 15:26 NKJ</a:t>
            </a:r>
          </a:p>
        </p:txBody>
      </p:sp>
      <p:pic>
        <p:nvPicPr>
          <p:cNvPr id="59396" name="Picture 4" descr="Blue Bible"/>
          <p:cNvPicPr>
            <a:picLocks noChangeAspect="1" noChangeArrowheads="1"/>
          </p:cNvPicPr>
          <p:nvPr/>
        </p:nvPicPr>
        <p:blipFill>
          <a:blip r:embed="rId3">
            <a:clrChange>
              <a:clrFrom>
                <a:srgbClr val="010066"/>
              </a:clrFrom>
              <a:clrTo>
                <a:srgbClr val="010066">
                  <a:alpha val="0"/>
                </a:srgbClr>
              </a:clrTo>
            </a:clrChange>
            <a:extLst>
              <a:ext uri="{28A0092B-C50C-407E-A947-70E740481C1C}">
                <a14:useLocalDpi xmlns:a14="http://schemas.microsoft.com/office/drawing/2010/main" val="0"/>
              </a:ext>
            </a:extLst>
          </a:blip>
          <a:srcRect/>
          <a:stretch>
            <a:fillRect/>
          </a:stretch>
        </p:blipFill>
        <p:spPr bwMode="auto">
          <a:xfrm>
            <a:off x="8382000" y="4320381"/>
            <a:ext cx="2819400" cy="208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2F"/>
            </a:gs>
            <a:gs pos="5000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xfrm>
            <a:off x="609600" y="838200"/>
            <a:ext cx="10972800" cy="2209800"/>
          </a:xfrm>
          <a:ln>
            <a:miter lim="800000"/>
            <a:headEnd/>
            <a:tailEnd/>
          </a:ln>
          <a:effectLst>
            <a:outerShdw blurRad="63500" dist="107763" dir="2700000" algn="ctr" rotWithShape="0">
              <a:schemeClr val="bg2">
                <a:alpha val="74998"/>
              </a:schemeClr>
            </a:outerShdw>
          </a:effectLst>
          <a:extLst/>
        </p:spPr>
        <p:txBody>
          <a:bodyPr>
            <a:normAutofit/>
          </a:bodyPr>
          <a:lstStyle/>
          <a:p>
            <a:pPr algn="ctr" eaLnBrk="1" fontAlgn="auto" hangingPunct="1">
              <a:spcAft>
                <a:spcPts val="0"/>
              </a:spcAft>
              <a:defRPr/>
            </a:pPr>
            <a:r>
              <a:rPr lang="en-US" sz="4000" dirty="0">
                <a:solidFill>
                  <a:schemeClr val="tx1"/>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“And the Lord will take away from you all sickness, and will afflict you with</a:t>
            </a:r>
            <a:r>
              <a:rPr lang="en-US" sz="4000" dirty="0">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 </a:t>
            </a:r>
            <a:r>
              <a:rPr lang="en-US" sz="4000" dirty="0">
                <a:solidFill>
                  <a:srgbClr val="FFFF00"/>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none of the terrible diseases</a:t>
            </a:r>
            <a:r>
              <a:rPr lang="en-US" sz="4000" dirty="0">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 </a:t>
            </a:r>
            <a:r>
              <a:rPr lang="en-US" sz="4000" dirty="0">
                <a:solidFill>
                  <a:schemeClr val="tx1"/>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of Egypt which you have known…”</a:t>
            </a:r>
            <a:r>
              <a:rPr lang="en-US" sz="4000" dirty="0">
                <a:effectLst>
                  <a:outerShdw blurRad="38100" dist="38100" dir="2700000" algn="tl">
                    <a:srgbClr val="000000"/>
                  </a:outerShdw>
                </a:effectLst>
                <a:latin typeface="Times New Roman" panose="02020603050405020304" pitchFamily="18" charset="0"/>
                <a:cs typeface="Times New Roman" panose="02020603050405020304" pitchFamily="18" charset="0"/>
              </a:rPr>
              <a:t> </a:t>
            </a:r>
          </a:p>
        </p:txBody>
      </p:sp>
      <p:sp>
        <p:nvSpPr>
          <p:cNvPr id="77827" name="Rectangle 3"/>
          <p:cNvSpPr>
            <a:spLocks noGrp="1" noChangeArrowheads="1"/>
          </p:cNvSpPr>
          <p:nvPr>
            <p:ph type="subTitle" idx="1"/>
          </p:nvPr>
        </p:nvSpPr>
        <p:spPr>
          <a:xfrm>
            <a:off x="2667000" y="3048000"/>
            <a:ext cx="6208712" cy="762001"/>
          </a:xfrm>
          <a:effectLst>
            <a:outerShdw blurRad="63500" dist="107763" dir="2700000" algn="ctr" rotWithShape="0">
              <a:schemeClr val="bg2">
                <a:alpha val="74998"/>
              </a:schemeClr>
            </a:outerShdw>
          </a:effectLst>
        </p:spPr>
        <p:txBody>
          <a:bodyPr>
            <a:normAutofit/>
          </a:bodyPr>
          <a:lstStyle/>
          <a:p>
            <a:pPr marR="0" eaLnBrk="1" hangingPunct="1">
              <a:defRPr/>
            </a:pPr>
            <a:r>
              <a:rPr lang="en-US" b="1" dirty="0">
                <a:effectLst>
                  <a:outerShdw blurRad="38100" dist="38100" dir="2700000" algn="tl">
                    <a:srgbClr val="000000"/>
                  </a:outerShdw>
                </a:effectLst>
                <a:latin typeface="Times New Roman" panose="02020603050405020304" pitchFamily="18" charset="0"/>
                <a:ea typeface="Times New Roman" pitchFamily="-65" charset="0"/>
                <a:cs typeface="Times New Roman" panose="02020603050405020304" pitchFamily="18" charset="0"/>
              </a:rPr>
              <a:t>Deut 7:15 NKJV</a:t>
            </a:r>
          </a:p>
        </p:txBody>
      </p:sp>
      <p:pic>
        <p:nvPicPr>
          <p:cNvPr id="60420" name="Picture 4" descr="Blue Bible"/>
          <p:cNvPicPr>
            <a:picLocks noChangeAspect="1" noChangeArrowheads="1"/>
          </p:cNvPicPr>
          <p:nvPr/>
        </p:nvPicPr>
        <p:blipFill>
          <a:blip r:embed="rId3">
            <a:clrChange>
              <a:clrFrom>
                <a:srgbClr val="010066"/>
              </a:clrFrom>
              <a:clrTo>
                <a:srgbClr val="010066">
                  <a:alpha val="0"/>
                </a:srgbClr>
              </a:clrTo>
            </a:clrChange>
            <a:extLst>
              <a:ext uri="{28A0092B-C50C-407E-A947-70E740481C1C}">
                <a14:useLocalDpi xmlns:a14="http://schemas.microsoft.com/office/drawing/2010/main" val="0"/>
              </a:ext>
            </a:extLst>
          </a:blip>
          <a:srcRect/>
          <a:stretch>
            <a:fillRect/>
          </a:stretch>
        </p:blipFill>
        <p:spPr bwMode="auto">
          <a:xfrm>
            <a:off x="8077200" y="3733800"/>
            <a:ext cx="3257550" cy="240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133600" y="1066800"/>
            <a:ext cx="8077200" cy="1143000"/>
          </a:xfrm>
        </p:spPr>
        <p:txBody>
          <a:bodyPr/>
          <a:lstStyle/>
          <a:p>
            <a:pPr eaLnBrk="1" hangingPunct="1"/>
            <a:r>
              <a:rPr lang="en-US" altLang="en-US" sz="3600" dirty="0">
                <a:solidFill>
                  <a:srgbClr val="FFFF00"/>
                </a:solidFill>
                <a:latin typeface="Times New Roman" panose="02020603050405020304" pitchFamily="18" charset="0"/>
                <a:ea typeface="ＭＳ Ｐゴシック" panose="020B0600070205080204" pitchFamily="34" charset="-128"/>
                <a:cs typeface="Times New Roman" panose="02020603050405020304" pitchFamily="18" charset="0"/>
              </a:rPr>
              <a:t>Weird ritual or remarkable recipe?</a:t>
            </a:r>
          </a:p>
        </p:txBody>
      </p:sp>
      <p:sp>
        <p:nvSpPr>
          <p:cNvPr id="63491" name="Rectangle 3"/>
          <p:cNvSpPr>
            <a:spLocks noGrp="1" noChangeArrowheads="1"/>
          </p:cNvSpPr>
          <p:nvPr>
            <p:ph idx="1"/>
          </p:nvPr>
        </p:nvSpPr>
        <p:spPr>
          <a:xfrm>
            <a:off x="609600" y="2209800"/>
            <a:ext cx="10972800" cy="4389438"/>
          </a:xfrm>
        </p:spPr>
        <p:txBody>
          <a:bodyPr/>
          <a:lstStyle/>
          <a:p>
            <a:pPr algn="ctr" eaLnBrk="1" hangingPunct="1">
              <a:buFontTx/>
              <a:buNone/>
              <a:defRPr/>
            </a:pP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Numbers 19:16-18</a:t>
            </a:r>
          </a:p>
        </p:txBody>
      </p:sp>
      <p:pic>
        <p:nvPicPr>
          <p:cNvPr id="61444" name="Picture 5" descr="lye so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36912"/>
            <a:ext cx="38100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hyss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5131" y="2401888"/>
            <a:ext cx="18113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657600" y="457200"/>
            <a:ext cx="4876800" cy="801688"/>
          </a:xfrm>
          <a:prstGeom prst="rect">
            <a:avLst/>
          </a:prstGeom>
          <a:noFill/>
          <a:ln w="9525">
            <a:noFill/>
            <a:miter lim="800000"/>
            <a:headEnd/>
            <a:tailEnd/>
          </a:ln>
        </p:spPr>
        <p:txBody>
          <a:bodyPr lIns="0" rIns="0" bIns="0" anchor="b">
            <a:normAutofit/>
          </a:bodyPr>
          <a:lstStyle/>
          <a:p>
            <a:pPr algn="l" eaLnBrk="1" fontAlgn="auto" hangingPunct="1">
              <a:spcAft>
                <a:spcPts val="0"/>
              </a:spcAft>
              <a:defRPr/>
            </a:pPr>
            <a:r>
              <a:rPr lang="en-US" sz="4000" dirty="0">
                <a:solidFill>
                  <a:srgbClr val="FFFF00"/>
                </a:solidFill>
                <a:effectLst>
                  <a:outerShdw blurRad="38100" dist="38100" dir="2700000" algn="tl">
                    <a:srgbClr val="000000"/>
                  </a:outerShdw>
                </a:effectLst>
                <a:latin typeface="Times New Roman" panose="02020603050405020304" pitchFamily="18" charset="0"/>
                <a:ea typeface="Times New Roman" pitchFamily="-109" charset="0"/>
                <a:cs typeface="Times New Roman" panose="02020603050405020304" pitchFamily="18" charset="0"/>
              </a:rPr>
              <a:t>The Bible &amp; Medicine</a:t>
            </a:r>
            <a:r>
              <a:rPr lang="en-US" sz="4000" dirty="0">
                <a:solidFill>
                  <a:srgbClr val="FFFF00"/>
                </a:solidFill>
                <a:latin typeface="Times New Roman" panose="02020603050405020304" pitchFamily="18" charset="0"/>
                <a:ea typeface="+mn-ea"/>
                <a:cs typeface="Times New Roman" panose="02020603050405020304" pitchFamily="18" charset="0"/>
              </a:rPr>
              <a:t> </a:t>
            </a:r>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rgbClr val="000066"/>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657600" y="722890"/>
            <a:ext cx="4876800" cy="648709"/>
          </a:xfrm>
        </p:spPr>
        <p:txBody>
          <a:bodyPr/>
          <a:lstStyle/>
          <a:p>
            <a:pPr eaLnBrk="1" hangingPunct="1"/>
            <a:r>
              <a:rPr lang="en-US" altLang="en-US" sz="4000" dirty="0">
                <a:solidFill>
                  <a:srgbClr val="FFFF00"/>
                </a:solidFill>
                <a:latin typeface="Times New Roman" panose="02020603050405020304" pitchFamily="18" charset="0"/>
                <a:ea typeface="ＭＳ Ｐゴシック" panose="020B0600070205080204" pitchFamily="34" charset="-128"/>
                <a:cs typeface="Times New Roman" panose="02020603050405020304" pitchFamily="18" charset="0"/>
              </a:rPr>
              <a:t>The Bible &amp; Medicine</a:t>
            </a:r>
          </a:p>
        </p:txBody>
      </p:sp>
      <p:sp>
        <p:nvSpPr>
          <p:cNvPr id="15364" name="Rectangle 4"/>
          <p:cNvSpPr>
            <a:spLocks noGrp="1" noChangeArrowheads="1"/>
          </p:cNvSpPr>
          <p:nvPr>
            <p:ph idx="1"/>
          </p:nvPr>
        </p:nvSpPr>
        <p:spPr>
          <a:xfrm>
            <a:off x="609600" y="1524000"/>
            <a:ext cx="6400800" cy="2209800"/>
          </a:xfrm>
        </p:spPr>
        <p:txBody>
          <a:bodyPr/>
          <a:lstStyle/>
          <a:p>
            <a:pPr eaLnBrk="1" hangingPunct="1">
              <a:buFont typeface="Wingdings 2" charset="2"/>
              <a:buChar char=""/>
              <a:defRPr/>
            </a:pP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Leviticus 17:15 Prohibits eating meat from an animal that died “naturally.”</a:t>
            </a:r>
          </a:p>
          <a:p>
            <a:pPr eaLnBrk="1" hangingPunct="1">
              <a:buFontTx/>
              <a:buNone/>
              <a:defRPr/>
            </a:pPr>
            <a:endParaRPr lang="en-US" sz="3000" dirty="0">
              <a:solidFill>
                <a:srgbClr val="FFFF00"/>
              </a:solidFill>
              <a:effectLst>
                <a:outerShdw blurRad="38100" dist="38100" dir="2700000" algn="tl">
                  <a:srgbClr val="000000"/>
                </a:outerShdw>
              </a:effectLst>
              <a:latin typeface="Helvetica" charset="0"/>
              <a:ea typeface="ＭＳ Ｐゴシック" charset="-128"/>
            </a:endParaRPr>
          </a:p>
          <a:p>
            <a:pPr eaLnBrk="1" hangingPunct="1">
              <a:buFontTx/>
              <a:buNone/>
              <a:defRPr/>
            </a:pPr>
            <a:endParaRPr lang="en-US" sz="3000" dirty="0">
              <a:solidFill>
                <a:srgbClr val="FFFF00"/>
              </a:solidFill>
              <a:effectLst>
                <a:outerShdw blurRad="38100" dist="38100" dir="2700000" algn="tl">
                  <a:srgbClr val="000000"/>
                </a:outerShdw>
              </a:effectLst>
              <a:latin typeface="Helvetica" charset="0"/>
              <a:ea typeface="ＭＳ Ｐゴシック" charset="-128"/>
            </a:endParaRPr>
          </a:p>
          <a:p>
            <a:pPr eaLnBrk="1" hangingPunct="1">
              <a:buFontTx/>
              <a:buNone/>
              <a:defRPr/>
            </a:pPr>
            <a:endParaRPr lang="en-US" sz="3000" dirty="0">
              <a:solidFill>
                <a:srgbClr val="FFFF00"/>
              </a:solidFill>
              <a:effectLst>
                <a:outerShdw blurRad="38100" dist="38100" dir="2700000" algn="tl">
                  <a:srgbClr val="000000"/>
                </a:outerShdw>
              </a:effectLst>
              <a:latin typeface="Helvetica" charset="0"/>
              <a:ea typeface="ＭＳ Ｐゴシック" charset="-128"/>
            </a:endParaRPr>
          </a:p>
        </p:txBody>
      </p:sp>
      <p:sp>
        <p:nvSpPr>
          <p:cNvPr id="62468" name="Rectangle 6">
            <a:hlinkClick r:id="rId3"/>
          </p:cNvPr>
          <p:cNvSpPr>
            <a:spLocks noChangeArrowheads="1"/>
          </p:cNvSpPr>
          <p:nvPr/>
        </p:nvSpPr>
        <p:spPr bwMode="auto">
          <a:xfrm>
            <a:off x="5029200" y="2590801"/>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endParaRPr lang="en-US" altLang="en-US" sz="3200">
              <a:solidFill>
                <a:srgbClr val="04617B"/>
              </a:solidFill>
              <a:latin typeface="Helvetica" panose="020B0604020202020204" pitchFamily="34" charset="0"/>
            </a:endParaRPr>
          </a:p>
        </p:txBody>
      </p:sp>
      <p:sp>
        <p:nvSpPr>
          <p:cNvPr id="15367" name="Text Box 7"/>
          <p:cNvSpPr txBox="1">
            <a:spLocks noChangeArrowheads="1"/>
          </p:cNvSpPr>
          <p:nvPr/>
        </p:nvSpPr>
        <p:spPr bwMode="auto">
          <a:xfrm>
            <a:off x="591671" y="3392970"/>
            <a:ext cx="8001000" cy="1754326"/>
          </a:xfrm>
          <a:prstGeom prst="rect">
            <a:avLst/>
          </a:prstGeom>
          <a:noFill/>
          <a:ln w="9525">
            <a:noFill/>
            <a:miter lim="800000"/>
            <a:headEnd/>
            <a:tailEnd/>
          </a:ln>
        </p:spPr>
        <p:txBody>
          <a:bodyPr>
            <a:spAutoFit/>
          </a:bodyPr>
          <a:lstStyle/>
          <a:p>
            <a:pPr algn="l" eaLnBrk="1" hangingPunct="1">
              <a:buFontTx/>
              <a:buChar char="•"/>
              <a:defRPr/>
            </a:pPr>
            <a:r>
              <a:rPr lang="en-US" sz="3600" dirty="0">
                <a:solidFill>
                  <a:srgbClr val="FFFF0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Leviticus 11:7</a:t>
            </a:r>
          </a:p>
          <a:p>
            <a:pPr algn="l" eaLnBrk="1" hangingPunct="1">
              <a:defRPr/>
            </a:pPr>
            <a:r>
              <a:rPr lang="en-US" sz="3600" dirty="0">
                <a:solidFill>
                  <a:srgbClr val="FFFF0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Prohibited Jews from eating the meat of pigs</a:t>
            </a:r>
            <a:r>
              <a:rPr lang="en-US" sz="2800" dirty="0">
                <a:solidFill>
                  <a:srgbClr val="FFFF00"/>
                </a:solidFill>
                <a:effectLst>
                  <a:outerShdw blurRad="38100" dist="38100" dir="2700000" algn="tl">
                    <a:srgbClr val="000000"/>
                  </a:outerShdw>
                </a:effectLst>
                <a:latin typeface="Helvetica" charset="0"/>
                <a:ea typeface="+mn-ea"/>
              </a:rPr>
              <a:t>.</a:t>
            </a:r>
          </a:p>
        </p:txBody>
      </p:sp>
      <p:sp>
        <p:nvSpPr>
          <p:cNvPr id="62470" name="Rectangle 9"/>
          <p:cNvSpPr>
            <a:spLocks noChangeArrowheads="1"/>
          </p:cNvSpPr>
          <p:nvPr/>
        </p:nvSpPr>
        <p:spPr bwMode="auto">
          <a:xfrm>
            <a:off x="4786313" y="208121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endParaRPr lang="en-US" altLang="en-US" sz="3200">
              <a:solidFill>
                <a:srgbClr val="04617B"/>
              </a:solidFill>
              <a:latin typeface="Helvetica" panose="020B0604020202020204" pitchFamily="34" charset="0"/>
            </a:endParaRPr>
          </a:p>
        </p:txBody>
      </p:sp>
      <p:sp>
        <p:nvSpPr>
          <p:cNvPr id="15371" name="Rectangle 11">
            <a:hlinkClick r:id="rId4"/>
          </p:cNvPr>
          <p:cNvSpPr>
            <a:spLocks noChangeArrowheads="1"/>
          </p:cNvSpPr>
          <p:nvPr/>
        </p:nvSpPr>
        <p:spPr bwMode="auto">
          <a:xfrm>
            <a:off x="5334000" y="2857501"/>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endParaRPr lang="en-US" altLang="en-US" sz="3200">
              <a:solidFill>
                <a:srgbClr val="04617B"/>
              </a:solidFill>
              <a:latin typeface="Helvetica" panose="020B0604020202020204" pitchFamily="34" charset="0"/>
            </a:endParaRPr>
          </a:p>
        </p:txBody>
      </p:sp>
      <p:pic>
        <p:nvPicPr>
          <p:cNvPr id="11" name="Picture 10" descr="dead cow.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04212" y="1649412"/>
            <a:ext cx="3278188"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pig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724400"/>
            <a:ext cx="3124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trichineel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10212" y="4800600"/>
            <a:ext cx="218598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trichinella.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0412" y="4572000"/>
            <a:ext cx="32781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 calcmode="lin" valueType="num">
                                      <p:cBhvr additive="base">
                                        <p:cTn id="7" dur="500" fill="hold"/>
                                        <p:tgtEl>
                                          <p:spTgt spid="1536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367"/>
                                        </p:tgtEl>
                                        <p:attrNameLst>
                                          <p:attrName>style.visibility</p:attrName>
                                        </p:attrNameLst>
                                      </p:cBhvr>
                                      <p:to>
                                        <p:strVal val="visible"/>
                                      </p:to>
                                    </p:set>
                                    <p:animEffect transition="in" filter="checkerboard(across)">
                                      <p:cBhvr>
                                        <p:cTn id="17" dur="500"/>
                                        <p:tgtEl>
                                          <p:spTgt spid="1536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nodePh="1">
                                  <p:stCondLst>
                                    <p:cond delay="0"/>
                                  </p:stCondLst>
                                  <p:endCondLst>
                                    <p:cond evt="begin" delay="0">
                                      <p:tn val="20"/>
                                    </p:cond>
                                  </p:endCondLst>
                                  <p:childTnLst>
                                    <p:set>
                                      <p:cBhvr>
                                        <p:cTn id="21" dur="1" fill="hold">
                                          <p:stCondLst>
                                            <p:cond delay="0"/>
                                          </p:stCondLst>
                                        </p:cTn>
                                        <p:tgtEl>
                                          <p:spTgt spid="15371"/>
                                        </p:tgtEl>
                                        <p:attrNameLst>
                                          <p:attrName>style.visibility</p:attrName>
                                        </p:attrNameLst>
                                      </p:cBhvr>
                                      <p:to>
                                        <p:strVal val="visible"/>
                                      </p:to>
                                    </p:set>
                                    <p:animEffect transition="in" filter="box(in)">
                                      <p:cBhvr>
                                        <p:cTn id="22" dur="500"/>
                                        <p:tgtEl>
                                          <p:spTgt spid="15371"/>
                                        </p:tgtEl>
                                      </p:cBhvr>
                                    </p:animEffect>
                                  </p:childTnLst>
                                </p:cTn>
                              </p:par>
                            </p:childTnLst>
                          </p:cTn>
                        </p:par>
                        <p:par>
                          <p:cTn id="23" fill="hold" nodeType="afterGroup">
                            <p:stCondLst>
                              <p:cond delay="500"/>
                            </p:stCondLst>
                            <p:childTnLst>
                              <p:par>
                                <p:cTn id="24" presetID="37"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0" fill="hold" nodeType="afterGroup">
                            <p:stCondLst>
                              <p:cond delay="1500"/>
                            </p:stCondLst>
                            <p:childTnLst>
                              <p:par>
                                <p:cTn id="31" presetID="9"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par>
                          <p:cTn id="34" fill="hold" nodeType="afterGroup">
                            <p:stCondLst>
                              <p:cond delay="2000"/>
                            </p:stCondLst>
                            <p:childTnLst>
                              <p:par>
                                <p:cTn id="35" presetID="1"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autoUpdateAnimBg="0"/>
      <p:bldP spid="15367" grpId="0" autoUpdateAnimBg="0"/>
      <p:bldP spid="1537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rgbClr val="000066"/>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381000"/>
            <a:ext cx="8229600" cy="1143000"/>
          </a:xfrm>
        </p:spPr>
        <p:txBody>
          <a:bodyPr>
            <a:normAutofit/>
          </a:bodyPr>
          <a:lstStyle/>
          <a:p>
            <a:pPr algn="ctr" eaLnBrk="1" hangingPunct="1">
              <a:defRPr/>
            </a:pPr>
            <a:r>
              <a:rPr lang="en-US" sz="40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The Bible &amp; Medicine</a:t>
            </a:r>
          </a:p>
        </p:txBody>
      </p:sp>
      <p:sp>
        <p:nvSpPr>
          <p:cNvPr id="16387" name="Rectangle 3"/>
          <p:cNvSpPr>
            <a:spLocks noGrp="1" noChangeArrowheads="1"/>
          </p:cNvSpPr>
          <p:nvPr>
            <p:ph idx="1"/>
          </p:nvPr>
        </p:nvSpPr>
        <p:spPr>
          <a:xfrm>
            <a:off x="609600" y="1447800"/>
            <a:ext cx="10972800" cy="1676400"/>
          </a:xfrm>
        </p:spPr>
        <p:txBody>
          <a:bodyPr>
            <a:normAutofit/>
          </a:bodyPr>
          <a:lstStyle/>
          <a:p>
            <a:pPr eaLnBrk="1" hangingPunct="1">
              <a:lnSpc>
                <a:spcPct val="90000"/>
              </a:lnSpc>
              <a:buFont typeface="Wingdings 2" charset="2"/>
              <a:buChar char=""/>
              <a:defRPr/>
            </a:pPr>
            <a:r>
              <a:rPr lang="en-US" sz="36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Deuteronomy 23:12-14</a:t>
            </a:r>
          </a:p>
          <a:p>
            <a:pPr eaLnBrk="1" hangingPunct="1">
              <a:lnSpc>
                <a:spcPct val="90000"/>
              </a:lnSpc>
              <a:buFontTx/>
              <a:buNone/>
              <a:defRPr/>
            </a:pP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Moses instructed the Israelites to bury their waste.</a:t>
            </a:r>
          </a:p>
          <a:p>
            <a:pPr eaLnBrk="1" hangingPunct="1">
              <a:lnSpc>
                <a:spcPct val="90000"/>
              </a:lnSpc>
              <a:buFontTx/>
              <a:buNone/>
              <a:defRPr/>
            </a:pPr>
            <a:endParaRPr lang="en-US" dirty="0">
              <a:solidFill>
                <a:schemeClr val="tx2"/>
              </a:solidFill>
              <a:effectLst>
                <a:outerShdw blurRad="38100" dist="38100" dir="2700000" algn="tl">
                  <a:srgbClr val="000000"/>
                </a:outerShdw>
              </a:effectLst>
              <a:latin typeface="Helvetica" charset="0"/>
              <a:ea typeface="ＭＳ Ｐゴシック" charset="-128"/>
            </a:endParaRPr>
          </a:p>
        </p:txBody>
      </p:sp>
      <p:sp>
        <p:nvSpPr>
          <p:cNvPr id="63492" name="Rectangle 5"/>
          <p:cNvSpPr>
            <a:spLocks noChangeArrowheads="1"/>
          </p:cNvSpPr>
          <p:nvPr/>
        </p:nvSpPr>
        <p:spPr bwMode="auto">
          <a:xfrm>
            <a:off x="4776788" y="208121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endParaRPr lang="en-US" altLang="en-US" sz="3200">
              <a:solidFill>
                <a:srgbClr val="04617B"/>
              </a:solidFill>
              <a:latin typeface="Helvetica" panose="020B0604020202020204" pitchFamily="34" charset="0"/>
            </a:endParaRPr>
          </a:p>
        </p:txBody>
      </p:sp>
      <p:pic>
        <p:nvPicPr>
          <p:cNvPr id="7" name="Picture 6" descr="flea plag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0065" y="4032547"/>
            <a:ext cx="2822335" cy="221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urial.jpg"/>
          <p:cNvPicPr>
            <a:picLocks noChangeAspect="1"/>
          </p:cNvPicPr>
          <p:nvPr/>
        </p:nvPicPr>
        <p:blipFill>
          <a:blip r:embed="rId4">
            <a:extLst>
              <a:ext uri="{28A0092B-C50C-407E-A947-70E740481C1C}">
                <a14:useLocalDpi xmlns:a14="http://schemas.microsoft.com/office/drawing/2010/main" val="0"/>
              </a:ext>
            </a:extLst>
          </a:blip>
          <a:srcRect t="53979"/>
          <a:stretch>
            <a:fillRect/>
          </a:stretch>
        </p:blipFill>
        <p:spPr bwMode="auto">
          <a:xfrm>
            <a:off x="6400800" y="4083347"/>
            <a:ext cx="4970463" cy="224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124200" y="2819400"/>
            <a:ext cx="5919071" cy="923330"/>
          </a:xfrm>
          <a:prstGeom prst="rect">
            <a:avLst/>
          </a:prstGeom>
          <a:solidFill>
            <a:schemeClr val="bg1">
              <a:lumMod val="85000"/>
            </a:schemeClr>
          </a:solidFill>
        </p:spPr>
        <p:txBody>
          <a:bodyPr wrap="none">
            <a:spAutoFit/>
          </a:bodyPr>
          <a:lstStyle/>
          <a:p>
            <a:pPr eaLnBrk="1" hangingPunct="1">
              <a:spcBef>
                <a:spcPct val="20000"/>
              </a:spcBef>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Helvetica" pitchFamily="-65" charset="0"/>
                <a:ea typeface="+mn-ea"/>
              </a:rPr>
              <a:t>The Black Plague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blinds(horizontal)">
                                      <p:cBhvr>
                                        <p:cTn id="7" dur="500"/>
                                        <p:tgtEl>
                                          <p:spTgt spid="16387">
                                            <p:txEl>
                                              <p:pRg st="0" end="0"/>
                                            </p:txEl>
                                          </p:spTgt>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animEffect transition="in" filter="blinds(horizontal)">
                                      <p:cBhvr>
                                        <p:cTn id="11" dur="500"/>
                                        <p:tgtEl>
                                          <p:spTgt spid="16387">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nodeType="afterGroup">
                            <p:stCondLst>
                              <p:cond delay="0"/>
                            </p:stCondLst>
                            <p:childTnLst>
                              <p:par>
                                <p:cTn id="17" presetID="9"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par>
                          <p:cTn id="20" fill="hold" nodeType="afterGroup">
                            <p:stCondLst>
                              <p:cond delay="500"/>
                            </p:stCondLst>
                            <p:childTnLst>
                              <p:par>
                                <p:cTn id="21" presetID="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E2B6A470-7135-40DB-96F3-8965E2CE5B24}"/>
              </a:ext>
            </a:extLst>
          </p:cNvPr>
          <p:cNvGraphicFramePr>
            <a:graphicFrameLocks noGrp="1"/>
          </p:cNvGraphicFramePr>
          <p:nvPr>
            <p:extLst>
              <p:ext uri="{D42A27DB-BD31-4B8C-83A1-F6EECF244321}">
                <p14:modId xmlns:p14="http://schemas.microsoft.com/office/powerpoint/2010/main" val="1116422472"/>
              </p:ext>
            </p:extLst>
          </p:nvPr>
        </p:nvGraphicFramePr>
        <p:xfrm>
          <a:off x="0" y="5273715"/>
          <a:ext cx="12192000" cy="1584285"/>
        </p:xfrm>
        <a:graphic>
          <a:graphicData uri="http://schemas.openxmlformats.org/drawingml/2006/table">
            <a:tbl>
              <a:tblPr firstRow="1" bandRow="1">
                <a:tableStyleId>{00A15C55-8517-42AA-B614-E9B94910E393}</a:tableStyleId>
              </a:tblPr>
              <a:tblGrid>
                <a:gridCol w="2677166">
                  <a:extLst>
                    <a:ext uri="{9D8B030D-6E8A-4147-A177-3AD203B41FA5}">
                      <a16:colId xmlns:a16="http://schemas.microsoft.com/office/drawing/2014/main" xmlns="" val="416747815"/>
                    </a:ext>
                  </a:extLst>
                </a:gridCol>
                <a:gridCol w="1439620">
                  <a:extLst>
                    <a:ext uri="{9D8B030D-6E8A-4147-A177-3AD203B41FA5}">
                      <a16:colId xmlns:a16="http://schemas.microsoft.com/office/drawing/2014/main" xmlns="" val="918883503"/>
                    </a:ext>
                  </a:extLst>
                </a:gridCol>
                <a:gridCol w="8075214">
                  <a:extLst>
                    <a:ext uri="{9D8B030D-6E8A-4147-A177-3AD203B41FA5}">
                      <a16:colId xmlns:a16="http://schemas.microsoft.com/office/drawing/2014/main" xmlns="" val="236163993"/>
                    </a:ext>
                  </a:extLst>
                </a:gridCol>
              </a:tblGrid>
              <a:tr h="528095">
                <a:tc>
                  <a:txBody>
                    <a:bodyPr/>
                    <a:lstStyle/>
                    <a:p>
                      <a:pPr algn="ctr"/>
                      <a:r>
                        <a:rPr lang="en-US" sz="2800" b="0" i="1" dirty="0">
                          <a:solidFill>
                            <a:schemeClr val="accent4">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Invitation Song</a:t>
                      </a:r>
                    </a:p>
                  </a:txBody>
                  <a:tcPr marT="45706" marB="45706">
                    <a:cell3D prstMaterial="dkEdge">
                      <a:bevel prst="artDeco"/>
                      <a:lightRig rig="flood" dir="t"/>
                    </a:cell3D>
                  </a:tcPr>
                </a:tc>
                <a:tc>
                  <a:txBody>
                    <a:bodyPr/>
                    <a:lstStyle/>
                    <a:p>
                      <a:pPr algn="ctr"/>
                      <a:r>
                        <a:rPr lang="en-US" sz="2800" b="0" i="1" dirty="0">
                          <a:solidFill>
                            <a:schemeClr val="accent4">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226</a:t>
                      </a:r>
                    </a:p>
                  </a:txBody>
                  <a:tcPr>
                    <a:cell3D prstMaterial="dkEdge">
                      <a:bevel prst="artDeco"/>
                      <a:lightRig rig="flood" dir="t"/>
                    </a:cell3D>
                  </a:tcPr>
                </a:tc>
                <a:tc>
                  <a:txBody>
                    <a:bodyPr/>
                    <a:lstStyle/>
                    <a:p>
                      <a:pPr algn="ctr"/>
                      <a:r>
                        <a:rPr lang="en-US" sz="2800" b="0" i="1" dirty="0">
                          <a:solidFill>
                            <a:schemeClr val="accent4">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There’s A Great Day Coming</a:t>
                      </a:r>
                    </a:p>
                  </a:txBody>
                  <a:tcPr>
                    <a:cell3D prstMaterial="dkEdge">
                      <a:bevel prst="artDeco"/>
                      <a:lightRig rig="flood" dir="t"/>
                    </a:cell3D>
                  </a:tcPr>
                </a:tc>
                <a:extLst>
                  <a:ext uri="{0D108BD9-81ED-4DB2-BD59-A6C34878D82A}">
                    <a16:rowId xmlns:a16="http://schemas.microsoft.com/office/drawing/2014/main" xmlns="" val="1049961173"/>
                  </a:ext>
                </a:extLst>
              </a:tr>
              <a:tr h="528095">
                <a:tc>
                  <a:txBody>
                    <a:bodyPr/>
                    <a:lstStyle/>
                    <a:p>
                      <a:pPr algn="ctr"/>
                      <a:r>
                        <a:rPr lang="en-US" sz="2800" b="0" i="1" dirty="0">
                          <a:solidFill>
                            <a:schemeClr val="accent4">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Closing Song</a:t>
                      </a:r>
                    </a:p>
                  </a:txBody>
                  <a:tcPr marT="45706" marB="45706">
                    <a:cell3D prstMaterial="dkEdge">
                      <a:bevel prst="artDeco"/>
                      <a:lightRig rig="flood" dir="t"/>
                    </a:cell3D>
                  </a:tcPr>
                </a:tc>
                <a:tc>
                  <a:txBody>
                    <a:bodyPr/>
                    <a:lstStyle/>
                    <a:p>
                      <a:pPr algn="ctr"/>
                      <a:r>
                        <a:rPr lang="en-US" sz="2800" b="0" i="1" dirty="0">
                          <a:solidFill>
                            <a:schemeClr val="accent4">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29</a:t>
                      </a:r>
                    </a:p>
                  </a:txBody>
                  <a:tcPr>
                    <a:cell3D prstMaterial="dkEdge">
                      <a:bevel prst="artDeco"/>
                      <a:lightRig rig="flood" dir="t"/>
                    </a:cell3D>
                  </a:tcPr>
                </a:tc>
                <a:tc>
                  <a:txBody>
                    <a:bodyPr/>
                    <a:lstStyle/>
                    <a:p>
                      <a:pPr algn="ctr"/>
                      <a:r>
                        <a:rPr lang="en-US" sz="2800" b="0" i="1" dirty="0">
                          <a:solidFill>
                            <a:schemeClr val="accent4">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Christ for the World We Sing</a:t>
                      </a:r>
                    </a:p>
                  </a:txBody>
                  <a:tcPr>
                    <a:cell3D prstMaterial="dkEdge">
                      <a:bevel prst="artDeco"/>
                      <a:lightRig rig="flood" dir="t"/>
                    </a:cell3D>
                  </a:tcPr>
                </a:tc>
                <a:extLst>
                  <a:ext uri="{0D108BD9-81ED-4DB2-BD59-A6C34878D82A}">
                    <a16:rowId xmlns:a16="http://schemas.microsoft.com/office/drawing/2014/main" xmlns="" val="4082828391"/>
                  </a:ext>
                </a:extLst>
              </a:tr>
              <a:tr h="528095">
                <a:tc>
                  <a:txBody>
                    <a:bodyPr/>
                    <a:lstStyle/>
                    <a:p>
                      <a:pPr algn="ctr"/>
                      <a:r>
                        <a:rPr lang="en-US" sz="2800" b="0" i="1" dirty="0">
                          <a:solidFill>
                            <a:schemeClr val="accent4">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Closing Prayer</a:t>
                      </a:r>
                    </a:p>
                  </a:txBody>
                  <a:tcPr marT="45706" marB="45706">
                    <a:cell3D prstMaterial="dkEdge">
                      <a:bevel prst="artDeco"/>
                      <a:lightRig rig="flood" dir="t"/>
                    </a:cell3D>
                  </a:tcPr>
                </a:tc>
                <a:tc>
                  <a:txBody>
                    <a:bodyPr/>
                    <a:lstStyle/>
                    <a:p>
                      <a:pPr algn="ctr"/>
                      <a:endParaRPr lang="en-US" sz="2800" b="0" i="1" dirty="0">
                        <a:solidFill>
                          <a:schemeClr val="accent4">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endParaRPr lang="en-US" sz="2800" b="0" i="1" dirty="0">
                        <a:solidFill>
                          <a:schemeClr val="accent4">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extLst>
                  <a:ext uri="{0D108BD9-81ED-4DB2-BD59-A6C34878D82A}">
                    <a16:rowId xmlns:a16="http://schemas.microsoft.com/office/drawing/2014/main" xmlns="" val="3226237648"/>
                  </a:ext>
                </a:extLst>
              </a:tr>
            </a:tbl>
          </a:graphicData>
        </a:graphic>
      </p:graphicFrame>
      <p:sp>
        <p:nvSpPr>
          <p:cNvPr id="3" name="TextBox 2">
            <a:extLst>
              <a:ext uri="{FF2B5EF4-FFF2-40B4-BE49-F238E27FC236}">
                <a16:creationId xmlns:a16="http://schemas.microsoft.com/office/drawing/2014/main" xmlns="" id="{43DC9486-1CB0-472C-9276-F0E7E0208F5D}"/>
              </a:ext>
            </a:extLst>
          </p:cNvPr>
          <p:cNvSpPr txBox="1"/>
          <p:nvPr/>
        </p:nvSpPr>
        <p:spPr>
          <a:xfrm>
            <a:off x="1618728" y="1575137"/>
            <a:ext cx="9049272" cy="1015663"/>
          </a:xfrm>
          <a:prstGeom prst="rect">
            <a:avLst/>
          </a:prstGeom>
          <a:noFill/>
        </p:spPr>
        <p:txBody>
          <a:bodyPr wrap="none" rtlCol="0">
            <a:spAutoFit/>
          </a:bodyPr>
          <a:lstStyle/>
          <a:p>
            <a:r>
              <a:rPr lang="en-US" sz="6000" dirty="0">
                <a:latin typeface="Times New Roman" panose="02020603050405020304" pitchFamily="18" charset="0"/>
                <a:cs typeface="Times New Roman" panose="02020603050405020304" pitchFamily="18" charset="0"/>
              </a:rPr>
              <a:t>Life can Change in a Minute</a:t>
            </a:r>
          </a:p>
        </p:txBody>
      </p:sp>
    </p:spTree>
    <p:extLst>
      <p:ext uri="{BB962C8B-B14F-4D97-AF65-F5344CB8AC3E}">
        <p14:creationId xmlns:p14="http://schemas.microsoft.com/office/powerpoint/2010/main" val="15315553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066800"/>
            <a:ext cx="10972800" cy="3754874"/>
          </a:xfrm>
          <a:prstGeom prst="rect">
            <a:avLst/>
          </a:prstGeom>
          <a:noFill/>
        </p:spPr>
        <p:txBody>
          <a:bodyPr wrap="square">
            <a:spAutoFit/>
          </a:bodyPr>
          <a:lstStyle/>
          <a:p>
            <a:pPr>
              <a:defRPr/>
            </a:pPr>
            <a:r>
              <a:rPr lang="en-US" sz="4000" b="1" dirty="0">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The only real way to defeat </a:t>
            </a:r>
            <a:r>
              <a:rPr lang="en-US" sz="4800" b="1" dirty="0">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Evolution </a:t>
            </a:r>
            <a:r>
              <a:rPr lang="en-US" sz="4000" b="1" dirty="0">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is to Prove the Bible is the “Word of God”</a:t>
            </a:r>
          </a:p>
          <a:p>
            <a:pPr>
              <a:defRPr/>
            </a:pPr>
            <a:r>
              <a:rPr lang="en-US" sz="5400" dirty="0">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“Can We Prove The Bible”</a:t>
            </a:r>
          </a:p>
          <a:p>
            <a:pPr>
              <a:defRPr/>
            </a:pPr>
            <a:endParaRPr lang="en-US" sz="3200" dirty="0">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endParaRPr>
          </a:p>
          <a:p>
            <a:pPr>
              <a:defRPr/>
            </a:pPr>
            <a:r>
              <a:rPr lang="en-US" sz="3200" dirty="0">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Adapted from a Power Point  </a:t>
            </a:r>
          </a:p>
          <a:p>
            <a:pPr>
              <a:defRPr/>
            </a:pPr>
            <a:r>
              <a:rPr lang="en-US" sz="3200" dirty="0">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by Brad </a:t>
            </a:r>
            <a:r>
              <a:rPr lang="en-US" sz="3200" dirty="0" err="1">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Harrub</a:t>
            </a:r>
            <a:r>
              <a:rPr lang="en-US" sz="3200" dirty="0">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 Ph.D.</a:t>
            </a:r>
          </a:p>
        </p:txBody>
      </p:sp>
      <p:sp>
        <p:nvSpPr>
          <p:cNvPr id="3" name="TextBox 2"/>
          <p:cNvSpPr txBox="1"/>
          <p:nvPr/>
        </p:nvSpPr>
        <p:spPr>
          <a:xfrm>
            <a:off x="8558214" y="5664200"/>
            <a:ext cx="1271587" cy="584200"/>
          </a:xfrm>
          <a:prstGeom prst="rect">
            <a:avLst/>
          </a:prstGeom>
          <a:noFill/>
        </p:spPr>
        <p:txBody>
          <a:bodyPr wrap="none">
            <a:spAutoFit/>
          </a:bodyPr>
          <a:lstStyle/>
          <a:p>
            <a:pPr>
              <a:defRPr/>
            </a:pPr>
            <a:r>
              <a:rPr lang="en-US" sz="3200" dirty="0">
                <a:solidFill>
                  <a:schemeClr val="accent5">
                    <a:lumMod val="50000"/>
                  </a:schemeClr>
                </a:solidFill>
                <a:latin typeface="Old English Text MT" pitchFamily="66" charset="0"/>
                <a:ea typeface="ＭＳ Ｐゴシック" charset="-128"/>
              </a:rPr>
              <a:t>GDM</a:t>
            </a:r>
            <a:endParaRPr lang="en-US" sz="3200" dirty="0">
              <a:latin typeface="Verdana" charset="0"/>
              <a:ea typeface="ＭＳ Ｐゴシック" charset="-12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822890"/>
      </p:ext>
    </p:extLst>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5627"/>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rgbClr val="000066"/>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89629" y="450415"/>
            <a:ext cx="8229600" cy="1316473"/>
          </a:xfrm>
        </p:spPr>
        <p:txBody>
          <a:bodyPr>
            <a:normAutofit/>
          </a:bodyPr>
          <a:lstStyle/>
          <a:p>
            <a:pPr eaLnBrk="1" hangingPunct="1">
              <a:defRPr/>
            </a:pPr>
            <a:r>
              <a:rPr lang="en-US" sz="40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The Bible &amp; Astronomy</a:t>
            </a:r>
            <a:r>
              <a:rPr lang="en-US" sz="4500" dirty="0">
                <a:latin typeface="Helvetica" charset="0"/>
                <a:ea typeface="ＭＳ Ｐゴシック" charset="-128"/>
                <a:cs typeface="Times New Roman" charset="0"/>
              </a:rPr>
              <a:t> </a:t>
            </a:r>
          </a:p>
        </p:txBody>
      </p:sp>
      <p:sp>
        <p:nvSpPr>
          <p:cNvPr id="4100" name="Rectangle 4"/>
          <p:cNvSpPr>
            <a:spLocks noGrp="1" noChangeArrowheads="1"/>
          </p:cNvSpPr>
          <p:nvPr>
            <p:ph idx="1"/>
          </p:nvPr>
        </p:nvSpPr>
        <p:spPr>
          <a:xfrm>
            <a:off x="3638947" y="1741496"/>
            <a:ext cx="5409406" cy="1208087"/>
          </a:xfrm>
        </p:spPr>
        <p:txBody>
          <a:bodyPr>
            <a:normAutofit/>
          </a:bodyPr>
          <a:lstStyle/>
          <a:p>
            <a:pPr marL="0" indent="0" eaLnBrk="1" fontAlgn="auto" hangingPunct="1">
              <a:spcBef>
                <a:spcPts val="0"/>
              </a:spcBef>
              <a:spcAft>
                <a:spcPts val="0"/>
              </a:spcAft>
              <a:buClr>
                <a:schemeClr val="accent3"/>
              </a:buClr>
              <a:buNone/>
              <a:defRPr/>
            </a:pPr>
            <a:r>
              <a:rPr lang="en-US" sz="3600" b="1" dirty="0">
                <a:solidFill>
                  <a:srgbClr val="FFFF00"/>
                </a:solidFill>
                <a:latin typeface="Times New Roman" panose="02020603050405020304" pitchFamily="18" charset="0"/>
                <a:ea typeface="+mn-ea"/>
                <a:cs typeface="Times New Roman" panose="02020603050405020304" pitchFamily="18" charset="0"/>
              </a:rPr>
              <a:t>Isaiah 40:22 </a:t>
            </a:r>
            <a:r>
              <a:rPr lang="en-US" sz="3600" dirty="0">
                <a:solidFill>
                  <a:srgbClr val="FFFF0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The Circle of the Earth</a:t>
            </a:r>
          </a:p>
        </p:txBody>
      </p:sp>
      <p:sp>
        <p:nvSpPr>
          <p:cNvPr id="64516" name="Rectangle 6">
            <a:hlinkClick r:id="rId3"/>
          </p:cNvPr>
          <p:cNvSpPr>
            <a:spLocks noChangeArrowheads="1"/>
          </p:cNvSpPr>
          <p:nvPr/>
        </p:nvSpPr>
        <p:spPr bwMode="auto">
          <a:xfrm>
            <a:off x="8077200" y="1828801"/>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endParaRPr lang="en-US" altLang="en-US" sz="3200">
              <a:solidFill>
                <a:srgbClr val="04617B"/>
              </a:solidFill>
              <a:latin typeface="Helvetica" panose="020B0604020202020204" pitchFamily="34" charset="0"/>
            </a:endParaRPr>
          </a:p>
        </p:txBody>
      </p:sp>
      <p:sp>
        <p:nvSpPr>
          <p:cNvPr id="4103" name="Text Box 7"/>
          <p:cNvSpPr txBox="1">
            <a:spLocks noChangeArrowheads="1"/>
          </p:cNvSpPr>
          <p:nvPr/>
        </p:nvSpPr>
        <p:spPr bwMode="auto">
          <a:xfrm>
            <a:off x="685800" y="3773269"/>
            <a:ext cx="7239000" cy="646331"/>
          </a:xfrm>
          <a:prstGeom prst="rect">
            <a:avLst/>
          </a:prstGeom>
          <a:noFill/>
          <a:ln w="9525">
            <a:noFill/>
            <a:miter lim="800000"/>
            <a:headEnd/>
            <a:tailEnd/>
          </a:ln>
          <a:effectLst/>
        </p:spPr>
        <p:txBody>
          <a:bodyPr wrap="square">
            <a:spAutoFit/>
          </a:bodyPr>
          <a:lstStyle/>
          <a:p>
            <a:pPr algn="l" eaLnBrk="1" hangingPunct="1">
              <a:spcBef>
                <a:spcPts val="0"/>
              </a:spcBef>
              <a:defRPr/>
            </a:pPr>
            <a:r>
              <a:rPr lang="en-US" sz="3600" dirty="0">
                <a:solidFill>
                  <a:srgbClr val="C4B83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t>
            </a:r>
            <a:r>
              <a:rPr lang="en-US" sz="3600" b="1" dirty="0">
                <a:solidFill>
                  <a:srgbClr val="FFFF00"/>
                </a:solidFill>
                <a:latin typeface="Times New Roman" panose="02020603050405020304" pitchFamily="18" charset="0"/>
                <a:ea typeface="+mn-ea"/>
                <a:cs typeface="Times New Roman" panose="02020603050405020304" pitchFamily="18" charset="0"/>
              </a:rPr>
              <a:t>Psalm</a:t>
            </a: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19:6 </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The Orbit of the Sun</a:t>
            </a:r>
          </a:p>
        </p:txBody>
      </p:sp>
      <p:sp>
        <p:nvSpPr>
          <p:cNvPr id="64518" name="Rectangle 9"/>
          <p:cNvSpPr>
            <a:spLocks noChangeArrowheads="1"/>
          </p:cNvSpPr>
          <p:nvPr/>
        </p:nvSpPr>
        <p:spPr bwMode="auto">
          <a:xfrm>
            <a:off x="5453063" y="2657476"/>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endParaRPr lang="en-US" altLang="en-US" sz="3200">
              <a:solidFill>
                <a:srgbClr val="04617B"/>
              </a:solidFill>
              <a:latin typeface="Helvetica" panose="020B0604020202020204" pitchFamily="34" charset="0"/>
            </a:endParaRPr>
          </a:p>
        </p:txBody>
      </p:sp>
      <p:sp>
        <p:nvSpPr>
          <p:cNvPr id="4106" name="Text Box 10"/>
          <p:cNvSpPr txBox="1">
            <a:spLocks noChangeArrowheads="1"/>
          </p:cNvSpPr>
          <p:nvPr/>
        </p:nvSpPr>
        <p:spPr bwMode="auto">
          <a:xfrm>
            <a:off x="3200400" y="5511225"/>
            <a:ext cx="8382000" cy="646331"/>
          </a:xfrm>
          <a:prstGeom prst="rect">
            <a:avLst/>
          </a:prstGeom>
          <a:noFill/>
          <a:ln w="9525">
            <a:noFill/>
            <a:miter lim="800000"/>
            <a:headEnd/>
            <a:tailEnd/>
          </a:ln>
          <a:effectLst/>
        </p:spPr>
        <p:txBody>
          <a:bodyPr wrap="square">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algn="l" eaLnBrk="1" hangingPunct="1">
              <a:defRPr/>
            </a:pPr>
            <a:r>
              <a:rPr lang="en-US" sz="3200" dirty="0">
                <a:solidFill>
                  <a:srgbClr val="C4B830"/>
                </a:solidFill>
                <a:latin typeface="Helvetica" charset="0"/>
              </a:rPr>
              <a:t> </a:t>
            </a:r>
            <a:r>
              <a:rPr lang="en-US" sz="3600" b="1" dirty="0">
                <a:solidFill>
                  <a:srgbClr val="FFFF00"/>
                </a:solidFill>
                <a:latin typeface="Times New Roman" panose="02020603050405020304" pitchFamily="18" charset="0"/>
                <a:cs typeface="Times New Roman" panose="02020603050405020304" pitchFamily="18" charset="0"/>
              </a:rPr>
              <a:t>Job 38:19 </a:t>
            </a: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Light travels in a “way” or path</a:t>
            </a:r>
          </a:p>
        </p:txBody>
      </p:sp>
      <p:sp>
        <p:nvSpPr>
          <p:cNvPr id="64520" name="Rectangle 12"/>
          <p:cNvSpPr>
            <a:spLocks noChangeArrowheads="1"/>
          </p:cNvSpPr>
          <p:nvPr/>
        </p:nvSpPr>
        <p:spPr bwMode="auto">
          <a:xfrm>
            <a:off x="5586413" y="2719389"/>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endParaRPr lang="en-US" altLang="en-US" sz="3200">
              <a:solidFill>
                <a:srgbClr val="04617B"/>
              </a:solidFill>
              <a:latin typeface="Helvetica" panose="020B0604020202020204" pitchFamily="34" charset="0"/>
            </a:endParaRPr>
          </a:p>
        </p:txBody>
      </p:sp>
      <p:pic>
        <p:nvPicPr>
          <p:cNvPr id="12" name="Picture 11" descr="earth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9906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model of solar syste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37899" y="3452813"/>
            <a:ext cx="33369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light.jpg"/>
          <p:cNvPicPr>
            <a:picLocks noChangeAspect="1"/>
          </p:cNvPicPr>
          <p:nvPr/>
        </p:nvPicPr>
        <p:blipFill>
          <a:blip r:embed="rId6">
            <a:extLst>
              <a:ext uri="{28A0092B-C50C-407E-A947-70E740481C1C}">
                <a14:useLocalDpi xmlns:a14="http://schemas.microsoft.com/office/drawing/2010/main" val="0"/>
              </a:ext>
            </a:extLst>
          </a:blip>
          <a:srcRect l="19212" t="6409" r="14229" b="15758"/>
          <a:stretch>
            <a:fillRect/>
          </a:stretch>
        </p:blipFill>
        <p:spPr bwMode="auto">
          <a:xfrm>
            <a:off x="914400" y="4840288"/>
            <a:ext cx="2286000" cy="178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b="36000"/>
          <a:stretch>
            <a:fillRect/>
          </a:stretch>
        </p:blipFill>
        <p:spPr bwMode="auto">
          <a:xfrm>
            <a:off x="533400" y="1143000"/>
            <a:ext cx="27813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100">
                                            <p:txEl>
                                              <p:pRg st="0" end="0"/>
                                            </p:txEl>
                                          </p:spTgt>
                                        </p:tgtEl>
                                        <p:attrNameLst>
                                          <p:attrName>style.visibility</p:attrName>
                                        </p:attrNameLst>
                                      </p:cBhvr>
                                      <p:to>
                                        <p:strVal val="visible"/>
                                      </p:to>
                                    </p:set>
                                    <p:anim calcmode="lin" valueType="num">
                                      <p:cBhvr additive="base">
                                        <p:cTn id="11" dur="500" fill="hold"/>
                                        <p:tgtEl>
                                          <p:spTgt spid="410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100">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103"/>
                                        </p:tgtEl>
                                        <p:attrNameLst>
                                          <p:attrName>style.visibility</p:attrName>
                                        </p:attrNameLst>
                                      </p:cBhvr>
                                      <p:to>
                                        <p:strVal val="visible"/>
                                      </p:to>
                                    </p:set>
                                    <p:anim calcmode="lin" valueType="num">
                                      <p:cBhvr additive="base">
                                        <p:cTn id="20" dur="500" fill="hold"/>
                                        <p:tgtEl>
                                          <p:spTgt spid="4103"/>
                                        </p:tgtEl>
                                        <p:attrNameLst>
                                          <p:attrName>ppt_x</p:attrName>
                                        </p:attrNameLst>
                                      </p:cBhvr>
                                      <p:tavLst>
                                        <p:tav tm="0">
                                          <p:val>
                                            <p:strVal val="#ppt_x"/>
                                          </p:val>
                                        </p:tav>
                                        <p:tav tm="100000">
                                          <p:val>
                                            <p:strVal val="#ppt_x"/>
                                          </p:val>
                                        </p:tav>
                                      </p:tavLst>
                                    </p:anim>
                                    <p:anim calcmode="lin" valueType="num">
                                      <p:cBhvr additive="base">
                                        <p:cTn id="21" dur="500" fill="hold"/>
                                        <p:tgtEl>
                                          <p:spTgt spid="4103"/>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500"/>
                            </p:stCondLst>
                            <p:childTnLst>
                              <p:par>
                                <p:cTn id="23" presetID="2" presetClass="entr" presetSubtype="4" accel="50000" decel="5000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4106"/>
                                        </p:tgtEl>
                                        <p:attrNameLst>
                                          <p:attrName>style.visibility</p:attrName>
                                        </p:attrNameLst>
                                      </p:cBhvr>
                                      <p:to>
                                        <p:strVal val="visible"/>
                                      </p:to>
                                    </p:set>
                                    <p:anim calcmode="lin" valueType="num">
                                      <p:cBhvr additive="base">
                                        <p:cTn id="34" dur="500" fill="hold"/>
                                        <p:tgtEl>
                                          <p:spTgt spid="4106"/>
                                        </p:tgtEl>
                                        <p:attrNameLst>
                                          <p:attrName>ppt_x</p:attrName>
                                        </p:attrNameLst>
                                      </p:cBhvr>
                                      <p:tavLst>
                                        <p:tav tm="0">
                                          <p:val>
                                            <p:strVal val="#ppt_x"/>
                                          </p:val>
                                        </p:tav>
                                        <p:tav tm="100000">
                                          <p:val>
                                            <p:strVal val="#ppt_x"/>
                                          </p:val>
                                        </p:tav>
                                      </p:tavLst>
                                    </p:anim>
                                    <p:anim calcmode="lin" valueType="num">
                                      <p:cBhvr additive="base">
                                        <p:cTn id="35"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autoUpdateAnimBg="0"/>
      <p:bldP spid="4103" grpId="0" autoUpdateAnimBg="0"/>
      <p:bldP spid="4106"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219200"/>
            <a:ext cx="8229600" cy="1143000"/>
          </a:xfrm>
        </p:spPr>
        <p:txBody>
          <a:bodyPr>
            <a:noAutofit/>
          </a:bodyPr>
          <a:lstStyle/>
          <a:p>
            <a:pPr algn="ctr" eaLnBrk="1" hangingPunct="1">
              <a:defRPr/>
            </a:pPr>
            <a:r>
              <a:rPr lang="en-US" sz="5500" b="1" dirty="0">
                <a:solidFill>
                  <a:schemeClr val="bg1"/>
                </a:solidFill>
                <a:effectLst>
                  <a:outerShdw blurRad="38100" dist="38100" dir="2700000" algn="tl">
                    <a:srgbClr val="000000"/>
                  </a:outerShdw>
                </a:effectLst>
                <a:ea typeface="ＭＳ Ｐゴシック" charset="-128"/>
              </a:rPr>
              <a:t>The Bible said:</a:t>
            </a:r>
            <a:br>
              <a:rPr lang="en-US" sz="5500" b="1" dirty="0">
                <a:solidFill>
                  <a:schemeClr val="bg1"/>
                </a:solidFill>
                <a:effectLst>
                  <a:outerShdw blurRad="38100" dist="38100" dir="2700000" algn="tl">
                    <a:srgbClr val="000000"/>
                  </a:outerShdw>
                </a:effectLst>
                <a:ea typeface="ＭＳ Ｐゴシック" charset="-128"/>
              </a:rPr>
            </a:br>
            <a:r>
              <a:rPr lang="en-US" sz="5500" b="1" dirty="0">
                <a:solidFill>
                  <a:srgbClr val="FFFF00"/>
                </a:solidFill>
                <a:effectLst>
                  <a:outerShdw blurRad="38100" dist="38100" dir="2700000" algn="tl">
                    <a:srgbClr val="000000"/>
                  </a:outerShdw>
                </a:effectLst>
                <a:ea typeface="ＭＳ Ｐゴシック" charset="-128"/>
              </a:rPr>
              <a:t>You Cannot Count the Stars</a:t>
            </a:r>
          </a:p>
        </p:txBody>
      </p:sp>
      <p:pic>
        <p:nvPicPr>
          <p:cNvPr id="65538" name="Content Placeholder 3" descr="stars.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 t="1373" r="-2063" b="-1373"/>
          <a:stretch/>
        </p:blipFill>
        <p:spPr>
          <a:xfrm>
            <a:off x="0" y="94129"/>
            <a:ext cx="12192000" cy="6858000"/>
          </a:xfrm>
        </p:spPr>
      </p:pic>
      <p:sp>
        <p:nvSpPr>
          <p:cNvPr id="5" name="TextBox 4"/>
          <p:cNvSpPr txBox="1"/>
          <p:nvPr/>
        </p:nvSpPr>
        <p:spPr>
          <a:xfrm>
            <a:off x="609600" y="1066800"/>
            <a:ext cx="10972800" cy="1323439"/>
          </a:xfrm>
          <a:prstGeom prst="rect">
            <a:avLst/>
          </a:prstGeom>
          <a:noFill/>
        </p:spPr>
        <p:txBody>
          <a:bodyPr wrap="square">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a:defRPr/>
            </a:pPr>
            <a:r>
              <a:rPr lang="en-US" sz="40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Scientists kept counting only about a 1000 stars</a:t>
            </a:r>
          </a:p>
          <a:p>
            <a:pPr>
              <a:defRPr/>
            </a:pPr>
            <a:r>
              <a:rPr lang="en-US" sz="40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until they invented the telescope</a:t>
            </a:r>
            <a:endParaRPr lang="en-US" sz="4000" dirty="0">
              <a:solidFill>
                <a:srgbClr val="04617B"/>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1524000" y="5029201"/>
            <a:ext cx="8000999" cy="707886"/>
          </a:xfrm>
          <a:prstGeom prst="rect">
            <a:avLst/>
          </a:prstGeom>
          <a:noFill/>
        </p:spPr>
        <p:txBody>
          <a:bodyPr wrap="square">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algn="l">
              <a:defRPr/>
            </a:pPr>
            <a:r>
              <a:rPr lang="en-US" sz="40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Jer 33:22 </a:t>
            </a:r>
            <a:r>
              <a:rPr kumimoji="1" lang="en-US" sz="40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NKJV</a:t>
            </a:r>
            <a:r>
              <a:rPr lang="en-US" sz="40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See also Gen 15:5</a:t>
            </a:r>
            <a:endParaRPr lang="en-US" sz="4000" dirty="0">
              <a:solidFill>
                <a:srgbClr val="04617B"/>
              </a:solidFill>
              <a:latin typeface="Times New Roman" panose="02020603050405020304" pitchFamily="18" charset="0"/>
              <a:cs typeface="Times New Roman" panose="02020603050405020304" pitchFamily="18" charset="0"/>
            </a:endParaRPr>
          </a:p>
        </p:txBody>
      </p:sp>
      <p:pic>
        <p:nvPicPr>
          <p:cNvPr id="65542" name="Picture 6" descr="Blue Bible"/>
          <p:cNvPicPr>
            <a:picLocks noChangeAspect="1" noChangeArrowheads="1"/>
          </p:cNvPicPr>
          <p:nvPr/>
        </p:nvPicPr>
        <p:blipFill>
          <a:blip r:embed="rId4">
            <a:clrChange>
              <a:clrFrom>
                <a:srgbClr val="010066"/>
              </a:clrFrom>
              <a:clrTo>
                <a:srgbClr val="010066">
                  <a:alpha val="0"/>
                </a:srgbClr>
              </a:clrTo>
            </a:clrChange>
            <a:extLst>
              <a:ext uri="{28A0092B-C50C-407E-A947-70E740481C1C}">
                <a14:useLocalDpi xmlns:a14="http://schemas.microsoft.com/office/drawing/2010/main" val="0"/>
              </a:ext>
            </a:extLst>
          </a:blip>
          <a:srcRect/>
          <a:stretch>
            <a:fillRect/>
          </a:stretch>
        </p:blipFill>
        <p:spPr bwMode="auto">
          <a:xfrm>
            <a:off x="8534400" y="5280026"/>
            <a:ext cx="21336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rgbClr val="000066"/>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09600" y="762000"/>
            <a:ext cx="10972800" cy="800100"/>
          </a:xfrm>
          <a:ln>
            <a:miter lim="800000"/>
            <a:headEnd/>
            <a:tailEnd/>
          </a:ln>
          <a:effectLst>
            <a:outerShdw blurRad="63500" dist="107763" dir="2700000" algn="ctr" rotWithShape="0">
              <a:schemeClr val="bg2">
                <a:alpha val="74998"/>
              </a:schemeClr>
            </a:outerShdw>
          </a:effectLst>
          <a:extLst/>
        </p:spPr>
        <p:txBody>
          <a:bodyPr/>
          <a:lstStyle/>
          <a:p>
            <a:pPr algn="l" eaLnBrk="1" fontAlgn="auto" hangingPunct="1">
              <a:lnSpc>
                <a:spcPct val="90000"/>
              </a:lnSpc>
              <a:spcAft>
                <a:spcPts val="0"/>
              </a:spcAft>
              <a:defRPr/>
            </a:pPr>
            <a:r>
              <a:rPr lang="en-US" sz="4000" dirty="0">
                <a:solidFill>
                  <a:schemeClr val="tx1"/>
                </a:solidFill>
                <a:latin typeface="Arial" pitchFamily="-109" charset="0"/>
              </a:rPr>
              <a:t>128 BC –</a:t>
            </a:r>
            <a:r>
              <a:rPr lang="en-US" sz="4000" dirty="0">
                <a:solidFill>
                  <a:schemeClr val="bg1"/>
                </a:solidFill>
                <a:latin typeface="Arial" pitchFamily="-109" charset="0"/>
              </a:rPr>
              <a:t> </a:t>
            </a:r>
            <a:r>
              <a:rPr lang="en-US" sz="4000" dirty="0" err="1">
                <a:solidFill>
                  <a:srgbClr val="FFFF00"/>
                </a:solidFill>
                <a:latin typeface="Arial" pitchFamily="-109" charset="0"/>
              </a:rPr>
              <a:t>Hippicacus</a:t>
            </a:r>
            <a:r>
              <a:rPr lang="en-US" sz="4000" dirty="0">
                <a:solidFill>
                  <a:srgbClr val="FFFF00"/>
                </a:solidFill>
                <a:latin typeface="Arial" pitchFamily="-109" charset="0"/>
              </a:rPr>
              <a:t>      1026 stars</a:t>
            </a:r>
          </a:p>
        </p:txBody>
      </p:sp>
      <p:sp>
        <p:nvSpPr>
          <p:cNvPr id="28675" name="Rectangle 3"/>
          <p:cNvSpPr>
            <a:spLocks noGrp="1" noChangeArrowheads="1"/>
          </p:cNvSpPr>
          <p:nvPr>
            <p:ph type="subTitle" idx="1"/>
          </p:nvPr>
        </p:nvSpPr>
        <p:spPr>
          <a:xfrm>
            <a:off x="3352800" y="5486400"/>
            <a:ext cx="5181600" cy="914400"/>
          </a:xfrm>
          <a:effectLst>
            <a:outerShdw blurRad="63500" dist="107763" dir="2700000" algn="ctr" rotWithShape="0">
              <a:schemeClr val="bg2">
                <a:alpha val="74998"/>
              </a:schemeClr>
            </a:outerShdw>
          </a:effectLst>
        </p:spPr>
        <p:txBody>
          <a:bodyPr>
            <a:normAutofit/>
          </a:bodyPr>
          <a:lstStyle/>
          <a:p>
            <a:pPr marR="0" eaLnBrk="1" hangingPunct="1">
              <a:defRPr/>
            </a:pPr>
            <a:r>
              <a:rPr lang="en-US" sz="3600" b="1">
                <a:latin typeface="Arial" pitchFamily="-65" charset="0"/>
              </a:rPr>
              <a:t>Science Books by man</a:t>
            </a:r>
          </a:p>
        </p:txBody>
      </p:sp>
      <p:sp>
        <p:nvSpPr>
          <p:cNvPr id="28676" name="Text Box 4"/>
          <p:cNvSpPr txBox="1">
            <a:spLocks noChangeArrowheads="1"/>
          </p:cNvSpPr>
          <p:nvPr/>
        </p:nvSpPr>
        <p:spPr bwMode="auto">
          <a:xfrm>
            <a:off x="609600" y="1919289"/>
            <a:ext cx="9848851" cy="3017837"/>
          </a:xfrm>
          <a:prstGeom prst="rect">
            <a:avLst/>
          </a:prstGeom>
          <a:noFill/>
          <a:ln w="12700">
            <a:noFill/>
            <a:miter lim="800000"/>
            <a:headEnd type="none" w="sm" len="sm"/>
            <a:tailEnd type="none" w="sm" len="sm"/>
          </a:ln>
          <a:effectLst/>
        </p:spPr>
        <p:txBody>
          <a:bodyPr wrap="square">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algn="l">
              <a:defRPr/>
            </a:pPr>
            <a:r>
              <a:rPr kumimoji="1" lang="en-US" sz="4000" b="1" dirty="0">
                <a:solidFill>
                  <a:srgbClr val="FFFFFF"/>
                </a:solidFill>
                <a:effectLst>
                  <a:outerShdw blurRad="38100" dist="38100" dir="2700000" algn="tl">
                    <a:srgbClr val="000000"/>
                  </a:outerShdw>
                </a:effectLst>
                <a:latin typeface="Arial" charset="0"/>
              </a:rPr>
              <a:t>150 AD -</a:t>
            </a:r>
            <a:r>
              <a:rPr kumimoji="1" lang="en-US" sz="4000" b="1" dirty="0">
                <a:solidFill>
                  <a:srgbClr val="000000"/>
                </a:solidFill>
                <a:effectLst>
                  <a:outerShdw blurRad="38100" dist="38100" dir="2700000" algn="tl">
                    <a:srgbClr val="FFFFFF"/>
                  </a:outerShdw>
                </a:effectLst>
                <a:latin typeface="Arial" charset="0"/>
              </a:rPr>
              <a:t>  </a:t>
            </a:r>
            <a:r>
              <a:rPr kumimoji="1" lang="en-US" sz="4000" b="1" dirty="0">
                <a:solidFill>
                  <a:srgbClr val="FFFF00"/>
                </a:solidFill>
                <a:effectLst>
                  <a:outerShdw blurRad="38100" dist="38100" dir="2700000" algn="tl">
                    <a:srgbClr val="000000"/>
                  </a:outerShdw>
                </a:effectLst>
                <a:latin typeface="Arial" charset="0"/>
              </a:rPr>
              <a:t>Ptolemy           1056 stars</a:t>
            </a:r>
            <a:br>
              <a:rPr kumimoji="1" lang="en-US" sz="4000" b="1" dirty="0">
                <a:solidFill>
                  <a:srgbClr val="FFFF00"/>
                </a:solidFill>
                <a:effectLst>
                  <a:outerShdw blurRad="38100" dist="38100" dir="2700000" algn="tl">
                    <a:srgbClr val="000000"/>
                  </a:outerShdw>
                </a:effectLst>
                <a:latin typeface="Arial" charset="0"/>
              </a:rPr>
            </a:br>
            <a:endParaRPr lang="en-US" sz="3200" b="1" dirty="0">
              <a:solidFill>
                <a:srgbClr val="FFFFFF"/>
              </a:solidFill>
              <a:latin typeface="Arial" charset="0"/>
            </a:endParaRPr>
          </a:p>
          <a:p>
            <a:pPr algn="l">
              <a:defRPr/>
            </a:pPr>
            <a:r>
              <a:rPr kumimoji="1" lang="en-US" sz="4000" b="1" dirty="0">
                <a:solidFill>
                  <a:srgbClr val="FFFFFF"/>
                </a:solidFill>
                <a:effectLst>
                  <a:outerShdw blurRad="38100" dist="38100" dir="2700000" algn="tl">
                    <a:srgbClr val="000000"/>
                  </a:outerShdw>
                </a:effectLst>
                <a:latin typeface="Arial" charset="0"/>
              </a:rPr>
              <a:t>1575 AD -</a:t>
            </a:r>
            <a:r>
              <a:rPr kumimoji="1" lang="en-US" sz="4000" b="1" dirty="0">
                <a:solidFill>
                  <a:srgbClr val="000000"/>
                </a:solidFill>
                <a:effectLst>
                  <a:outerShdw blurRad="38100" dist="38100" dir="2700000" algn="tl">
                    <a:srgbClr val="FFFFFF"/>
                  </a:outerShdw>
                </a:effectLst>
                <a:latin typeface="Arial" charset="0"/>
              </a:rPr>
              <a:t> </a:t>
            </a:r>
            <a:r>
              <a:rPr kumimoji="1" lang="en-US" sz="4000" b="1" dirty="0">
                <a:solidFill>
                  <a:srgbClr val="FFFF00"/>
                </a:solidFill>
                <a:effectLst>
                  <a:outerShdw blurRad="38100" dist="38100" dir="2700000" algn="tl">
                    <a:srgbClr val="000000"/>
                  </a:outerShdw>
                </a:effectLst>
                <a:latin typeface="Arial" charset="0"/>
              </a:rPr>
              <a:t>Tycho Brahe    777 stars</a:t>
            </a:r>
          </a:p>
          <a:p>
            <a:pPr algn="l">
              <a:defRPr/>
            </a:pPr>
            <a:r>
              <a:rPr kumimoji="1" lang="en-US" sz="4000" b="1" dirty="0">
                <a:solidFill>
                  <a:srgbClr val="FFFF00"/>
                </a:solidFill>
                <a:effectLst>
                  <a:outerShdw blurRad="38100" dist="38100" dir="2700000" algn="tl">
                    <a:srgbClr val="000000"/>
                  </a:outerShdw>
                </a:effectLst>
                <a:latin typeface="Arial" charset="0"/>
              </a:rPr>
              <a:t/>
            </a:r>
            <a:br>
              <a:rPr kumimoji="1" lang="en-US" sz="4000" b="1" dirty="0">
                <a:solidFill>
                  <a:srgbClr val="FFFF00"/>
                </a:solidFill>
                <a:effectLst>
                  <a:outerShdw blurRad="38100" dist="38100" dir="2700000" algn="tl">
                    <a:srgbClr val="000000"/>
                  </a:outerShdw>
                </a:effectLst>
                <a:latin typeface="Arial" charset="0"/>
              </a:rPr>
            </a:br>
            <a:r>
              <a:rPr kumimoji="1" lang="en-US" sz="4000" b="1" dirty="0">
                <a:solidFill>
                  <a:srgbClr val="FFFF00"/>
                </a:solidFill>
                <a:effectLst>
                  <a:outerShdw blurRad="38100" dist="38100" dir="2700000" algn="tl">
                    <a:srgbClr val="000000"/>
                  </a:outerShdw>
                </a:effectLst>
                <a:latin typeface="Arial" charset="0"/>
              </a:rPr>
              <a:t> </a:t>
            </a:r>
            <a:r>
              <a:rPr kumimoji="1" lang="en-US" sz="4000" b="1" dirty="0">
                <a:solidFill>
                  <a:srgbClr val="FFFFFF"/>
                </a:solidFill>
                <a:effectLst>
                  <a:outerShdw blurRad="38100" dist="38100" dir="2700000" algn="tl">
                    <a:srgbClr val="000000"/>
                  </a:outerShdw>
                </a:effectLst>
                <a:latin typeface="Arial" charset="0"/>
              </a:rPr>
              <a:t>1600 AD -</a:t>
            </a:r>
            <a:r>
              <a:rPr kumimoji="1" lang="en-US" sz="4000" b="1" dirty="0">
                <a:solidFill>
                  <a:srgbClr val="000000"/>
                </a:solidFill>
                <a:effectLst>
                  <a:outerShdw blurRad="38100" dist="38100" dir="2700000" algn="tl">
                    <a:srgbClr val="FFFFFF"/>
                  </a:outerShdw>
                </a:effectLst>
                <a:latin typeface="Arial" charset="0"/>
              </a:rPr>
              <a:t>  </a:t>
            </a:r>
            <a:r>
              <a:rPr kumimoji="1" lang="en-US" sz="4000" b="1" dirty="0" err="1">
                <a:solidFill>
                  <a:srgbClr val="FFFF00"/>
                </a:solidFill>
                <a:effectLst>
                  <a:outerShdw blurRad="38100" dist="38100" dir="2700000" algn="tl">
                    <a:srgbClr val="000000"/>
                  </a:outerShdw>
                </a:effectLst>
                <a:latin typeface="Arial" charset="0"/>
              </a:rPr>
              <a:t>Keplar</a:t>
            </a:r>
            <a:r>
              <a:rPr kumimoji="1" lang="en-US" sz="4000" b="1" dirty="0">
                <a:solidFill>
                  <a:srgbClr val="FFFF00"/>
                </a:solidFill>
                <a:effectLst>
                  <a:outerShdw blurRad="38100" dist="38100" dir="2700000" algn="tl">
                    <a:srgbClr val="000000"/>
                  </a:outerShdw>
                </a:effectLst>
                <a:latin typeface="Arial" charset="0"/>
              </a:rPr>
              <a:t>            1005 stars</a:t>
            </a:r>
          </a:p>
        </p:txBody>
      </p:sp>
      <p:sp>
        <p:nvSpPr>
          <p:cNvPr id="28677" name="Text Box 5"/>
          <p:cNvSpPr txBox="1">
            <a:spLocks noChangeArrowheads="1"/>
          </p:cNvSpPr>
          <p:nvPr/>
        </p:nvSpPr>
        <p:spPr bwMode="auto">
          <a:xfrm>
            <a:off x="6024562" y="1905000"/>
            <a:ext cx="5557838" cy="914400"/>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none" anchor="b">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a:lnSpc>
                <a:spcPct val="90000"/>
              </a:lnSpc>
              <a:defRPr/>
            </a:pPr>
            <a:r>
              <a:rPr kumimoji="1" lang="en-US" sz="6000" b="1" dirty="0">
                <a:solidFill>
                  <a:srgbClr val="FF0000"/>
                </a:solidFill>
                <a:effectLst>
                  <a:outerShdw blurRad="38100" dist="38100" dir="2700000" algn="tl">
                    <a:srgbClr val="000000"/>
                  </a:outerShdw>
                </a:effectLst>
                <a:latin typeface="Arial" charset="0"/>
              </a:rPr>
              <a:t>Bible’s Wrong!</a:t>
            </a:r>
          </a:p>
        </p:txBody>
      </p:sp>
      <p:sp>
        <p:nvSpPr>
          <p:cNvPr id="28678" name="Text Box 6"/>
          <p:cNvSpPr txBox="1">
            <a:spLocks noChangeArrowheads="1"/>
          </p:cNvSpPr>
          <p:nvPr/>
        </p:nvSpPr>
        <p:spPr bwMode="auto">
          <a:xfrm>
            <a:off x="6024563" y="3048000"/>
            <a:ext cx="5557837" cy="914400"/>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none" anchor="b">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a:lnSpc>
                <a:spcPct val="90000"/>
              </a:lnSpc>
              <a:defRPr/>
            </a:pPr>
            <a:r>
              <a:rPr kumimoji="1" lang="en-US" sz="6000" b="1" dirty="0">
                <a:solidFill>
                  <a:srgbClr val="FF0000"/>
                </a:solidFill>
                <a:effectLst>
                  <a:outerShdw blurRad="38100" dist="38100" dir="2700000" algn="tl">
                    <a:srgbClr val="000000"/>
                  </a:outerShdw>
                </a:effectLst>
                <a:latin typeface="Arial" charset="0"/>
              </a:rPr>
              <a:t>Bible’s Wrong!</a:t>
            </a:r>
          </a:p>
        </p:txBody>
      </p:sp>
      <p:sp>
        <p:nvSpPr>
          <p:cNvPr id="28679" name="Text Box 7"/>
          <p:cNvSpPr txBox="1">
            <a:spLocks noChangeArrowheads="1"/>
          </p:cNvSpPr>
          <p:nvPr/>
        </p:nvSpPr>
        <p:spPr bwMode="auto">
          <a:xfrm>
            <a:off x="6024563" y="4191000"/>
            <a:ext cx="5557837" cy="914400"/>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none" anchor="b">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a:lnSpc>
                <a:spcPct val="90000"/>
              </a:lnSpc>
              <a:defRPr/>
            </a:pPr>
            <a:r>
              <a:rPr kumimoji="1" lang="en-US" sz="6000" b="1" dirty="0">
                <a:solidFill>
                  <a:srgbClr val="FF0000"/>
                </a:solidFill>
                <a:effectLst>
                  <a:outerShdw blurRad="38100" dist="38100" dir="2700000" algn="tl">
                    <a:srgbClr val="000000"/>
                  </a:outerShdw>
                </a:effectLst>
                <a:latin typeface="Arial" charset="0"/>
              </a:rPr>
              <a:t>Bible’s Wrong!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250" decel="50000" fill="hold">
                                          <p:stCondLst>
                                            <p:cond delay="0"/>
                                          </p:stCondLst>
                                        </p:cTn>
                                        <p:tgtEl>
                                          <p:spTgt spid="28677"/>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8677"/>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8677"/>
                                        </p:tgtEl>
                                        <p:attrNameLst>
                                          <p:attrName>ppt_w</p:attrName>
                                        </p:attrNameLst>
                                      </p:cBhvr>
                                      <p:tavLst>
                                        <p:tav tm="0">
                                          <p:val>
                                            <p:strVal val="#ppt_w*.05"/>
                                          </p:val>
                                        </p:tav>
                                        <p:tav tm="100000">
                                          <p:val>
                                            <p:strVal val="#ppt_w"/>
                                          </p:val>
                                        </p:tav>
                                      </p:tavLst>
                                    </p:anim>
                                    <p:anim calcmode="lin" valueType="num">
                                      <p:cBhvr>
                                        <p:cTn id="10" dur="500" fill="hold"/>
                                        <p:tgtEl>
                                          <p:spTgt spid="28677"/>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8677"/>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8677"/>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8677"/>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867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xit" presetSubtype="0" fill="hold" grpId="1" nodeType="clickEffect">
                                  <p:stCondLst>
                                    <p:cond delay="0"/>
                                  </p:stCondLst>
                                  <p:childTnLst>
                                    <p:anim calcmode="lin" valueType="num">
                                      <p:cBhvr>
                                        <p:cTn id="18" dur="1000"/>
                                        <p:tgtEl>
                                          <p:spTgt spid="28677"/>
                                        </p:tgtEl>
                                        <p:attrNameLst>
                                          <p:attrName>ppt_x</p:attrName>
                                        </p:attrNameLst>
                                      </p:cBhvr>
                                      <p:tavLst>
                                        <p:tav tm="0">
                                          <p:val>
                                            <p:strVal val="ppt_x"/>
                                          </p:val>
                                        </p:tav>
                                        <p:tav tm="100000">
                                          <p:val>
                                            <p:strVal val="ppt_x-.2"/>
                                          </p:val>
                                        </p:tav>
                                      </p:tavLst>
                                    </p:anim>
                                    <p:anim calcmode="lin" valueType="num">
                                      <p:cBhvr>
                                        <p:cTn id="19" dur="1000"/>
                                        <p:tgtEl>
                                          <p:spTgt spid="28677"/>
                                        </p:tgtEl>
                                        <p:attrNameLst>
                                          <p:attrName>ppt_y</p:attrName>
                                        </p:attrNameLst>
                                      </p:cBhvr>
                                      <p:tavLst>
                                        <p:tav tm="0">
                                          <p:val>
                                            <p:strVal val="ppt_y"/>
                                          </p:val>
                                        </p:tav>
                                        <p:tav tm="100000">
                                          <p:val>
                                            <p:strVal val="ppt_y"/>
                                          </p:val>
                                        </p:tav>
                                      </p:tavLst>
                                    </p:anim>
                                    <p:animEffect transition="out" filter="fade">
                                      <p:cBhvr>
                                        <p:cTn id="20" dur="1000"/>
                                        <p:tgtEl>
                                          <p:spTgt spid="28677"/>
                                        </p:tgtEl>
                                      </p:cBhvr>
                                    </p:animEffect>
                                    <p:set>
                                      <p:cBhvr>
                                        <p:cTn id="21" dur="1" fill="hold">
                                          <p:stCondLst>
                                            <p:cond delay="999"/>
                                          </p:stCondLst>
                                        </p:cTn>
                                        <p:tgtEl>
                                          <p:spTgt spid="28677"/>
                                        </p:tgtEl>
                                        <p:attrNameLst>
                                          <p:attrName>style.visibility</p:attrName>
                                        </p:attrNameLst>
                                      </p:cBhvr>
                                      <p:to>
                                        <p:strVal val="hidden"/>
                                      </p:to>
                                    </p:set>
                                  </p:childTnLst>
                                </p:cTn>
                              </p:par>
                            </p:childTnLst>
                          </p:cTn>
                        </p:par>
                        <p:par>
                          <p:cTn id="22" fill="hold" nodeType="afterGroup">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8676">
                                            <p:txEl>
                                              <p:pRg st="0" end="0"/>
                                            </p:txEl>
                                          </p:spTgt>
                                        </p:tgtEl>
                                        <p:attrNameLst>
                                          <p:attrName>style.visibility</p:attrName>
                                        </p:attrNameLst>
                                      </p:cBhvr>
                                      <p:to>
                                        <p:strVal val="visible"/>
                                      </p:to>
                                    </p:set>
                                    <p:anim calcmode="lin" valueType="num">
                                      <p:cBhvr additive="base">
                                        <p:cTn id="25" dur="500" fill="hold"/>
                                        <p:tgtEl>
                                          <p:spTgt spid="2867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6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28678"/>
                                        </p:tgtEl>
                                        <p:attrNameLst>
                                          <p:attrName>style.visibility</p:attrName>
                                        </p:attrNameLst>
                                      </p:cBhvr>
                                      <p:to>
                                        <p:strVal val="visible"/>
                                      </p:to>
                                    </p:set>
                                    <p:anim calcmode="lin" valueType="num">
                                      <p:cBhvr>
                                        <p:cTn id="31" dur="250" decel="50000" fill="hold">
                                          <p:stCondLst>
                                            <p:cond delay="0"/>
                                          </p:stCondLst>
                                        </p:cTn>
                                        <p:tgtEl>
                                          <p:spTgt spid="28678"/>
                                        </p:tgtEl>
                                        <p:attrNameLst>
                                          <p:attrName>style.rotation</p:attrName>
                                        </p:attrNameLst>
                                      </p:cBhvr>
                                      <p:tavLst>
                                        <p:tav tm="0">
                                          <p:val>
                                            <p:fltVal val="-90"/>
                                          </p:val>
                                        </p:tav>
                                        <p:tav tm="100000">
                                          <p:val>
                                            <p:fltVal val="0"/>
                                          </p:val>
                                        </p:tav>
                                      </p:tavLst>
                                    </p:anim>
                                    <p:anim calcmode="lin" valueType="num">
                                      <p:cBhvr>
                                        <p:cTn id="32" dur="250" decel="50000" fill="hold">
                                          <p:stCondLst>
                                            <p:cond delay="0"/>
                                          </p:stCondLst>
                                        </p:cTn>
                                        <p:tgtEl>
                                          <p:spTgt spid="28678"/>
                                        </p:tgtEl>
                                        <p:attrNameLst>
                                          <p:attrName>ppt_w</p:attrName>
                                        </p:attrNameLst>
                                      </p:cBhvr>
                                      <p:tavLst>
                                        <p:tav tm="0">
                                          <p:val>
                                            <p:strVal val="#ppt_w"/>
                                          </p:val>
                                        </p:tav>
                                        <p:tav tm="100000">
                                          <p:val>
                                            <p:strVal val="#ppt_w*.05"/>
                                          </p:val>
                                        </p:tav>
                                      </p:tavLst>
                                    </p:anim>
                                    <p:anim calcmode="lin" valueType="num">
                                      <p:cBhvr>
                                        <p:cTn id="33" dur="250" accel="50000" fill="hold">
                                          <p:stCondLst>
                                            <p:cond delay="250"/>
                                          </p:stCondLst>
                                        </p:cTn>
                                        <p:tgtEl>
                                          <p:spTgt spid="28678"/>
                                        </p:tgtEl>
                                        <p:attrNameLst>
                                          <p:attrName>ppt_w</p:attrName>
                                        </p:attrNameLst>
                                      </p:cBhvr>
                                      <p:tavLst>
                                        <p:tav tm="0">
                                          <p:val>
                                            <p:strVal val="#ppt_w*.05"/>
                                          </p:val>
                                        </p:tav>
                                        <p:tav tm="100000">
                                          <p:val>
                                            <p:strVal val="#ppt_w"/>
                                          </p:val>
                                        </p:tav>
                                      </p:tavLst>
                                    </p:anim>
                                    <p:anim calcmode="lin" valueType="num">
                                      <p:cBhvr>
                                        <p:cTn id="34" dur="500" fill="hold"/>
                                        <p:tgtEl>
                                          <p:spTgt spid="28678"/>
                                        </p:tgtEl>
                                        <p:attrNameLst>
                                          <p:attrName>ppt_h</p:attrName>
                                        </p:attrNameLst>
                                      </p:cBhvr>
                                      <p:tavLst>
                                        <p:tav tm="0">
                                          <p:val>
                                            <p:strVal val="#ppt_h"/>
                                          </p:val>
                                        </p:tav>
                                        <p:tav tm="100000">
                                          <p:val>
                                            <p:strVal val="#ppt_h"/>
                                          </p:val>
                                        </p:tav>
                                      </p:tavLst>
                                    </p:anim>
                                    <p:anim calcmode="lin" valueType="num">
                                      <p:cBhvr>
                                        <p:cTn id="35" dur="250" decel="50000" fill="hold">
                                          <p:stCondLst>
                                            <p:cond delay="0"/>
                                          </p:stCondLst>
                                        </p:cTn>
                                        <p:tgtEl>
                                          <p:spTgt spid="28678"/>
                                        </p:tgtEl>
                                        <p:attrNameLst>
                                          <p:attrName>ppt_x</p:attrName>
                                        </p:attrNameLst>
                                      </p:cBhvr>
                                      <p:tavLst>
                                        <p:tav tm="0">
                                          <p:val>
                                            <p:strVal val="#ppt_x+.4"/>
                                          </p:val>
                                        </p:tav>
                                        <p:tav tm="100000">
                                          <p:val>
                                            <p:strVal val="#ppt_x"/>
                                          </p:val>
                                        </p:tav>
                                      </p:tavLst>
                                    </p:anim>
                                    <p:anim calcmode="lin" valueType="num">
                                      <p:cBhvr>
                                        <p:cTn id="36" dur="250" decel="50000" fill="hold">
                                          <p:stCondLst>
                                            <p:cond delay="0"/>
                                          </p:stCondLst>
                                        </p:cTn>
                                        <p:tgtEl>
                                          <p:spTgt spid="28678"/>
                                        </p:tgtEl>
                                        <p:attrNameLst>
                                          <p:attrName>ppt_y</p:attrName>
                                        </p:attrNameLst>
                                      </p:cBhvr>
                                      <p:tavLst>
                                        <p:tav tm="0">
                                          <p:val>
                                            <p:strVal val="#ppt_y-.2"/>
                                          </p:val>
                                        </p:tav>
                                        <p:tav tm="100000">
                                          <p:val>
                                            <p:strVal val="#ppt_y+.1"/>
                                          </p:val>
                                        </p:tav>
                                      </p:tavLst>
                                    </p:anim>
                                    <p:anim calcmode="lin" valueType="num">
                                      <p:cBhvr>
                                        <p:cTn id="37" dur="250" accel="50000" fill="hold">
                                          <p:stCondLst>
                                            <p:cond delay="250"/>
                                          </p:stCondLst>
                                        </p:cTn>
                                        <p:tgtEl>
                                          <p:spTgt spid="28678"/>
                                        </p:tgtEl>
                                        <p:attrNameLst>
                                          <p:attrName>ppt_y</p:attrName>
                                        </p:attrNameLst>
                                      </p:cBhvr>
                                      <p:tavLst>
                                        <p:tav tm="0">
                                          <p:val>
                                            <p:strVal val="#ppt_y+.1"/>
                                          </p:val>
                                        </p:tav>
                                        <p:tav tm="100000">
                                          <p:val>
                                            <p:strVal val="#ppt_y"/>
                                          </p:val>
                                        </p:tav>
                                      </p:tavLst>
                                    </p:anim>
                                    <p:animEffect transition="in" filter="fade">
                                      <p:cBhvr>
                                        <p:cTn id="38" dur="500" decel="50000">
                                          <p:stCondLst>
                                            <p:cond delay="0"/>
                                          </p:stCondLst>
                                        </p:cTn>
                                        <p:tgtEl>
                                          <p:spTgt spid="2867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9" presetClass="exit" presetSubtype="0" fill="hold" grpId="1" nodeType="clickEffect">
                                  <p:stCondLst>
                                    <p:cond delay="0"/>
                                  </p:stCondLst>
                                  <p:childTnLst>
                                    <p:anim calcmode="lin" valueType="num">
                                      <p:cBhvr>
                                        <p:cTn id="42" dur="1000"/>
                                        <p:tgtEl>
                                          <p:spTgt spid="28678"/>
                                        </p:tgtEl>
                                        <p:attrNameLst>
                                          <p:attrName>ppt_x</p:attrName>
                                        </p:attrNameLst>
                                      </p:cBhvr>
                                      <p:tavLst>
                                        <p:tav tm="0">
                                          <p:val>
                                            <p:strVal val="ppt_x"/>
                                          </p:val>
                                        </p:tav>
                                        <p:tav tm="100000">
                                          <p:val>
                                            <p:strVal val="ppt_x-.2"/>
                                          </p:val>
                                        </p:tav>
                                      </p:tavLst>
                                    </p:anim>
                                    <p:anim calcmode="lin" valueType="num">
                                      <p:cBhvr>
                                        <p:cTn id="43" dur="1000"/>
                                        <p:tgtEl>
                                          <p:spTgt spid="28678"/>
                                        </p:tgtEl>
                                        <p:attrNameLst>
                                          <p:attrName>ppt_y</p:attrName>
                                        </p:attrNameLst>
                                      </p:cBhvr>
                                      <p:tavLst>
                                        <p:tav tm="0">
                                          <p:val>
                                            <p:strVal val="ppt_y"/>
                                          </p:val>
                                        </p:tav>
                                        <p:tav tm="100000">
                                          <p:val>
                                            <p:strVal val="ppt_y"/>
                                          </p:val>
                                        </p:tav>
                                      </p:tavLst>
                                    </p:anim>
                                    <p:animEffect transition="out" filter="fade">
                                      <p:cBhvr>
                                        <p:cTn id="44" dur="1000"/>
                                        <p:tgtEl>
                                          <p:spTgt spid="28678"/>
                                        </p:tgtEl>
                                      </p:cBhvr>
                                    </p:animEffect>
                                    <p:set>
                                      <p:cBhvr>
                                        <p:cTn id="45" dur="1" fill="hold">
                                          <p:stCondLst>
                                            <p:cond delay="999"/>
                                          </p:stCondLst>
                                        </p:cTn>
                                        <p:tgtEl>
                                          <p:spTgt spid="28678"/>
                                        </p:tgtEl>
                                        <p:attrNameLst>
                                          <p:attrName>style.visibility</p:attrName>
                                        </p:attrNameLst>
                                      </p:cBhvr>
                                      <p:to>
                                        <p:strVal val="hidden"/>
                                      </p:to>
                                    </p:set>
                                  </p:childTnLst>
                                </p:cTn>
                              </p:par>
                            </p:childTnLst>
                          </p:cTn>
                        </p:par>
                        <p:par>
                          <p:cTn id="46" fill="hold" nodeType="afterGroup">
                            <p:stCondLst>
                              <p:cond delay="1000"/>
                            </p:stCondLst>
                            <p:childTnLst>
                              <p:par>
                                <p:cTn id="47" presetID="2" presetClass="entr" presetSubtype="4" fill="hold" grpId="0" nodeType="afterEffect">
                                  <p:stCondLst>
                                    <p:cond delay="0"/>
                                  </p:stCondLst>
                                  <p:childTnLst>
                                    <p:set>
                                      <p:cBhvr>
                                        <p:cTn id="48" dur="1" fill="hold">
                                          <p:stCondLst>
                                            <p:cond delay="0"/>
                                          </p:stCondLst>
                                        </p:cTn>
                                        <p:tgtEl>
                                          <p:spTgt spid="28676">
                                            <p:txEl>
                                              <p:pRg st="1" end="1"/>
                                            </p:txEl>
                                          </p:spTgt>
                                        </p:tgtEl>
                                        <p:attrNameLst>
                                          <p:attrName>style.visibility</p:attrName>
                                        </p:attrNameLst>
                                      </p:cBhvr>
                                      <p:to>
                                        <p:strVal val="visible"/>
                                      </p:to>
                                    </p:set>
                                    <p:anim calcmode="lin" valueType="num">
                                      <p:cBhvr additive="base">
                                        <p:cTn id="49" dur="500" fill="hold"/>
                                        <p:tgtEl>
                                          <p:spTgt spid="28676">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86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28679"/>
                                        </p:tgtEl>
                                        <p:attrNameLst>
                                          <p:attrName>style.visibility</p:attrName>
                                        </p:attrNameLst>
                                      </p:cBhvr>
                                      <p:to>
                                        <p:strVal val="visible"/>
                                      </p:to>
                                    </p:set>
                                    <p:anim calcmode="lin" valueType="num">
                                      <p:cBhvr>
                                        <p:cTn id="55" dur="250" decel="50000" fill="hold">
                                          <p:stCondLst>
                                            <p:cond delay="0"/>
                                          </p:stCondLst>
                                        </p:cTn>
                                        <p:tgtEl>
                                          <p:spTgt spid="28679"/>
                                        </p:tgtEl>
                                        <p:attrNameLst>
                                          <p:attrName>style.rotation</p:attrName>
                                        </p:attrNameLst>
                                      </p:cBhvr>
                                      <p:tavLst>
                                        <p:tav tm="0">
                                          <p:val>
                                            <p:fltVal val="-90"/>
                                          </p:val>
                                        </p:tav>
                                        <p:tav tm="100000">
                                          <p:val>
                                            <p:fltVal val="0"/>
                                          </p:val>
                                        </p:tav>
                                      </p:tavLst>
                                    </p:anim>
                                    <p:anim calcmode="lin" valueType="num">
                                      <p:cBhvr>
                                        <p:cTn id="56" dur="250" decel="50000" fill="hold">
                                          <p:stCondLst>
                                            <p:cond delay="0"/>
                                          </p:stCondLst>
                                        </p:cTn>
                                        <p:tgtEl>
                                          <p:spTgt spid="28679"/>
                                        </p:tgtEl>
                                        <p:attrNameLst>
                                          <p:attrName>ppt_w</p:attrName>
                                        </p:attrNameLst>
                                      </p:cBhvr>
                                      <p:tavLst>
                                        <p:tav tm="0">
                                          <p:val>
                                            <p:strVal val="#ppt_w"/>
                                          </p:val>
                                        </p:tav>
                                        <p:tav tm="100000">
                                          <p:val>
                                            <p:strVal val="#ppt_w*.05"/>
                                          </p:val>
                                        </p:tav>
                                      </p:tavLst>
                                    </p:anim>
                                    <p:anim calcmode="lin" valueType="num">
                                      <p:cBhvr>
                                        <p:cTn id="57" dur="250" accel="50000" fill="hold">
                                          <p:stCondLst>
                                            <p:cond delay="250"/>
                                          </p:stCondLst>
                                        </p:cTn>
                                        <p:tgtEl>
                                          <p:spTgt spid="28679"/>
                                        </p:tgtEl>
                                        <p:attrNameLst>
                                          <p:attrName>ppt_w</p:attrName>
                                        </p:attrNameLst>
                                      </p:cBhvr>
                                      <p:tavLst>
                                        <p:tav tm="0">
                                          <p:val>
                                            <p:strVal val="#ppt_w*.05"/>
                                          </p:val>
                                        </p:tav>
                                        <p:tav tm="100000">
                                          <p:val>
                                            <p:strVal val="#ppt_w"/>
                                          </p:val>
                                        </p:tav>
                                      </p:tavLst>
                                    </p:anim>
                                    <p:anim calcmode="lin" valueType="num">
                                      <p:cBhvr>
                                        <p:cTn id="58" dur="500" fill="hold"/>
                                        <p:tgtEl>
                                          <p:spTgt spid="28679"/>
                                        </p:tgtEl>
                                        <p:attrNameLst>
                                          <p:attrName>ppt_h</p:attrName>
                                        </p:attrNameLst>
                                      </p:cBhvr>
                                      <p:tavLst>
                                        <p:tav tm="0">
                                          <p:val>
                                            <p:strVal val="#ppt_h"/>
                                          </p:val>
                                        </p:tav>
                                        <p:tav tm="100000">
                                          <p:val>
                                            <p:strVal val="#ppt_h"/>
                                          </p:val>
                                        </p:tav>
                                      </p:tavLst>
                                    </p:anim>
                                    <p:anim calcmode="lin" valueType="num">
                                      <p:cBhvr>
                                        <p:cTn id="59" dur="250" decel="50000" fill="hold">
                                          <p:stCondLst>
                                            <p:cond delay="0"/>
                                          </p:stCondLst>
                                        </p:cTn>
                                        <p:tgtEl>
                                          <p:spTgt spid="28679"/>
                                        </p:tgtEl>
                                        <p:attrNameLst>
                                          <p:attrName>ppt_x</p:attrName>
                                        </p:attrNameLst>
                                      </p:cBhvr>
                                      <p:tavLst>
                                        <p:tav tm="0">
                                          <p:val>
                                            <p:strVal val="#ppt_x+.4"/>
                                          </p:val>
                                        </p:tav>
                                        <p:tav tm="100000">
                                          <p:val>
                                            <p:strVal val="#ppt_x"/>
                                          </p:val>
                                        </p:tav>
                                      </p:tavLst>
                                    </p:anim>
                                    <p:anim calcmode="lin" valueType="num">
                                      <p:cBhvr>
                                        <p:cTn id="60" dur="250" decel="50000" fill="hold">
                                          <p:stCondLst>
                                            <p:cond delay="0"/>
                                          </p:stCondLst>
                                        </p:cTn>
                                        <p:tgtEl>
                                          <p:spTgt spid="28679"/>
                                        </p:tgtEl>
                                        <p:attrNameLst>
                                          <p:attrName>ppt_y</p:attrName>
                                        </p:attrNameLst>
                                      </p:cBhvr>
                                      <p:tavLst>
                                        <p:tav tm="0">
                                          <p:val>
                                            <p:strVal val="#ppt_y-.2"/>
                                          </p:val>
                                        </p:tav>
                                        <p:tav tm="100000">
                                          <p:val>
                                            <p:strVal val="#ppt_y+.1"/>
                                          </p:val>
                                        </p:tav>
                                      </p:tavLst>
                                    </p:anim>
                                    <p:anim calcmode="lin" valueType="num">
                                      <p:cBhvr>
                                        <p:cTn id="61" dur="250" accel="50000" fill="hold">
                                          <p:stCondLst>
                                            <p:cond delay="250"/>
                                          </p:stCondLst>
                                        </p:cTn>
                                        <p:tgtEl>
                                          <p:spTgt spid="28679"/>
                                        </p:tgtEl>
                                        <p:attrNameLst>
                                          <p:attrName>ppt_y</p:attrName>
                                        </p:attrNameLst>
                                      </p:cBhvr>
                                      <p:tavLst>
                                        <p:tav tm="0">
                                          <p:val>
                                            <p:strVal val="#ppt_y+.1"/>
                                          </p:val>
                                        </p:tav>
                                        <p:tav tm="100000">
                                          <p:val>
                                            <p:strVal val="#ppt_y"/>
                                          </p:val>
                                        </p:tav>
                                      </p:tavLst>
                                    </p:anim>
                                    <p:animEffect transition="in" filter="fade">
                                      <p:cBhvr>
                                        <p:cTn id="62" dur="500" decel="50000">
                                          <p:stCondLst>
                                            <p:cond delay="0"/>
                                          </p:stCondLst>
                                        </p:cTn>
                                        <p:tgtEl>
                                          <p:spTgt spid="2867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9" presetClass="exit" presetSubtype="0" fill="hold" grpId="1" nodeType="clickEffect">
                                  <p:stCondLst>
                                    <p:cond delay="0"/>
                                  </p:stCondLst>
                                  <p:childTnLst>
                                    <p:anim calcmode="lin" valueType="num">
                                      <p:cBhvr>
                                        <p:cTn id="66" dur="1000"/>
                                        <p:tgtEl>
                                          <p:spTgt spid="28679"/>
                                        </p:tgtEl>
                                        <p:attrNameLst>
                                          <p:attrName>ppt_x</p:attrName>
                                        </p:attrNameLst>
                                      </p:cBhvr>
                                      <p:tavLst>
                                        <p:tav tm="0">
                                          <p:val>
                                            <p:strVal val="ppt_x"/>
                                          </p:val>
                                        </p:tav>
                                        <p:tav tm="100000">
                                          <p:val>
                                            <p:strVal val="ppt_x-.2"/>
                                          </p:val>
                                        </p:tav>
                                      </p:tavLst>
                                    </p:anim>
                                    <p:anim calcmode="lin" valueType="num">
                                      <p:cBhvr>
                                        <p:cTn id="67" dur="1000"/>
                                        <p:tgtEl>
                                          <p:spTgt spid="28679"/>
                                        </p:tgtEl>
                                        <p:attrNameLst>
                                          <p:attrName>ppt_y</p:attrName>
                                        </p:attrNameLst>
                                      </p:cBhvr>
                                      <p:tavLst>
                                        <p:tav tm="0">
                                          <p:val>
                                            <p:strVal val="ppt_y"/>
                                          </p:val>
                                        </p:tav>
                                        <p:tav tm="100000">
                                          <p:val>
                                            <p:strVal val="ppt_y"/>
                                          </p:val>
                                        </p:tav>
                                      </p:tavLst>
                                    </p:anim>
                                    <p:animEffect transition="out" filter="fade">
                                      <p:cBhvr>
                                        <p:cTn id="68" dur="1000"/>
                                        <p:tgtEl>
                                          <p:spTgt spid="28679"/>
                                        </p:tgtEl>
                                      </p:cBhvr>
                                    </p:animEffect>
                                    <p:set>
                                      <p:cBhvr>
                                        <p:cTn id="69" dur="1" fill="hold">
                                          <p:stCondLst>
                                            <p:cond delay="999"/>
                                          </p:stCondLst>
                                        </p:cTn>
                                        <p:tgtEl>
                                          <p:spTgt spid="28679"/>
                                        </p:tgtEl>
                                        <p:attrNameLst>
                                          <p:attrName>style.visibility</p:attrName>
                                        </p:attrNameLst>
                                      </p:cBhvr>
                                      <p:to>
                                        <p:strVal val="hidden"/>
                                      </p:to>
                                    </p:set>
                                  </p:childTnLst>
                                </p:cTn>
                              </p:par>
                            </p:childTnLst>
                          </p:cTn>
                        </p:par>
                        <p:par>
                          <p:cTn id="70" fill="hold" nodeType="afterGroup">
                            <p:stCondLst>
                              <p:cond delay="1000"/>
                            </p:stCondLst>
                            <p:childTnLst>
                              <p:par>
                                <p:cTn id="71" presetID="2" presetClass="entr" presetSubtype="4" fill="hold" grpId="0" nodeType="afterEffect">
                                  <p:stCondLst>
                                    <p:cond delay="0"/>
                                  </p:stCondLst>
                                  <p:childTnLst>
                                    <p:set>
                                      <p:cBhvr>
                                        <p:cTn id="72" dur="1" fill="hold">
                                          <p:stCondLst>
                                            <p:cond delay="0"/>
                                          </p:stCondLst>
                                        </p:cTn>
                                        <p:tgtEl>
                                          <p:spTgt spid="28676">
                                            <p:txEl>
                                              <p:pRg st="2" end="2"/>
                                            </p:txEl>
                                          </p:spTgt>
                                        </p:tgtEl>
                                        <p:attrNameLst>
                                          <p:attrName>style.visibility</p:attrName>
                                        </p:attrNameLst>
                                      </p:cBhvr>
                                      <p:to>
                                        <p:strVal val="visible"/>
                                      </p:to>
                                    </p:set>
                                    <p:anim calcmode="lin" valueType="num">
                                      <p:cBhvr additive="base">
                                        <p:cTn id="73" dur="500" fill="hold"/>
                                        <p:tgtEl>
                                          <p:spTgt spid="28676">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867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autoUpdateAnimBg="0"/>
      <p:bldP spid="28677" grpId="0"/>
      <p:bldP spid="28677" grpId="1"/>
      <p:bldP spid="28678" grpId="0"/>
      <p:bldP spid="28678" grpId="1"/>
      <p:bldP spid="28679" grpId="0"/>
      <p:bldP spid="28679"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09600" y="990600"/>
            <a:ext cx="10972800" cy="2971800"/>
          </a:xfrm>
          <a:ln>
            <a:miter lim="800000"/>
            <a:headEnd/>
            <a:tailEnd/>
          </a:ln>
          <a:effectLst>
            <a:outerShdw blurRad="63500" dist="107763" dir="2700000" algn="ctr" rotWithShape="0">
              <a:schemeClr val="bg2">
                <a:alpha val="74998"/>
              </a:schemeClr>
            </a:outerShdw>
          </a:effectLst>
          <a:extLst/>
        </p:spPr>
        <p:txBody>
          <a:bodyPr/>
          <a:lstStyle/>
          <a:p>
            <a:pPr algn="ctr" eaLnBrk="1" fontAlgn="auto" hangingPunct="1">
              <a:lnSpc>
                <a:spcPct val="90000"/>
              </a:lnSpc>
              <a:spcAft>
                <a:spcPts val="0"/>
              </a:spcAft>
              <a:defRPr/>
            </a:pPr>
            <a:r>
              <a:rPr lang="en-US" sz="4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 the host of heaven</a:t>
            </a:r>
            <a:r>
              <a:rPr lang="en-US"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cannot be numbered, </a:t>
            </a:r>
            <a:r>
              <a:rPr lang="en-US" sz="40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neither the sand of the sea measured; so will I multiply the seed of David my servant, ...</a:t>
            </a:r>
          </a:p>
        </p:txBody>
      </p:sp>
      <p:sp>
        <p:nvSpPr>
          <p:cNvPr id="30723" name="Rectangle 3"/>
          <p:cNvSpPr>
            <a:spLocks noGrp="1" noChangeArrowheads="1"/>
          </p:cNvSpPr>
          <p:nvPr>
            <p:ph type="subTitle" idx="1"/>
          </p:nvPr>
        </p:nvSpPr>
        <p:spPr>
          <a:xfrm>
            <a:off x="618565" y="4446587"/>
            <a:ext cx="5943600" cy="1219200"/>
          </a:xfrm>
          <a:effectLst>
            <a:outerShdw blurRad="63500" dist="107763" dir="2700000" algn="ctr" rotWithShape="0">
              <a:schemeClr val="bg2">
                <a:alpha val="74998"/>
              </a:schemeClr>
            </a:outerShdw>
          </a:effectLst>
        </p:spPr>
        <p:txBody>
          <a:bodyPr>
            <a:normAutofit/>
          </a:bodyPr>
          <a:lstStyle/>
          <a:p>
            <a:pPr marR="0" eaLnBrk="1" hangingPunct="1">
              <a:lnSpc>
                <a:spcPct val="90000"/>
              </a:lnSpc>
              <a:defRPr/>
            </a:pPr>
            <a:r>
              <a:rPr lang="en-US" b="1" dirty="0">
                <a:latin typeface="Times New Roman" panose="02020603050405020304" pitchFamily="18" charset="0"/>
                <a:cs typeface="Times New Roman" panose="02020603050405020304" pitchFamily="18" charset="0"/>
              </a:rPr>
              <a:t>Jer 33:22 NKJV</a:t>
            </a:r>
          </a:p>
          <a:p>
            <a:pPr marR="0" eaLnBrk="1" hangingPunct="1">
              <a:lnSpc>
                <a:spcPct val="90000"/>
              </a:lnSpc>
              <a:defRPr/>
            </a:pPr>
            <a:r>
              <a:rPr lang="en-US" b="1" dirty="0">
                <a:latin typeface="Times New Roman" panose="02020603050405020304" pitchFamily="18" charset="0"/>
                <a:cs typeface="Times New Roman" panose="02020603050405020304" pitchFamily="18" charset="0"/>
              </a:rPr>
              <a:t>See also Gen 15:5</a:t>
            </a:r>
          </a:p>
        </p:txBody>
      </p:sp>
      <p:pic>
        <p:nvPicPr>
          <p:cNvPr id="67588" name="Picture 4" descr="Blue Bible"/>
          <p:cNvPicPr>
            <a:picLocks noChangeAspect="1" noChangeArrowheads="1"/>
          </p:cNvPicPr>
          <p:nvPr/>
        </p:nvPicPr>
        <p:blipFill>
          <a:blip r:embed="rId3">
            <a:clrChange>
              <a:clrFrom>
                <a:srgbClr val="010066"/>
              </a:clrFrom>
              <a:clrTo>
                <a:srgbClr val="010066">
                  <a:alpha val="0"/>
                </a:srgbClr>
              </a:clrTo>
            </a:clrChange>
            <a:extLst>
              <a:ext uri="{28A0092B-C50C-407E-A947-70E740481C1C}">
                <a14:useLocalDpi xmlns:a14="http://schemas.microsoft.com/office/drawing/2010/main" val="0"/>
              </a:ext>
            </a:extLst>
          </a:blip>
          <a:srcRect/>
          <a:stretch>
            <a:fillRect/>
          </a:stretch>
        </p:blipFill>
        <p:spPr bwMode="auto">
          <a:xfrm>
            <a:off x="7086600" y="3632760"/>
            <a:ext cx="3403558" cy="251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 name="TextBox 5"/>
          <p:cNvSpPr txBox="1"/>
          <p:nvPr/>
        </p:nvSpPr>
        <p:spPr>
          <a:xfrm>
            <a:off x="3505200" y="5715001"/>
            <a:ext cx="5638800" cy="708025"/>
          </a:xfrm>
          <a:prstGeom prst="rect">
            <a:avLst/>
          </a:prstGeom>
          <a:solidFill>
            <a:schemeClr val="accent1">
              <a:lumMod val="60000"/>
              <a:lumOff val="40000"/>
            </a:schemeClr>
          </a:solidFill>
        </p:spPr>
        <p:txBody>
          <a:bodyPr>
            <a:spAutoFit/>
          </a:bodyPr>
          <a:lstStyle/>
          <a:p>
            <a:pPr algn="l" eaLnBrk="1" hangingPunct="1">
              <a:spcBef>
                <a:spcPct val="20000"/>
              </a:spcBef>
              <a:defRPr/>
            </a:pPr>
            <a:r>
              <a:rPr lang="en-US" sz="4000" dirty="0">
                <a:solidFill>
                  <a:prstClr val="black"/>
                </a:solidFill>
                <a:effectLst>
                  <a:outerShdw blurRad="38100" dist="38100" dir="2700000" algn="tl">
                    <a:srgbClr val="000000">
                      <a:alpha val="43137"/>
                    </a:srgbClr>
                  </a:outerShdw>
                </a:effectLst>
                <a:latin typeface="Helvetica" pitchFamily="-65" charset="0"/>
                <a:ea typeface="+mn-ea"/>
              </a:rPr>
              <a:t>The Hubble Telescope</a:t>
            </a:r>
          </a:p>
        </p:txBody>
      </p:sp>
      <p:pic>
        <p:nvPicPr>
          <p:cNvPr id="68611" name="Picture 8" descr="hubb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5800"/>
            <a:ext cx="10972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7772400" y="1600200"/>
            <a:ext cx="4419600" cy="1143000"/>
          </a:xfrm>
        </p:spPr>
        <p:txBody>
          <a:bodyPr/>
          <a:lstStyle/>
          <a:p>
            <a:pPr eaLnBrk="1" hangingPunct="1"/>
            <a:r>
              <a:rPr lang="en-US" altLang="en-US" sz="1000">
                <a:ea typeface="ＭＳ Ｐゴシック" panose="020B0600070205080204" pitchFamily="34" charset="-128"/>
              </a:rPr>
              <a:t>Hubble looking at grain of sand size area</a:t>
            </a:r>
          </a:p>
        </p:txBody>
      </p:sp>
      <p:pic>
        <p:nvPicPr>
          <p:cNvPr id="69635" name="Picture 3" descr="Continuous Viewing Zon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0"/>
            <a:ext cx="531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p:cNvSpPr txBox="1">
            <a:spLocks noChangeArrowheads="1"/>
          </p:cNvSpPr>
          <p:nvPr/>
        </p:nvSpPr>
        <p:spPr bwMode="auto">
          <a:xfrm>
            <a:off x="685800" y="990600"/>
            <a:ext cx="5410200" cy="4832092"/>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nSpc>
                <a:spcPct val="90000"/>
              </a:lnSpc>
              <a:spcBef>
                <a:spcPct val="50000"/>
              </a:spcBef>
              <a:defRPr/>
            </a:pPr>
            <a:r>
              <a:rPr lang="en-US" sz="4000" b="1" dirty="0">
                <a:latin typeface="Times New Roman" panose="02020603050405020304" pitchFamily="18" charset="0"/>
                <a:ea typeface="+mn-ea"/>
                <a:cs typeface="Times New Roman" panose="02020603050405020304" pitchFamily="18" charset="0"/>
              </a:rPr>
              <a:t>Continuous  Viewing Zone</a:t>
            </a:r>
          </a:p>
          <a:p>
            <a:pPr>
              <a:lnSpc>
                <a:spcPct val="90000"/>
              </a:lnSpc>
              <a:spcBef>
                <a:spcPct val="50000"/>
              </a:spcBef>
              <a:defRPr/>
            </a:pPr>
            <a:r>
              <a:rPr lang="en-US" sz="4000" b="1" dirty="0">
                <a:latin typeface="Times New Roman" panose="02020603050405020304" pitchFamily="18" charset="0"/>
                <a:ea typeface="+mn-ea"/>
                <a:cs typeface="Times New Roman" panose="02020603050405020304" pitchFamily="18" charset="0"/>
              </a:rPr>
              <a:t>An area 1/30 the size of the full moon, or about the size of a grain of sand held at arms length, was stared at for ten straight days.</a:t>
            </a:r>
          </a:p>
        </p:txBody>
      </p:sp>
    </p:spTree>
  </p:cSld>
  <p:clrMapOvr>
    <a:masterClrMapping/>
  </p:clrMapOvr>
  <p:transition spd="med">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0" y="609600"/>
            <a:ext cx="7772400" cy="1143000"/>
          </a:xfrm>
        </p:spPr>
        <p:txBody>
          <a:bodyPr/>
          <a:lstStyle/>
          <a:p>
            <a:pPr eaLnBrk="1" hangingPunct="1"/>
            <a:r>
              <a:rPr lang="en-US" altLang="en-US">
                <a:solidFill>
                  <a:srgbClr val="000000"/>
                </a:solidFill>
                <a:ea typeface="ＭＳ Ｐゴシック" panose="020B0600070205080204" pitchFamily="34" charset="-128"/>
              </a:rPr>
              <a:t>Saw</a:t>
            </a:r>
          </a:p>
        </p:txBody>
      </p:sp>
      <p:pic>
        <p:nvPicPr>
          <p:cNvPr id="70659" name="Picture 3" descr="st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1524000" y="6324600"/>
            <a:ext cx="9144000" cy="457200"/>
          </a:xfrm>
          <a:prstGeom prst="rect">
            <a:avLst/>
          </a:prstGeom>
          <a:noFill/>
          <a:ln w="9525">
            <a:noFill/>
            <a:miter lim="800000"/>
            <a:headEnd/>
            <a:tailEnd/>
          </a:ln>
          <a:effectLst/>
        </p:spPr>
        <p:txBody>
          <a:bodyPr>
            <a:spAutoFit/>
          </a:bodyPr>
          <a:lstStyle/>
          <a:p>
            <a:pPr eaLnBrk="1" hangingPunct="1">
              <a:spcBef>
                <a:spcPct val="50000"/>
              </a:spcBef>
              <a:defRPr/>
            </a:pPr>
            <a:r>
              <a:rPr lang="en-US" sz="2400" b="1">
                <a:solidFill>
                  <a:prstClr val="black"/>
                </a:solidFill>
                <a:effectLst>
                  <a:outerShdw blurRad="38100" dist="38100" dir="2700000" algn="tl">
                    <a:srgbClr val="000000"/>
                  </a:outerShdw>
                </a:effectLst>
                <a:latin typeface="Arial" pitchFamily="-109" charset="0"/>
                <a:ea typeface="+mn-ea"/>
              </a:rPr>
              <a:t>A grain of sand hides more stars than can be counted.</a:t>
            </a:r>
          </a:p>
        </p:txBody>
      </p:sp>
      <p:sp>
        <p:nvSpPr>
          <p:cNvPr id="36869" name="Text Box 5"/>
          <p:cNvSpPr txBox="1">
            <a:spLocks noChangeArrowheads="1"/>
          </p:cNvSpPr>
          <p:nvPr/>
        </p:nvSpPr>
        <p:spPr bwMode="auto">
          <a:xfrm>
            <a:off x="1993900" y="1966913"/>
            <a:ext cx="8223250" cy="3062287"/>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nchor="ct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a:defRPr/>
            </a:pPr>
            <a:r>
              <a:rPr kumimoji="1" lang="en-US" sz="5400" b="1" dirty="0">
                <a:solidFill>
                  <a:srgbClr val="FFFF00"/>
                </a:solidFill>
                <a:latin typeface="Arial" charset="0"/>
              </a:rPr>
              <a:t>Bible was Right</a:t>
            </a:r>
            <a:r>
              <a:rPr kumimoji="1" lang="en-US" sz="5400" b="1" u="sng" dirty="0">
                <a:solidFill>
                  <a:srgbClr val="FFFF00"/>
                </a:solidFill>
                <a:latin typeface="Arial" charset="0"/>
              </a:rPr>
              <a:t/>
            </a:r>
            <a:br>
              <a:rPr kumimoji="1" lang="en-US" sz="5400" b="1" u="sng" dirty="0">
                <a:solidFill>
                  <a:srgbClr val="FFFF00"/>
                </a:solidFill>
                <a:latin typeface="Arial" charset="0"/>
              </a:rPr>
            </a:br>
            <a:r>
              <a:rPr kumimoji="1" lang="en-US" sz="4000" b="1" dirty="0">
                <a:solidFill>
                  <a:srgbClr val="66FFFF"/>
                </a:solidFill>
                <a:latin typeface="Arial" charset="0"/>
              </a:rPr>
              <a:t>Man’s Science was Wrong!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anim calcmode="lin" valueType="num">
                                      <p:cBhvr>
                                        <p:cTn id="7" dur="500" fill="hold"/>
                                        <p:tgtEl>
                                          <p:spTgt spid="36869"/>
                                        </p:tgtEl>
                                        <p:attrNameLst>
                                          <p:attrName>ppt_w</p:attrName>
                                        </p:attrNameLst>
                                      </p:cBhvr>
                                      <p:tavLst>
                                        <p:tav tm="0">
                                          <p:val>
                                            <p:fltVal val="0"/>
                                          </p:val>
                                        </p:tav>
                                        <p:tav tm="100000">
                                          <p:val>
                                            <p:strVal val="#ppt_w"/>
                                          </p:val>
                                        </p:tav>
                                      </p:tavLst>
                                    </p:anim>
                                    <p:anim calcmode="lin" valueType="num">
                                      <p:cBhvr>
                                        <p:cTn id="8" dur="500" fill="hold"/>
                                        <p:tgtEl>
                                          <p:spTgt spid="368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0" y="609600"/>
            <a:ext cx="7772400" cy="1143000"/>
          </a:xfrm>
        </p:spPr>
        <p:txBody>
          <a:bodyPr/>
          <a:lstStyle/>
          <a:p>
            <a:pPr eaLnBrk="1" hangingPunct="1"/>
            <a:r>
              <a:rPr lang="en-US" altLang="en-US" sz="1000">
                <a:ea typeface="ＭＳ Ｐゴシック" panose="020B0600070205080204" pitchFamily="34" charset="-128"/>
              </a:rPr>
              <a:t>Estimated each person has 2 Trillion</a:t>
            </a:r>
          </a:p>
        </p:txBody>
      </p:sp>
      <p:pic>
        <p:nvPicPr>
          <p:cNvPr id="71683" name="Picture 3" descr="stars phes 1995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685800" y="1859101"/>
            <a:ext cx="10972800" cy="3170099"/>
          </a:xfrm>
          <a:prstGeom prst="rect">
            <a:avLst/>
          </a:prstGeom>
          <a:solidFill>
            <a:srgbClr val="00B0F0"/>
          </a:solidFill>
          <a:ln w="9525">
            <a:noFill/>
            <a:miter lim="800000"/>
            <a:headEnd/>
            <a:tailEnd/>
          </a:ln>
          <a:effectLst>
            <a:outerShdw blurRad="63500" dist="125724" dir="2700000" algn="ctr" rotWithShape="0">
              <a:schemeClr val="bg2">
                <a:alpha val="74998"/>
              </a:schemeClr>
            </a:outerShdw>
          </a:effectLst>
        </p:spPr>
        <p:txBody>
          <a:bodyPr wrap="square">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a:defRPr/>
            </a:pPr>
            <a:r>
              <a:rPr lang="en-US" sz="4000" dirty="0">
                <a:effectLst>
                  <a:outerShdw blurRad="38100" dist="38100" dir="2700000" algn="tl">
                    <a:srgbClr val="000000">
                      <a:alpha val="43137"/>
                    </a:srgbClr>
                  </a:outerShdw>
                </a:effectLst>
                <a:latin typeface="Times New Roman" pitchFamily="18" charset="0"/>
                <a:cs typeface="Times New Roman" pitchFamily="18" charset="0"/>
              </a:rPr>
              <a:t>It has been estimated that there are enough stars for every person on earth to own 2,000,000,000,000 </a:t>
            </a:r>
            <a:br>
              <a:rPr lang="en-US" sz="4000" dirty="0">
                <a:effectLst>
                  <a:outerShdw blurRad="38100" dist="38100" dir="2700000" algn="tl">
                    <a:srgbClr val="000000">
                      <a:alpha val="43137"/>
                    </a:srgbClr>
                  </a:outerShdw>
                </a:effectLst>
                <a:latin typeface="Times New Roman" pitchFamily="18" charset="0"/>
                <a:cs typeface="Times New Roman" pitchFamily="18" charset="0"/>
              </a:rPr>
            </a:br>
            <a:r>
              <a:rPr lang="en-US" sz="4000" dirty="0">
                <a:effectLst>
                  <a:outerShdw blurRad="38100" dist="38100" dir="2700000" algn="tl">
                    <a:srgbClr val="000000">
                      <a:alpha val="43137"/>
                    </a:srgbClr>
                  </a:outerShdw>
                </a:effectLst>
                <a:latin typeface="Times New Roman" pitchFamily="18" charset="0"/>
                <a:cs typeface="Times New Roman" pitchFamily="18" charset="0"/>
              </a:rPr>
              <a:t>(2 trillion) of them.	</a:t>
            </a:r>
            <a:br>
              <a:rPr lang="en-US" sz="4000" dirty="0">
                <a:effectLst>
                  <a:outerShdw blurRad="38100" dist="38100" dir="2700000" algn="tl">
                    <a:srgbClr val="000000">
                      <a:alpha val="43137"/>
                    </a:srgbClr>
                  </a:outerShdw>
                </a:effectLst>
                <a:latin typeface="Times New Roman" pitchFamily="18" charset="0"/>
                <a:cs typeface="Times New Roman" pitchFamily="18" charset="0"/>
              </a:rPr>
            </a:br>
            <a:r>
              <a:rPr lang="en-US" sz="4000" dirty="0">
                <a:effectLst>
                  <a:outerShdw blurRad="38100" dist="38100" dir="2700000" algn="tl">
                    <a:srgbClr val="000000">
                      <a:alpha val="43137"/>
                    </a:srgbClr>
                  </a:outerShdw>
                </a:effectLst>
                <a:latin typeface="Times New Roman" pitchFamily="18" charset="0"/>
                <a:cs typeface="Times New Roman" pitchFamily="18" charset="0"/>
              </a:rPr>
              <a:t/>
            </a:r>
            <a:br>
              <a:rPr lang="en-US" sz="4000" dirty="0">
                <a:effectLst>
                  <a:outerShdw blurRad="38100" dist="38100" dir="2700000" algn="tl">
                    <a:srgbClr val="000000">
                      <a:alpha val="43137"/>
                    </a:srgbClr>
                  </a:outerShdw>
                </a:effectLst>
                <a:latin typeface="Times New Roman" pitchFamily="18" charset="0"/>
                <a:cs typeface="Times New Roman" pitchFamily="18" charset="0"/>
              </a:rPr>
            </a:br>
            <a:r>
              <a:rPr lang="en-US" sz="3600" i="1" dirty="0">
                <a:effectLst>
                  <a:outerShdw blurRad="38100" dist="38100" dir="2700000" algn="tl">
                    <a:srgbClr val="000000">
                      <a:alpha val="43137"/>
                    </a:srgbClr>
                  </a:outerShdw>
                </a:effectLst>
                <a:latin typeface="Times New Roman" pitchFamily="18" charset="0"/>
                <a:cs typeface="Times New Roman" pitchFamily="18" charset="0"/>
              </a:rPr>
              <a:t>Astronomy and the Bible, </a:t>
            </a:r>
            <a:r>
              <a:rPr lang="en-US" sz="3600" dirty="0">
                <a:effectLst>
                  <a:outerShdw blurRad="38100" dist="38100" dir="2700000" algn="tl">
                    <a:srgbClr val="000000">
                      <a:alpha val="43137"/>
                    </a:srgbClr>
                  </a:outerShdw>
                </a:effectLst>
                <a:latin typeface="Times New Roman" pitchFamily="18" charset="0"/>
                <a:cs typeface="Times New Roman" pitchFamily="18" charset="0"/>
              </a:rPr>
              <a:t>Donald DeYoung p. 57</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anim calcmode="lin" valueType="num">
                                      <p:cBhvr>
                                        <p:cTn id="7" dur="500" fill="hold"/>
                                        <p:tgtEl>
                                          <p:spTgt spid="389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91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6" descr="200315141-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612" y="1927226"/>
            <a:ext cx="39147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Grp="1" noChangeArrowheads="1"/>
          </p:cNvSpPr>
          <p:nvPr>
            <p:ph type="ctrTitle"/>
          </p:nvPr>
        </p:nvSpPr>
        <p:spPr bwMode="auto">
          <a:xfrm>
            <a:off x="2286000" y="457201"/>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dirty="0">
                <a:ea typeface="ＭＳ Ｐゴシック" panose="020B0600070205080204" pitchFamily="34" charset="-128"/>
              </a:rPr>
              <a:t>It may be the person to your left who stumbles across an atheistic Web site…</a:t>
            </a:r>
          </a:p>
        </p:txBody>
      </p:sp>
      <p:pic>
        <p:nvPicPr>
          <p:cNvPr id="3" name="Picture 2" descr="A picture containing clipart&#10;&#10;Description automatically generated">
            <a:extLst>
              <a:ext uri="{FF2B5EF4-FFF2-40B4-BE49-F238E27FC236}">
                <a16:creationId xmlns:a16="http://schemas.microsoft.com/office/drawing/2014/main" xmlns="" id="{E7B67605-A288-4C53-AFED-3063026A3B3D}"/>
              </a:ext>
            </a:extLst>
          </p:cNvPr>
          <p:cNvPicPr>
            <a:picLocks noChangeAspect="1"/>
          </p:cNvPicPr>
          <p:nvPr/>
        </p:nvPicPr>
        <p:blipFill>
          <a:blip r:embed="rId4"/>
          <a:stretch>
            <a:fillRect/>
          </a:stretch>
        </p:blipFill>
        <p:spPr>
          <a:xfrm>
            <a:off x="152400" y="2209800"/>
            <a:ext cx="11901711" cy="2667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500"/>
                                        <p:tgtEl>
                                          <p:spTgt spid="3"/>
                                        </p:tgtEl>
                                      </p:cBhvr>
                                    </p:animEffect>
                                    <p:anim calcmode="lin" valueType="num">
                                      <p:cBhvr>
                                        <p:cTn id="7" dur="500"/>
                                        <p:tgtEl>
                                          <p:spTgt spid="3"/>
                                        </p:tgtEl>
                                        <p:attrNameLst>
                                          <p:attrName>ppt_x</p:attrName>
                                        </p:attrNameLst>
                                      </p:cBhvr>
                                      <p:tavLst>
                                        <p:tav tm="0">
                                          <p:val>
                                            <p:strVal val="ppt_x"/>
                                          </p:val>
                                        </p:tav>
                                        <p:tav tm="100000">
                                          <p:val>
                                            <p:strVal val="ppt_x"/>
                                          </p:val>
                                        </p:tav>
                                      </p:tavLst>
                                    </p:anim>
                                    <p:anim calcmode="lin" valueType="num">
                                      <p:cBhvr>
                                        <p:cTn id="8" dur="500"/>
                                        <p:tgtEl>
                                          <p:spTgt spid="3"/>
                                        </p:tgtEl>
                                        <p:attrNameLst>
                                          <p:attrName>ppt_y</p:attrName>
                                        </p:attrNameLst>
                                      </p:cBhvr>
                                      <p:tavLst>
                                        <p:tav tm="0">
                                          <p:val>
                                            <p:strVal val="ppt_y"/>
                                          </p:val>
                                        </p:tav>
                                        <p:tav tm="100000">
                                          <p:val>
                                            <p:strVal val="ppt_y+.1"/>
                                          </p:val>
                                        </p:tav>
                                      </p:tavLst>
                                    </p:anim>
                                    <p:set>
                                      <p:cBhvr>
                                        <p:cTn id="9" dur="1" fill="hold">
                                          <p:stCondLst>
                                            <p:cond delay="4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9699"/>
                                        </p:tgtEl>
                                        <p:attrNameLst>
                                          <p:attrName>style.visibility</p:attrName>
                                        </p:attrNameLst>
                                      </p:cBhvr>
                                      <p:to>
                                        <p:strVal val="visible"/>
                                      </p:to>
                                    </p:set>
                                    <p:animEffect transition="in" filter="wipe(left)">
                                      <p:cBhvr>
                                        <p:cTn id="14" dur="500"/>
                                        <p:tgtEl>
                                          <p:spTgt spid="2969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rgbClr val="000066"/>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14600" y="304800"/>
            <a:ext cx="8229600" cy="1143000"/>
          </a:xfrm>
        </p:spPr>
        <p:txBody>
          <a:bodyPr>
            <a:normAutofit/>
          </a:bodyPr>
          <a:lstStyle/>
          <a:p>
            <a:pPr eaLnBrk="1" hangingPunct="1">
              <a:defRPr/>
            </a:pPr>
            <a:r>
              <a:rPr lang="en-US" sz="40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The Bible &amp; Astronomy</a:t>
            </a:r>
          </a:p>
        </p:txBody>
      </p:sp>
      <p:sp>
        <p:nvSpPr>
          <p:cNvPr id="5123" name="Rectangle 3"/>
          <p:cNvSpPr>
            <a:spLocks noGrp="1" noChangeArrowheads="1"/>
          </p:cNvSpPr>
          <p:nvPr>
            <p:ph idx="1"/>
          </p:nvPr>
        </p:nvSpPr>
        <p:spPr>
          <a:xfrm>
            <a:off x="4876799" y="2606663"/>
            <a:ext cx="6705600" cy="822338"/>
          </a:xfrm>
        </p:spPr>
        <p:txBody>
          <a:bodyPr>
            <a:noAutofit/>
          </a:bodyPr>
          <a:lstStyle/>
          <a:p>
            <a:pPr marL="0" indent="0" eaLnBrk="1" fontAlgn="auto" hangingPunct="1">
              <a:spcAft>
                <a:spcPts val="0"/>
              </a:spcAft>
              <a:buClr>
                <a:schemeClr val="accent3"/>
              </a:buClr>
              <a:buNone/>
              <a:defRPr/>
            </a:pPr>
            <a:r>
              <a:rPr lang="en-US" sz="3600" dirty="0">
                <a:solidFill>
                  <a:srgbClr val="FFFF0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Job 38:24 - How light is parted?</a:t>
            </a:r>
          </a:p>
        </p:txBody>
      </p:sp>
      <p:sp>
        <p:nvSpPr>
          <p:cNvPr id="5126" name="Text Box 6"/>
          <p:cNvSpPr txBox="1">
            <a:spLocks noChangeArrowheads="1"/>
          </p:cNvSpPr>
          <p:nvPr/>
        </p:nvSpPr>
        <p:spPr bwMode="auto">
          <a:xfrm>
            <a:off x="533399" y="4876800"/>
            <a:ext cx="11048999" cy="1200329"/>
          </a:xfrm>
          <a:prstGeom prst="rect">
            <a:avLst/>
          </a:prstGeom>
          <a:noFill/>
          <a:ln w="9525">
            <a:noFill/>
            <a:miter lim="800000"/>
            <a:headEnd/>
            <a:tailEnd/>
          </a:ln>
          <a:effectLst/>
        </p:spPr>
        <p:txBody>
          <a:bodyPr wrap="square">
            <a:spAutoFit/>
          </a:bodyPr>
          <a:lstStyle/>
          <a:p>
            <a:pPr eaLnBrk="1" hangingPunct="1">
              <a:spcBef>
                <a:spcPct val="50000"/>
              </a:spcBef>
              <a:defRPr/>
            </a:pPr>
            <a:r>
              <a:rPr lang="en-US" sz="3600" b="1" dirty="0">
                <a:solidFill>
                  <a:srgbClr val="FFFF0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The only logical conclusion is that these verses were given by inspiration of God!</a:t>
            </a:r>
          </a:p>
        </p:txBody>
      </p:sp>
      <p:pic>
        <p:nvPicPr>
          <p:cNvPr id="7" name="Picture 6" descr="pri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6400"/>
            <a:ext cx="387763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linds(horizontal)">
                                      <p:cBhvr>
                                        <p:cTn id="7" dur="500"/>
                                        <p:tgtEl>
                                          <p:spTgt spid="5123">
                                            <p:txEl>
                                              <p:pRg st="0" end="0"/>
                                            </p:txEl>
                                          </p:spTgt>
                                        </p:tgtEl>
                                      </p:cBhvr>
                                    </p:animEffect>
                                  </p:childTnLst>
                                </p:cTn>
                              </p:par>
                            </p:childTnLst>
                          </p:cTn>
                        </p:par>
                        <p:par>
                          <p:cTn id="8" fill="hold" nodeType="with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5126"/>
                                        </p:tgtEl>
                                        <p:attrNameLst>
                                          <p:attrName>style.visibility</p:attrName>
                                        </p:attrNameLst>
                                      </p:cBhvr>
                                      <p:to>
                                        <p:strVal val="visible"/>
                                      </p:to>
                                    </p:set>
                                    <p:animEffect transition="in" filter="box(in)">
                                      <p:cBhvr>
                                        <p:cTn id="16"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P spid="512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rgbClr val="000066"/>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838200"/>
            <a:ext cx="7848600" cy="1143000"/>
          </a:xfrm>
        </p:spPr>
        <p:txBody>
          <a:bodyPr>
            <a:noAutofit/>
          </a:bodyPr>
          <a:lstStyle/>
          <a:p>
            <a:pPr eaLnBrk="1" hangingPunct="1">
              <a:defRPr/>
            </a:pPr>
            <a:r>
              <a:rPr lang="en-US" sz="40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The Bible &amp; Oceanography</a:t>
            </a:r>
            <a:r>
              <a:rPr lang="en-US" sz="4000" b="1" dirty="0">
                <a:latin typeface="Times New Roman" panose="02020603050405020304" pitchFamily="18" charset="0"/>
                <a:cs typeface="Times New Roman" panose="02020603050405020304" pitchFamily="18" charset="0"/>
              </a:rPr>
              <a:t/>
            </a:r>
            <a:br>
              <a:rPr lang="en-US" sz="4000" b="1" dirty="0">
                <a:latin typeface="Times New Roman" panose="02020603050405020304" pitchFamily="18" charset="0"/>
                <a:cs typeface="Times New Roman" panose="02020603050405020304" pitchFamily="18" charset="0"/>
              </a:rPr>
            </a:br>
            <a:endParaRPr lang="en-US" sz="4000" b="1" dirty="0">
              <a:latin typeface="Times New Roman" panose="02020603050405020304" pitchFamily="18" charset="0"/>
              <a:cs typeface="Times New Roman" panose="02020603050405020304" pitchFamily="18" charset="0"/>
            </a:endParaRPr>
          </a:p>
        </p:txBody>
      </p:sp>
      <p:sp>
        <p:nvSpPr>
          <p:cNvPr id="6147" name="Rectangle 3"/>
          <p:cNvSpPr>
            <a:spLocks noGrp="1" noChangeArrowheads="1"/>
          </p:cNvSpPr>
          <p:nvPr>
            <p:ph idx="1"/>
          </p:nvPr>
        </p:nvSpPr>
        <p:spPr>
          <a:xfrm>
            <a:off x="582612" y="2209800"/>
            <a:ext cx="7189788" cy="1143000"/>
          </a:xfrm>
        </p:spPr>
        <p:txBody>
          <a:bodyPr>
            <a:normAutofit/>
          </a:bodyPr>
          <a:lstStyle/>
          <a:p>
            <a:pPr marL="0" indent="0" eaLnBrk="1" hangingPunct="1">
              <a:lnSpc>
                <a:spcPct val="90000"/>
              </a:lnSpc>
              <a:buNone/>
              <a:defRPr/>
            </a:pPr>
            <a:r>
              <a:rPr lang="en-US" sz="3300" b="1" dirty="0">
                <a:solidFill>
                  <a:srgbClr val="FFFF00"/>
                </a:solidFill>
                <a:effectLst>
                  <a:outerShdw blurRad="38100" dist="38100" dir="2700000" algn="tl">
                    <a:srgbClr val="000000"/>
                  </a:outerShdw>
                </a:effectLst>
                <a:latin typeface="Helvetica" charset="0"/>
                <a:ea typeface="ＭＳ Ｐゴシック" charset="-128"/>
              </a:rPr>
              <a:t>Ecclesiastes 1:7 </a:t>
            </a:r>
            <a:r>
              <a:rPr lang="en-US" sz="3300" dirty="0">
                <a:solidFill>
                  <a:srgbClr val="FFFF00"/>
                </a:solidFill>
                <a:effectLst>
                  <a:outerShdw blurRad="38100" dist="38100" dir="2700000" algn="tl">
                    <a:srgbClr val="000000"/>
                  </a:outerShdw>
                </a:effectLst>
                <a:latin typeface="Helvetica" charset="0"/>
                <a:ea typeface="ＭＳ Ｐゴシック" charset="-128"/>
              </a:rPr>
              <a:t>- All rivers run to the sea</a:t>
            </a:r>
            <a:endParaRPr lang="en-US" sz="2400" dirty="0">
              <a:solidFill>
                <a:schemeClr val="tx2"/>
              </a:solidFill>
              <a:effectLst>
                <a:outerShdw blurRad="38100" dist="38100" dir="2700000" algn="tl">
                  <a:srgbClr val="000000"/>
                </a:outerShdw>
              </a:effectLst>
              <a:latin typeface="Helvetica" charset="0"/>
              <a:ea typeface="ＭＳ Ｐゴシック" charset="-128"/>
            </a:endParaRPr>
          </a:p>
        </p:txBody>
      </p:sp>
      <p:sp>
        <p:nvSpPr>
          <p:cNvPr id="73732" name="Rectangle 5"/>
          <p:cNvSpPr>
            <a:spLocks noChangeArrowheads="1"/>
          </p:cNvSpPr>
          <p:nvPr/>
        </p:nvSpPr>
        <p:spPr bwMode="auto">
          <a:xfrm>
            <a:off x="5062538" y="213836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endParaRPr lang="en-US" altLang="en-US" sz="3200">
              <a:solidFill>
                <a:srgbClr val="04617B"/>
              </a:solidFill>
              <a:latin typeface="Helvetica" panose="020B0604020202020204" pitchFamily="34" charset="0"/>
            </a:endParaRPr>
          </a:p>
        </p:txBody>
      </p:sp>
      <p:sp>
        <p:nvSpPr>
          <p:cNvPr id="6150" name="Text Box 6"/>
          <p:cNvSpPr txBox="1">
            <a:spLocks noChangeArrowheads="1"/>
          </p:cNvSpPr>
          <p:nvPr/>
        </p:nvSpPr>
        <p:spPr bwMode="auto">
          <a:xfrm>
            <a:off x="609600" y="4267201"/>
            <a:ext cx="7162800" cy="1200329"/>
          </a:xfrm>
          <a:prstGeom prst="rect">
            <a:avLst/>
          </a:prstGeom>
          <a:noFill/>
          <a:ln w="9525">
            <a:noFill/>
            <a:miter lim="800000"/>
            <a:headEnd/>
            <a:tailEnd/>
          </a:ln>
          <a:effectLst/>
        </p:spPr>
        <p:txBody>
          <a:bodyPr wrap="square">
            <a:spAutoFit/>
          </a:bodyPr>
          <a:lstStyle/>
          <a:p>
            <a:pPr algn="l" eaLnBrk="1" hangingPunct="1">
              <a:spcBef>
                <a:spcPct val="50000"/>
              </a:spcBef>
              <a:defRPr/>
            </a:pPr>
            <a:r>
              <a:rPr lang="en-US" sz="3600" dirty="0">
                <a:solidFill>
                  <a:srgbClr val="FFFF0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Combined with </a:t>
            </a:r>
            <a:r>
              <a:rPr lang="en-US" sz="3600" b="1" dirty="0">
                <a:solidFill>
                  <a:srgbClr val="FFFF0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Ecclesiastes11:3 &amp; Amos 9:6</a:t>
            </a:r>
            <a:r>
              <a:rPr lang="en-US" sz="3600" dirty="0">
                <a:solidFill>
                  <a:srgbClr val="FFFF0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describes the water cycle</a:t>
            </a:r>
          </a:p>
        </p:txBody>
      </p:sp>
      <p:sp>
        <p:nvSpPr>
          <p:cNvPr id="73734" name="Rectangle 8"/>
          <p:cNvSpPr>
            <a:spLocks noChangeArrowheads="1"/>
          </p:cNvSpPr>
          <p:nvPr/>
        </p:nvSpPr>
        <p:spPr bwMode="auto">
          <a:xfrm>
            <a:off x="3962400" y="2667001"/>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endParaRPr lang="en-US" altLang="en-US" sz="3200">
              <a:solidFill>
                <a:srgbClr val="04617B"/>
              </a:solidFill>
              <a:latin typeface="Helvetica" panose="020B0604020202020204" pitchFamily="34" charset="0"/>
            </a:endParaRPr>
          </a:p>
        </p:txBody>
      </p:sp>
      <p:pic>
        <p:nvPicPr>
          <p:cNvPr id="10" name="Picture 9" descr="delta2.jpg"/>
          <p:cNvPicPr>
            <a:picLocks noChangeAspect="1"/>
          </p:cNvPicPr>
          <p:nvPr/>
        </p:nvPicPr>
        <p:blipFill>
          <a:blip r:embed="rId3">
            <a:extLst>
              <a:ext uri="{28A0092B-C50C-407E-A947-70E740481C1C}">
                <a14:useLocalDpi xmlns:a14="http://schemas.microsoft.com/office/drawing/2010/main" val="0"/>
              </a:ext>
            </a:extLst>
          </a:blip>
          <a:srcRect b="19177"/>
          <a:stretch>
            <a:fillRect/>
          </a:stretch>
        </p:blipFill>
        <p:spPr bwMode="auto">
          <a:xfrm>
            <a:off x="7964488" y="1725394"/>
            <a:ext cx="3644900" cy="21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water cyc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249273"/>
            <a:ext cx="3657600" cy="207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heckerboard(across)">
                                      <p:cBhvr>
                                        <p:cTn id="7" dur="500"/>
                                        <p:tgtEl>
                                          <p:spTgt spid="6147">
                                            <p:txEl>
                                              <p:pRg st="0" end="0"/>
                                            </p:txEl>
                                          </p:spTgt>
                                        </p:tgtEl>
                                      </p:cBhvr>
                                    </p:animEffect>
                                  </p:childTnLst>
                                </p:cTn>
                              </p:par>
                            </p:childTnLst>
                          </p:cTn>
                        </p:par>
                        <p:par>
                          <p:cTn id="8" fill="hold" nodeType="afterGroup">
                            <p:stCondLst>
                              <p:cond delay="500"/>
                            </p:stCondLst>
                            <p:childTnLst>
                              <p:par>
                                <p:cTn id="9" presetID="2" presetClass="entr" presetSubtype="2" accel="50000" decel="5000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checkerboard(across)">
                                      <p:cBhvr>
                                        <p:cTn id="17" dur="500"/>
                                        <p:tgtEl>
                                          <p:spTgt spid="6150"/>
                                        </p:tgtEl>
                                      </p:cBhvr>
                                    </p:animEffect>
                                  </p:childTnLst>
                                </p:cTn>
                              </p:par>
                            </p:childTnLst>
                          </p:cTn>
                        </p:par>
                        <p:par>
                          <p:cTn id="18" fill="hold" nodeType="afterGroup">
                            <p:stCondLst>
                              <p:cond delay="500"/>
                            </p:stCondLst>
                            <p:childTnLst>
                              <p:par>
                                <p:cTn id="19" presetID="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P spid="6150"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09800" y="304800"/>
            <a:ext cx="7772400" cy="685800"/>
          </a:xfrm>
        </p:spPr>
        <p:txBody>
          <a:bodyPr/>
          <a:lstStyle/>
          <a:p>
            <a:pPr eaLnBrk="1" hangingPunct="1"/>
            <a:r>
              <a:rPr lang="en-US" altLang="en-US" sz="4000" b="1" dirty="0">
                <a:solidFill>
                  <a:srgbClr val="FFFF00"/>
                </a:solidFill>
                <a:latin typeface="Times New Roman" panose="02020603050405020304" pitchFamily="18" charset="0"/>
                <a:ea typeface="ＭＳ Ｐゴシック" panose="020B0600070205080204" pitchFamily="34" charset="-128"/>
                <a:cs typeface="Times New Roman" panose="02020603050405020304" pitchFamily="18" charset="0"/>
              </a:rPr>
              <a:t>Psalm 8:8</a:t>
            </a:r>
          </a:p>
        </p:txBody>
      </p:sp>
      <p:sp>
        <p:nvSpPr>
          <p:cNvPr id="24579" name="Rectangle 3"/>
          <p:cNvSpPr>
            <a:spLocks noGrp="1" noChangeArrowheads="1"/>
          </p:cNvSpPr>
          <p:nvPr>
            <p:ph idx="1"/>
          </p:nvPr>
        </p:nvSpPr>
        <p:spPr>
          <a:xfrm>
            <a:off x="609600" y="1066800"/>
            <a:ext cx="7467600" cy="3352800"/>
          </a:xfrm>
        </p:spPr>
        <p:txBody>
          <a:bodyPr>
            <a:normAutofit/>
          </a:bodyPr>
          <a:lstStyle/>
          <a:p>
            <a:pPr marL="0" indent="0" eaLnBrk="1" hangingPunct="1">
              <a:buFontTx/>
              <a:buNone/>
              <a:defRPr/>
            </a:pP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Matthew Maury was described as “Pathfinder of the Sea.” His book on physical geography of the sea is still considered one of the best, and is used in many universities.</a:t>
            </a:r>
            <a:endParaRPr lang="en-US" sz="3600" dirty="0">
              <a:solidFill>
                <a:srgbClr val="FFFF00"/>
              </a:solidFill>
              <a:latin typeface="Times New Roman" panose="02020603050405020304" pitchFamily="18" charset="0"/>
              <a:cs typeface="Times New Roman" panose="02020603050405020304" pitchFamily="18" charset="0"/>
            </a:endParaRPr>
          </a:p>
        </p:txBody>
      </p:sp>
      <p:pic>
        <p:nvPicPr>
          <p:cNvPr id="6" name="Picture 5" descr="paths of the sea.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267200"/>
            <a:ext cx="6400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atthew maur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397000"/>
            <a:ext cx="36576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checkerboard(across)">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50000" decel="5000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solidFill>
          <a:srgbClr val="000066"/>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743200" y="304800"/>
            <a:ext cx="6553200" cy="838200"/>
          </a:xfrm>
        </p:spPr>
        <p:txBody>
          <a:bodyPr>
            <a:normAutofit/>
          </a:bodyPr>
          <a:lstStyle/>
          <a:p>
            <a:pPr eaLnBrk="1" hangingPunct="1">
              <a:defRPr/>
            </a:pPr>
            <a:r>
              <a:rPr lang="en-US" sz="40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The Bible &amp; Oceanography</a:t>
            </a:r>
            <a:endParaRPr lang="en-US" sz="4000" b="1" dirty="0">
              <a:latin typeface="Helvetica" charset="0"/>
              <a:ea typeface="ＭＳ Ｐゴシック" charset="-128"/>
              <a:cs typeface="Times New Roman" charset="0"/>
            </a:endParaRPr>
          </a:p>
        </p:txBody>
      </p:sp>
      <p:sp>
        <p:nvSpPr>
          <p:cNvPr id="7171" name="Rectangle 3"/>
          <p:cNvSpPr>
            <a:spLocks noGrp="1" noChangeArrowheads="1"/>
          </p:cNvSpPr>
          <p:nvPr>
            <p:ph idx="1"/>
          </p:nvPr>
        </p:nvSpPr>
        <p:spPr>
          <a:xfrm>
            <a:off x="685800" y="2438401"/>
            <a:ext cx="6096000" cy="761999"/>
          </a:xfrm>
        </p:spPr>
        <p:txBody>
          <a:bodyPr>
            <a:noAutofit/>
          </a:bodyPr>
          <a:lstStyle/>
          <a:p>
            <a:pPr marL="0" indent="0" eaLnBrk="1" fontAlgn="auto" hangingPunct="1">
              <a:spcAft>
                <a:spcPts val="0"/>
              </a:spcAft>
              <a:buClr>
                <a:schemeClr val="accent3"/>
              </a:buClr>
              <a:buNone/>
              <a:defRPr/>
            </a:pPr>
            <a:r>
              <a:rPr lang="en-US" sz="3600" dirty="0">
                <a:solidFill>
                  <a:srgbClr val="FFFF0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Job 38:16 - Springs of the Sea</a:t>
            </a:r>
          </a:p>
        </p:txBody>
      </p:sp>
      <p:sp>
        <p:nvSpPr>
          <p:cNvPr id="7175" name="Text Box 7"/>
          <p:cNvSpPr txBox="1">
            <a:spLocks noChangeArrowheads="1"/>
          </p:cNvSpPr>
          <p:nvPr/>
        </p:nvSpPr>
        <p:spPr bwMode="auto">
          <a:xfrm>
            <a:off x="685800" y="3962400"/>
            <a:ext cx="5791200" cy="646113"/>
          </a:xfrm>
          <a:prstGeom prst="rect">
            <a:avLst/>
          </a:prstGeom>
          <a:noFill/>
          <a:ln w="9525">
            <a:noFill/>
            <a:miter lim="800000"/>
            <a:headEnd/>
            <a:tailEnd/>
          </a:ln>
          <a:effectLst/>
        </p:spPr>
        <p:txBody>
          <a:bodyPr>
            <a:spAutoFit/>
          </a:bodyPr>
          <a:lstStyle/>
          <a:p>
            <a:pPr algn="l" eaLnBrk="1" hangingPunct="1">
              <a:spcBef>
                <a:spcPct val="50000"/>
              </a:spcBef>
              <a:defRPr/>
            </a:pPr>
            <a:r>
              <a:rPr lang="en-US" sz="3600" dirty="0">
                <a:solidFill>
                  <a:srgbClr val="FFFF00"/>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The Recesses of the Deep</a:t>
            </a:r>
          </a:p>
        </p:txBody>
      </p:sp>
      <p:sp>
        <p:nvSpPr>
          <p:cNvPr id="75781" name="Rectangle 9"/>
          <p:cNvSpPr>
            <a:spLocks noChangeArrowheads="1"/>
          </p:cNvSpPr>
          <p:nvPr/>
        </p:nvSpPr>
        <p:spPr bwMode="auto">
          <a:xfrm>
            <a:off x="4776788" y="244316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endParaRPr lang="en-US" altLang="en-US" sz="3200">
              <a:solidFill>
                <a:srgbClr val="04617B"/>
              </a:solidFill>
              <a:latin typeface="Helvetica" panose="020B0604020202020204" pitchFamily="34" charset="0"/>
            </a:endParaRPr>
          </a:p>
        </p:txBody>
      </p:sp>
      <p:sp>
        <p:nvSpPr>
          <p:cNvPr id="75782" name="Rectangle 11"/>
          <p:cNvSpPr>
            <a:spLocks noChangeArrowheads="1"/>
          </p:cNvSpPr>
          <p:nvPr/>
        </p:nvSpPr>
        <p:spPr bwMode="auto">
          <a:xfrm>
            <a:off x="5376863" y="259556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endParaRPr lang="en-US" altLang="en-US" sz="3200">
              <a:solidFill>
                <a:srgbClr val="04617B"/>
              </a:solidFill>
              <a:latin typeface="Helvetica" panose="020B0604020202020204" pitchFamily="34" charset="0"/>
            </a:endParaRPr>
          </a:p>
        </p:txBody>
      </p:sp>
      <p:sp>
        <p:nvSpPr>
          <p:cNvPr id="75783" name="Rectangle 13"/>
          <p:cNvSpPr>
            <a:spLocks noChangeArrowheads="1"/>
          </p:cNvSpPr>
          <p:nvPr/>
        </p:nvSpPr>
        <p:spPr bwMode="auto">
          <a:xfrm>
            <a:off x="5200650" y="2905126"/>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endParaRPr lang="en-US" altLang="en-US" sz="3200">
              <a:solidFill>
                <a:srgbClr val="04617B"/>
              </a:solidFill>
              <a:latin typeface="Helvetica" panose="020B0604020202020204" pitchFamily="34" charset="0"/>
            </a:endParaRPr>
          </a:p>
        </p:txBody>
      </p:sp>
      <p:pic>
        <p:nvPicPr>
          <p:cNvPr id="49163" name="Picture 14" descr="maui 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0862" y="1290262"/>
            <a:ext cx="4917282"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ubmarine.jpg"/>
          <p:cNvPicPr>
            <a:picLocks noChangeAspect="1"/>
          </p:cNvPicPr>
          <p:nvPr/>
        </p:nvPicPr>
        <p:blipFill>
          <a:blip r:embed="rId4">
            <a:extLst>
              <a:ext uri="{28A0092B-C50C-407E-A947-70E740481C1C}">
                <a14:useLocalDpi xmlns:a14="http://schemas.microsoft.com/office/drawing/2010/main" val="0"/>
              </a:ext>
            </a:extLst>
          </a:blip>
          <a:srcRect l="8537" t="32339" r="17075" b="19086"/>
          <a:stretch>
            <a:fillRect/>
          </a:stretch>
        </p:blipFill>
        <p:spPr bwMode="auto">
          <a:xfrm>
            <a:off x="7010400" y="4648200"/>
            <a:ext cx="44958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491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 calcmode="lin" valueType="num">
                                      <p:cBhvr additive="base">
                                        <p:cTn id="11"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175"/>
                                        </p:tgtEl>
                                        <p:attrNameLst>
                                          <p:attrName>style.visibility</p:attrName>
                                        </p:attrNameLst>
                                      </p:cBhvr>
                                      <p:to>
                                        <p:strVal val="visible"/>
                                      </p:to>
                                    </p:set>
                                    <p:anim calcmode="lin" valueType="num">
                                      <p:cBhvr additive="base">
                                        <p:cTn id="17" dur="500" fill="hold"/>
                                        <p:tgtEl>
                                          <p:spTgt spid="7175"/>
                                        </p:tgtEl>
                                        <p:attrNameLst>
                                          <p:attrName>ppt_x</p:attrName>
                                        </p:attrNameLst>
                                      </p:cBhvr>
                                      <p:tavLst>
                                        <p:tav tm="0">
                                          <p:val>
                                            <p:strVal val="0-#ppt_w/2"/>
                                          </p:val>
                                        </p:tav>
                                        <p:tav tm="100000">
                                          <p:val>
                                            <p:strVal val="#ppt_x"/>
                                          </p:val>
                                        </p:tav>
                                      </p:tavLst>
                                    </p:anim>
                                    <p:anim calcmode="lin" valueType="num">
                                      <p:cBhvr additive="base">
                                        <p:cTn id="18" dur="500" fill="hold"/>
                                        <p:tgtEl>
                                          <p:spTgt spid="7175"/>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P spid="7175"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3581400" y="838200"/>
            <a:ext cx="42672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1600" b="1">
                <a:solidFill>
                  <a:srgbClr val="000000"/>
                </a:solidFill>
                <a:latin typeface="Arial" panose="020B0604020202020204" pitchFamily="34" charset="0"/>
              </a:rPr>
              <a:t>East off the Marianas is the famous </a:t>
            </a:r>
            <a:r>
              <a:rPr lang="en-US" altLang="en-US" sz="1600" b="1">
                <a:solidFill>
                  <a:srgbClr val="000000"/>
                </a:solidFill>
                <a:latin typeface="Arial" panose="020B0604020202020204" pitchFamily="34" charset="0"/>
                <a:hlinkClick r:id="rId3"/>
              </a:rPr>
              <a:t>Mariana Trench</a:t>
            </a:r>
            <a:r>
              <a:rPr lang="en-US" altLang="en-US" sz="1600" b="1">
                <a:solidFill>
                  <a:srgbClr val="000000"/>
                </a:solidFill>
                <a:latin typeface="Arial" panose="020B0604020202020204" pitchFamily="34" charset="0"/>
              </a:rPr>
              <a:t>. This trench has a deepest recorded point of 11,035 meters. It is called the Challenger Deep. Many times, people have marked a 'largest seadepth' in the Mariana Trench. The Challenger Expedition (The Challenger was a British navy vessel on a 3-year ocean research expedition; 1872-75) found a depth of 8,183 meter in 1875. After them, the Nero-depth followed, which was recorded at 9,640 meter. The Challenger II recorded 10,870 meters and 10,899 meters in 1951. Finally in 1959, the Russian vessel Vitjaz marked a depth of 11,035 meters. With 11,524 meters, the record seadepth is located in the Philippine trench. It was discovered in 1972. No person has ever reached the deepest point on the ocean bed, or rather the deepest pont n earth yet.</a:t>
            </a:r>
          </a:p>
        </p:txBody>
      </p:sp>
      <p:sp>
        <p:nvSpPr>
          <p:cNvPr id="76803" name="Rectangle 3"/>
          <p:cNvSpPr>
            <a:spLocks noGrp="1" noChangeArrowheads="1"/>
          </p:cNvSpPr>
          <p:nvPr>
            <p:ph type="title" idx="4294967295"/>
          </p:nvPr>
        </p:nvSpPr>
        <p:spPr>
          <a:xfrm>
            <a:off x="0" y="285750"/>
            <a:ext cx="4819650" cy="1143000"/>
          </a:xfrm>
        </p:spPr>
        <p:txBody>
          <a:bodyPr/>
          <a:lstStyle/>
          <a:p>
            <a:pPr eaLnBrk="1" hangingPunct="1"/>
            <a:r>
              <a:rPr lang="en-US" altLang="en-US" sz="1600">
                <a:ea typeface="ＭＳ Ｐゴシック" panose="020B0600070205080204" pitchFamily="34" charset="-128"/>
              </a:rPr>
              <a:t>35,800’ trench, 1972</a:t>
            </a:r>
          </a:p>
        </p:txBody>
      </p:sp>
      <p:pic>
        <p:nvPicPr>
          <p:cNvPr id="76804" name="Picture 4" descr="mes93p3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12192000" cy="8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5"/>
          <p:cNvSpPr txBox="1">
            <a:spLocks noChangeArrowheads="1"/>
          </p:cNvSpPr>
          <p:nvPr/>
        </p:nvSpPr>
        <p:spPr bwMode="auto">
          <a:xfrm>
            <a:off x="3200400" y="6324601"/>
            <a:ext cx="5703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a:r>
              <a:rPr lang="en-US" altLang="en-US" sz="2800" b="1">
                <a:solidFill>
                  <a:srgbClr val="FFFFFF"/>
                </a:solidFill>
                <a:latin typeface="Arial" panose="020B0604020202020204" pitchFamily="34" charset="0"/>
              </a:rPr>
              <a:t>Merrill Earth Science 1993 p. 313</a:t>
            </a:r>
          </a:p>
        </p:txBody>
      </p:sp>
      <p:sp>
        <p:nvSpPr>
          <p:cNvPr id="45062" name="Line 6"/>
          <p:cNvSpPr>
            <a:spLocks noChangeShapeType="1"/>
          </p:cNvSpPr>
          <p:nvPr/>
        </p:nvSpPr>
        <p:spPr bwMode="auto">
          <a:xfrm flipH="1" flipV="1">
            <a:off x="6172200" y="2209800"/>
            <a:ext cx="152400" cy="1676400"/>
          </a:xfrm>
          <a:prstGeom prst="line">
            <a:avLst/>
          </a:prstGeom>
          <a:noFill/>
          <a:ln w="76200">
            <a:solidFill>
              <a:srgbClr val="FF0000"/>
            </a:solidFill>
            <a:round/>
            <a:headEnd type="triangle" w="med" len="med"/>
            <a:tailEnd/>
          </a:ln>
          <a:effectLst>
            <a:outerShdw blurRad="63500" dist="38099" dir="2700000" algn="ctr" rotWithShape="0">
              <a:schemeClr val="tx1">
                <a:alpha val="74998"/>
              </a:schemeClr>
            </a:outerShdw>
          </a:effectLst>
        </p:spPr>
        <p:txBody>
          <a:bodyPr wrap="none" anchor="ctr"/>
          <a:lstStyle/>
          <a:p>
            <a:pPr algn="l" eaLnBrk="1" hangingPunct="1">
              <a:spcBef>
                <a:spcPct val="20000"/>
              </a:spcBef>
              <a:defRPr/>
            </a:pPr>
            <a:endParaRPr lang="en-US" sz="3200">
              <a:solidFill>
                <a:srgbClr val="04617B"/>
              </a:solidFill>
              <a:latin typeface="Helvetica" pitchFamily="-109" charset="0"/>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afterEffect">
                                  <p:stCondLst>
                                    <p:cond delay="0"/>
                                  </p:stCondLst>
                                  <p:childTnLst>
                                    <p:set>
                                      <p:cBhvr>
                                        <p:cTn id="6" dur="1" fill="hold">
                                          <p:stCondLst>
                                            <p:cond delay="0"/>
                                          </p:stCondLst>
                                        </p:cTn>
                                        <p:tgtEl>
                                          <p:spTgt spid="45062"/>
                                        </p:tgtEl>
                                        <p:attrNameLst>
                                          <p:attrName>style.visibility</p:attrName>
                                        </p:attrNameLst>
                                      </p:cBhvr>
                                      <p:to>
                                        <p:strVal val="visible"/>
                                      </p:to>
                                    </p:set>
                                    <p:anim calcmode="lin" valueType="num">
                                      <p:cBhvr>
                                        <p:cTn id="7" dur="500" fill="hold"/>
                                        <p:tgtEl>
                                          <p:spTgt spid="45062"/>
                                        </p:tgtEl>
                                        <p:attrNameLst>
                                          <p:attrName>ppt_x</p:attrName>
                                        </p:attrNameLst>
                                      </p:cBhvr>
                                      <p:tavLst>
                                        <p:tav tm="0">
                                          <p:val>
                                            <p:strVal val="#ppt_x"/>
                                          </p:val>
                                        </p:tav>
                                        <p:tav tm="100000">
                                          <p:val>
                                            <p:strVal val="#ppt_x"/>
                                          </p:val>
                                        </p:tav>
                                      </p:tavLst>
                                    </p:anim>
                                    <p:anim calcmode="lin" valueType="num">
                                      <p:cBhvr>
                                        <p:cTn id="8" dur="500" fill="hold"/>
                                        <p:tgtEl>
                                          <p:spTgt spid="45062"/>
                                        </p:tgtEl>
                                        <p:attrNameLst>
                                          <p:attrName>ppt_y</p:attrName>
                                        </p:attrNameLst>
                                      </p:cBhvr>
                                      <p:tavLst>
                                        <p:tav tm="0">
                                          <p:val>
                                            <p:strVal val="#ppt_y-#ppt_h/2"/>
                                          </p:val>
                                        </p:tav>
                                        <p:tav tm="100000">
                                          <p:val>
                                            <p:strVal val="#ppt_y"/>
                                          </p:val>
                                        </p:tav>
                                      </p:tavLst>
                                    </p:anim>
                                    <p:anim calcmode="lin" valueType="num">
                                      <p:cBhvr>
                                        <p:cTn id="9" dur="500" fill="hold"/>
                                        <p:tgtEl>
                                          <p:spTgt spid="45062"/>
                                        </p:tgtEl>
                                        <p:attrNameLst>
                                          <p:attrName>ppt_w</p:attrName>
                                        </p:attrNameLst>
                                      </p:cBhvr>
                                      <p:tavLst>
                                        <p:tav tm="0">
                                          <p:val>
                                            <p:strVal val="#ppt_w"/>
                                          </p:val>
                                        </p:tav>
                                        <p:tav tm="100000">
                                          <p:val>
                                            <p:strVal val="#ppt_w"/>
                                          </p:val>
                                        </p:tav>
                                      </p:tavLst>
                                    </p:anim>
                                    <p:anim calcmode="lin" valueType="num">
                                      <p:cBhvr>
                                        <p:cTn id="10" dur="500" fill="hold"/>
                                        <p:tgtEl>
                                          <p:spTgt spid="450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rgbClr val="000066"/>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09800" y="329623"/>
            <a:ext cx="7772400" cy="813377"/>
          </a:xfrm>
        </p:spPr>
        <p:txBody>
          <a:bodyPr>
            <a:normAutofit/>
          </a:bodyPr>
          <a:lstStyle/>
          <a:p>
            <a:pPr algn="ctr" eaLnBrk="1" hangingPunct="1">
              <a:defRPr/>
            </a:pP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The Bible &amp; Biology</a:t>
            </a:r>
          </a:p>
        </p:txBody>
      </p:sp>
      <p:sp>
        <p:nvSpPr>
          <p:cNvPr id="17411" name="Rectangle 3"/>
          <p:cNvSpPr>
            <a:spLocks noGrp="1" noChangeArrowheads="1"/>
          </p:cNvSpPr>
          <p:nvPr>
            <p:ph idx="1"/>
          </p:nvPr>
        </p:nvSpPr>
        <p:spPr>
          <a:xfrm>
            <a:off x="609600" y="1066800"/>
            <a:ext cx="10972800" cy="1219200"/>
          </a:xfrm>
        </p:spPr>
        <p:txBody>
          <a:bodyPr>
            <a:noAutofit/>
          </a:bodyPr>
          <a:lstStyle/>
          <a:p>
            <a:pPr marL="0" indent="0" eaLnBrk="1" hangingPunct="1">
              <a:buNone/>
              <a:defRPr/>
            </a:pPr>
            <a:r>
              <a:rPr lang="en-US" sz="36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Acts 17:25 </a:t>
            </a: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God is described as the “giver of life.” Try as we will, man has yet to create life.</a:t>
            </a:r>
          </a:p>
        </p:txBody>
      </p:sp>
      <p:sp>
        <p:nvSpPr>
          <p:cNvPr id="77828" name="Rectangle 7"/>
          <p:cNvSpPr>
            <a:spLocks noChangeArrowheads="1"/>
          </p:cNvSpPr>
          <p:nvPr/>
        </p:nvSpPr>
        <p:spPr bwMode="auto">
          <a:xfrm>
            <a:off x="5043488" y="1600201"/>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20000"/>
              </a:spcBef>
            </a:pPr>
            <a:endParaRPr lang="en-US" altLang="en-US" sz="3200">
              <a:solidFill>
                <a:srgbClr val="04617B"/>
              </a:solidFill>
              <a:latin typeface="Helvetica" panose="020B0604020202020204" pitchFamily="34" charset="0"/>
            </a:endParaRPr>
          </a:p>
        </p:txBody>
      </p:sp>
      <p:pic>
        <p:nvPicPr>
          <p:cNvPr id="17414" name="Picture 6" descr="http://www.nirgal.net/graphics/miller-ure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1" y="2184976"/>
            <a:ext cx="3352800" cy="421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609600" y="2362200"/>
            <a:ext cx="7315200" cy="4462760"/>
          </a:xfrm>
          <a:prstGeom prst="rect">
            <a:avLst/>
          </a:prstGeom>
          <a:noFill/>
          <a:ln w="9525">
            <a:noFill/>
            <a:miter lim="800000"/>
            <a:headEnd/>
            <a:tailEnd/>
          </a:ln>
          <a:effectLst/>
        </p:spPr>
        <p:txBody>
          <a:bodyPr wrap="square">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eaLnBrk="1" hangingPunct="1">
              <a:spcBef>
                <a:spcPct val="50000"/>
              </a:spcBef>
              <a:defRPr/>
            </a:pPr>
            <a:r>
              <a:rPr lang="en-US" sz="32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The Products of the Miller Experiment</a:t>
            </a:r>
            <a:endParaRPr lang="en-US" sz="32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eaLnBrk="1" hangingPunct="1">
              <a:spcBef>
                <a:spcPct val="50000"/>
              </a:spcBef>
              <a:defRPr/>
            </a:pP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Tar   </a:t>
            </a:r>
            <a:r>
              <a:rPr lang="en-US"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85%  </a:t>
            </a:r>
          </a:p>
          <a:p>
            <a:pPr eaLnBrk="1" hangingPunct="1">
              <a:spcBef>
                <a:spcPct val="50000"/>
              </a:spcBef>
              <a:defRPr/>
            </a:pP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Carboxylic acids not important to life       13.0%  </a:t>
            </a:r>
          </a:p>
          <a:p>
            <a:pPr eaLnBrk="1" hangingPunct="1">
              <a:spcBef>
                <a:spcPct val="50000"/>
              </a:spcBef>
              <a:defRPr/>
            </a:pP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Glycine                                                     1.05%  </a:t>
            </a:r>
          </a:p>
          <a:p>
            <a:pPr eaLnBrk="1" hangingPunct="1">
              <a:spcBef>
                <a:spcPct val="50000"/>
              </a:spcBef>
              <a:defRPr/>
            </a:pP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Alanine                                                     0.85% </a:t>
            </a:r>
          </a:p>
          <a:p>
            <a:pPr eaLnBrk="1" hangingPunct="1">
              <a:spcBef>
                <a:spcPct val="50000"/>
              </a:spcBef>
              <a:defRPr/>
            </a:pP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Glutamic acid                                         	trace </a:t>
            </a:r>
          </a:p>
          <a:p>
            <a:pPr eaLnBrk="1" hangingPunct="1">
              <a:spcBef>
                <a:spcPct val="50000"/>
              </a:spcBef>
              <a:defRPr/>
            </a:pP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Aspartic acid                                            trace </a:t>
            </a:r>
          </a:p>
          <a:p>
            <a:pPr eaLnBrk="1" hangingPunct="1">
              <a:spcBef>
                <a:spcPct val="50000"/>
              </a:spcBef>
              <a:defRPr/>
            </a:pPr>
            <a:r>
              <a:rPr lang="en-US"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Valine                                                       trace </a:t>
            </a:r>
            <a:endParaRPr lang="en-US" dirty="0">
              <a:solidFill>
                <a:srgbClr val="04617B"/>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7416"/>
                                        </p:tgtEl>
                                        <p:attrNameLst>
                                          <p:attrName>style.visibility</p:attrName>
                                        </p:attrNameLst>
                                      </p:cBhvr>
                                      <p:to>
                                        <p:strVal val="visible"/>
                                      </p:to>
                                    </p:set>
                                    <p:animEffect transition="in" filter="box(in)">
                                      <p:cBhvr>
                                        <p:cTn id="13" dur="500"/>
                                        <p:tgtEl>
                                          <p:spTgt spid="17416"/>
                                        </p:tgtEl>
                                      </p:cBhvr>
                                    </p:animEffect>
                                  </p:childTnLst>
                                </p:cTn>
                              </p:par>
                            </p:childTnLst>
                          </p:cTn>
                        </p:par>
                        <p:par>
                          <p:cTn id="14" fill="hold" nodeType="withGroup">
                            <p:stCondLst>
                              <p:cond delay="500"/>
                            </p:stCondLst>
                            <p:childTnLst>
                              <p:par>
                                <p:cTn id="15" presetID="2" presetClass="entr" presetSubtype="2" fill="hold" nodeType="afterEffect">
                                  <p:stCondLst>
                                    <p:cond delay="0"/>
                                  </p:stCondLst>
                                  <p:childTnLst>
                                    <p:set>
                                      <p:cBhvr>
                                        <p:cTn id="16" dur="1" fill="hold">
                                          <p:stCondLst>
                                            <p:cond delay="0"/>
                                          </p:stCondLst>
                                        </p:cTn>
                                        <p:tgtEl>
                                          <p:spTgt spid="17414"/>
                                        </p:tgtEl>
                                        <p:attrNameLst>
                                          <p:attrName>style.visibility</p:attrName>
                                        </p:attrNameLst>
                                      </p:cBhvr>
                                      <p:to>
                                        <p:strVal val="visible"/>
                                      </p:to>
                                    </p:set>
                                    <p:anim calcmode="lin" valueType="num">
                                      <p:cBhvr additive="base">
                                        <p:cTn id="17" dur="500" fill="hold"/>
                                        <p:tgtEl>
                                          <p:spTgt spid="17414"/>
                                        </p:tgtEl>
                                        <p:attrNameLst>
                                          <p:attrName>ppt_x</p:attrName>
                                        </p:attrNameLst>
                                      </p:cBhvr>
                                      <p:tavLst>
                                        <p:tav tm="0">
                                          <p:val>
                                            <p:strVal val="1+#ppt_w/2"/>
                                          </p:val>
                                        </p:tav>
                                        <p:tav tm="100000">
                                          <p:val>
                                            <p:strVal val="#ppt_x"/>
                                          </p:val>
                                        </p:tav>
                                      </p:tavLst>
                                    </p:anim>
                                    <p:anim calcmode="lin" valueType="num">
                                      <p:cBhvr additive="base">
                                        <p:cTn id="18"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P spid="17416"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752600" y="-152400"/>
            <a:ext cx="9144000" cy="914400"/>
          </a:xfrm>
          <a:prstGeom prst="rect">
            <a:avLst/>
          </a:prstGeom>
          <a:noFill/>
          <a:ln w="9525">
            <a:noFill/>
            <a:miter lim="800000"/>
            <a:headEnd/>
            <a:tailEnd/>
          </a:ln>
        </p:spPr>
        <p:txBody>
          <a:bodyPr lIns="0" rIns="0" bIns="0" anchor="b">
            <a:normAutofit/>
          </a:bodyPr>
          <a:lstStyle/>
          <a:p>
            <a:pPr algn="l" eaLnBrk="1" fontAlgn="auto" hangingPunct="1">
              <a:spcAft>
                <a:spcPts val="0"/>
              </a:spcAft>
              <a:defRPr/>
            </a:pPr>
            <a:r>
              <a:rPr lang="en-US" sz="4200" b="1" dirty="0">
                <a:ln w="17780" cmpd="sng">
                  <a:solidFill>
                    <a:srgbClr val="FFFFFF"/>
                  </a:solidFill>
                  <a:prstDash val="solid"/>
                  <a:miter lim="800000"/>
                </a:ln>
                <a:solidFill>
                  <a:srgbClr val="FFFF00"/>
                </a:solidFill>
                <a:effectLst>
                  <a:outerShdw blurRad="50800" algn="tl" rotWithShape="0">
                    <a:srgbClr val="000000"/>
                  </a:outerShdw>
                </a:effectLst>
                <a:latin typeface="Helvetica" pitchFamily="-109" charset="0"/>
                <a:ea typeface="+mn-ea"/>
              </a:rPr>
              <a:t>We can know the Bible is inspired</a:t>
            </a:r>
            <a:r>
              <a:rPr lang="en-US" sz="4400" b="1" dirty="0">
                <a:ln w="17780" cmpd="sng">
                  <a:solidFill>
                    <a:srgbClr val="FFFFFF"/>
                  </a:solidFill>
                  <a:prstDash val="solid"/>
                  <a:miter lim="800000"/>
                </a:ln>
                <a:solidFill>
                  <a:srgbClr val="FFFF00"/>
                </a:solidFill>
                <a:effectLst>
                  <a:outerShdw blurRad="50800" algn="tl" rotWithShape="0">
                    <a:srgbClr val="000000"/>
                  </a:outerShdw>
                </a:effectLst>
                <a:latin typeface="Helvetica" pitchFamily="-109" charset="0"/>
                <a:ea typeface="+mn-ea"/>
              </a:rPr>
              <a:t>.</a:t>
            </a:r>
          </a:p>
        </p:txBody>
      </p:sp>
      <p:pic>
        <p:nvPicPr>
          <p:cNvPr id="3" name="Picture 2" descr="shakespea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9601" y="838200"/>
            <a:ext cx="258127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book of morm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501900"/>
            <a:ext cx="3017838"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Kora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762001"/>
            <a:ext cx="299085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eather-bibl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2368550"/>
            <a:ext cx="32004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xit" presetSubtype="0" fill="hold" nodeType="clickEffect">
                                  <p:stCondLst>
                                    <p:cond delay="0"/>
                                  </p:stCondLst>
                                  <p:childTnLst>
                                    <p:animEffect transition="out" filter="fade">
                                      <p:cBhvr>
                                        <p:cTn id="6" dur="1000" accel="50000">
                                          <p:stCondLst>
                                            <p:cond delay="0"/>
                                          </p:stCondLst>
                                        </p:cTn>
                                        <p:tgtEl>
                                          <p:spTgt spid="4"/>
                                        </p:tgtEl>
                                      </p:cBhvr>
                                    </p:animEffect>
                                    <p:anim calcmode="lin" valueType="num">
                                      <p:cBhvr>
                                        <p:cTn id="7" dur="500" accel="50000">
                                          <p:stCondLst>
                                            <p:cond delay="0"/>
                                          </p:stCondLst>
                                        </p:cTn>
                                        <p:tgtEl>
                                          <p:spTgt spid="4"/>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4"/>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4"/>
                                        </p:tgtEl>
                                        <p:attrNameLst>
                                          <p:attrName>ppt_x</p:attrName>
                                        </p:attrNameLst>
                                      </p:cBhvr>
                                      <p:tavLst>
                                        <p:tav tm="0">
                                          <p:val>
                                            <p:strVal val="ppt_x"/>
                                          </p:val>
                                        </p:tav>
                                        <p:tav tm="100000">
                                          <p:val>
                                            <p:strVal val="ppt_x+.4"/>
                                          </p:val>
                                        </p:tav>
                                      </p:tavLst>
                                    </p:anim>
                                    <p:anim calcmode="lin" valueType="num">
                                      <p:cBhvr>
                                        <p:cTn id="10" dur="1000"/>
                                        <p:tgtEl>
                                          <p:spTgt spid="4"/>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4"/>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4"/>
                                        </p:tgtEl>
                                        <p:attrNameLst>
                                          <p:attrName>style.rotation</p:attrName>
                                        </p:attrNameLst>
                                      </p:cBhvr>
                                      <p:tavLst>
                                        <p:tav tm="0">
                                          <p:val>
                                            <p:fltVal val="0"/>
                                          </p:val>
                                        </p:tav>
                                        <p:tav tm="100000">
                                          <p:val>
                                            <p:fltVal val="-90"/>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xit" presetSubtype="0" fill="hold" nodeType="clickEffect">
                                  <p:stCondLst>
                                    <p:cond delay="0"/>
                                  </p:stCondLst>
                                  <p:childTnLst>
                                    <p:animEffect transition="out" filter="fade">
                                      <p:cBhvr>
                                        <p:cTn id="18" dur="1000" accel="50000">
                                          <p:stCondLst>
                                            <p:cond delay="0"/>
                                          </p:stCondLst>
                                        </p:cTn>
                                        <p:tgtEl>
                                          <p:spTgt spid="5"/>
                                        </p:tgtEl>
                                      </p:cBhvr>
                                    </p:animEffect>
                                    <p:anim calcmode="lin" valueType="num">
                                      <p:cBhvr>
                                        <p:cTn id="19" dur="500" accel="50000">
                                          <p:stCondLst>
                                            <p:cond delay="0"/>
                                          </p:stCondLst>
                                        </p:cTn>
                                        <p:tgtEl>
                                          <p:spTgt spid="5"/>
                                        </p:tgtEl>
                                        <p:attrNameLst>
                                          <p:attrName>ppt_y</p:attrName>
                                        </p:attrNameLst>
                                      </p:cBhvr>
                                      <p:tavLst>
                                        <p:tav tm="0">
                                          <p:val>
                                            <p:strVal val="ppt_y"/>
                                          </p:val>
                                        </p:tav>
                                        <p:tav tm="100000">
                                          <p:val>
                                            <p:strVal val="ppt_y+.1"/>
                                          </p:val>
                                        </p:tav>
                                      </p:tavLst>
                                    </p:anim>
                                    <p:anim calcmode="lin" valueType="num">
                                      <p:cBhvr>
                                        <p:cTn id="20" dur="500" decel="50000">
                                          <p:stCondLst>
                                            <p:cond delay="500"/>
                                          </p:stCondLst>
                                        </p:cTn>
                                        <p:tgtEl>
                                          <p:spTgt spid="5"/>
                                        </p:tgtEl>
                                        <p:attrNameLst>
                                          <p:attrName>ppt_y</p:attrName>
                                        </p:attrNameLst>
                                      </p:cBhvr>
                                      <p:tavLst>
                                        <p:tav tm="0">
                                          <p:val>
                                            <p:strVal val="ppt_y"/>
                                          </p:val>
                                        </p:tav>
                                        <p:tav tm="100000">
                                          <p:val>
                                            <p:strVal val="ppt_y-.1"/>
                                          </p:val>
                                        </p:tav>
                                      </p:tavLst>
                                    </p:anim>
                                    <p:anim calcmode="lin" valueType="num">
                                      <p:cBhvr>
                                        <p:cTn id="21" dur="500" accel="50000">
                                          <p:stCondLst>
                                            <p:cond delay="500"/>
                                          </p:stCondLst>
                                        </p:cTn>
                                        <p:tgtEl>
                                          <p:spTgt spid="5"/>
                                        </p:tgtEl>
                                        <p:attrNameLst>
                                          <p:attrName>ppt_x</p:attrName>
                                        </p:attrNameLst>
                                      </p:cBhvr>
                                      <p:tavLst>
                                        <p:tav tm="0">
                                          <p:val>
                                            <p:strVal val="ppt_x"/>
                                          </p:val>
                                        </p:tav>
                                        <p:tav tm="100000">
                                          <p:val>
                                            <p:strVal val="ppt_x+.4"/>
                                          </p:val>
                                        </p:tav>
                                      </p:tavLst>
                                    </p:anim>
                                    <p:anim calcmode="lin" valueType="num">
                                      <p:cBhvr>
                                        <p:cTn id="22" dur="1000"/>
                                        <p:tgtEl>
                                          <p:spTgt spid="5"/>
                                        </p:tgtEl>
                                        <p:attrNameLst>
                                          <p:attrName>ppt_h</p:attrName>
                                        </p:attrNameLst>
                                      </p:cBhvr>
                                      <p:tavLst>
                                        <p:tav tm="0">
                                          <p:val>
                                            <p:strVal val="ppt_h"/>
                                          </p:val>
                                        </p:tav>
                                        <p:tav tm="100000">
                                          <p:val>
                                            <p:strVal val="ppt_h"/>
                                          </p:val>
                                        </p:tav>
                                      </p:tavLst>
                                    </p:anim>
                                    <p:anim calcmode="lin" valueType="num">
                                      <p:cBhvr>
                                        <p:cTn id="23" dur="500" accel="50000">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decel="50000">
                                          <p:stCondLst>
                                            <p:cond delay="500"/>
                                          </p:stCondLst>
                                        </p:cTn>
                                        <p:tgtEl>
                                          <p:spTgt spid="5"/>
                                        </p:tgtEl>
                                        <p:attrNameLst>
                                          <p:attrName>ppt_w</p:attrName>
                                        </p:attrNameLst>
                                      </p:cBhvr>
                                      <p:tavLst>
                                        <p:tav tm="0">
                                          <p:val>
                                            <p:strVal val="ppt_w"/>
                                          </p:val>
                                        </p:tav>
                                        <p:tav tm="100000">
                                          <p:val>
                                            <p:strVal val="ppt_w/.05"/>
                                          </p:val>
                                        </p:tav>
                                      </p:tavLst>
                                    </p:anim>
                                    <p:anim calcmode="lin" valueType="num">
                                      <p:cBhvr>
                                        <p:cTn id="25" dur="500" accel="50000">
                                          <p:stCondLst>
                                            <p:cond delay="500"/>
                                          </p:stCondLst>
                                        </p:cTn>
                                        <p:tgtEl>
                                          <p:spTgt spid="5"/>
                                        </p:tgtEl>
                                        <p:attrNameLst>
                                          <p:attrName>style.rotation</p:attrName>
                                        </p:attrNameLst>
                                      </p:cBhvr>
                                      <p:tavLst>
                                        <p:tav tm="0">
                                          <p:val>
                                            <p:fltVal val="0"/>
                                          </p:val>
                                        </p:tav>
                                        <p:tav tm="100000">
                                          <p:val>
                                            <p:fltVal val="-90"/>
                                          </p:val>
                                        </p:tav>
                                      </p:tavLst>
                                    </p:anim>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xit" presetSubtype="0" fill="hold" nodeType="clickEffect">
                                  <p:stCondLst>
                                    <p:cond delay="0"/>
                                  </p:stCondLst>
                                  <p:childTnLst>
                                    <p:animEffect transition="out" filter="fade">
                                      <p:cBhvr>
                                        <p:cTn id="30" dur="1000" accel="50000">
                                          <p:stCondLst>
                                            <p:cond delay="0"/>
                                          </p:stCondLst>
                                        </p:cTn>
                                        <p:tgtEl>
                                          <p:spTgt spid="3"/>
                                        </p:tgtEl>
                                      </p:cBhvr>
                                    </p:animEffect>
                                    <p:anim calcmode="lin" valueType="num">
                                      <p:cBhvr>
                                        <p:cTn id="31" dur="500" accel="50000">
                                          <p:stCondLst>
                                            <p:cond delay="0"/>
                                          </p:stCondLst>
                                        </p:cTn>
                                        <p:tgtEl>
                                          <p:spTgt spid="3"/>
                                        </p:tgtEl>
                                        <p:attrNameLst>
                                          <p:attrName>ppt_y</p:attrName>
                                        </p:attrNameLst>
                                      </p:cBhvr>
                                      <p:tavLst>
                                        <p:tav tm="0">
                                          <p:val>
                                            <p:strVal val="ppt_y"/>
                                          </p:val>
                                        </p:tav>
                                        <p:tav tm="100000">
                                          <p:val>
                                            <p:strVal val="ppt_y+.1"/>
                                          </p:val>
                                        </p:tav>
                                      </p:tavLst>
                                    </p:anim>
                                    <p:anim calcmode="lin" valueType="num">
                                      <p:cBhvr>
                                        <p:cTn id="32" dur="500" decel="50000">
                                          <p:stCondLst>
                                            <p:cond delay="500"/>
                                          </p:stCondLst>
                                        </p:cTn>
                                        <p:tgtEl>
                                          <p:spTgt spid="3"/>
                                        </p:tgtEl>
                                        <p:attrNameLst>
                                          <p:attrName>ppt_y</p:attrName>
                                        </p:attrNameLst>
                                      </p:cBhvr>
                                      <p:tavLst>
                                        <p:tav tm="0">
                                          <p:val>
                                            <p:strVal val="ppt_y"/>
                                          </p:val>
                                        </p:tav>
                                        <p:tav tm="100000">
                                          <p:val>
                                            <p:strVal val="ppt_y-.1"/>
                                          </p:val>
                                        </p:tav>
                                      </p:tavLst>
                                    </p:anim>
                                    <p:anim calcmode="lin" valueType="num">
                                      <p:cBhvr>
                                        <p:cTn id="33" dur="500" accel="50000">
                                          <p:stCondLst>
                                            <p:cond delay="500"/>
                                          </p:stCondLst>
                                        </p:cTn>
                                        <p:tgtEl>
                                          <p:spTgt spid="3"/>
                                        </p:tgtEl>
                                        <p:attrNameLst>
                                          <p:attrName>ppt_x</p:attrName>
                                        </p:attrNameLst>
                                      </p:cBhvr>
                                      <p:tavLst>
                                        <p:tav tm="0">
                                          <p:val>
                                            <p:strVal val="ppt_x"/>
                                          </p:val>
                                        </p:tav>
                                        <p:tav tm="100000">
                                          <p:val>
                                            <p:strVal val="ppt_x+.4"/>
                                          </p:val>
                                        </p:tav>
                                      </p:tavLst>
                                    </p:anim>
                                    <p:anim calcmode="lin" valueType="num">
                                      <p:cBhvr>
                                        <p:cTn id="34" dur="1000"/>
                                        <p:tgtEl>
                                          <p:spTgt spid="3"/>
                                        </p:tgtEl>
                                        <p:attrNameLst>
                                          <p:attrName>ppt_h</p:attrName>
                                        </p:attrNameLst>
                                      </p:cBhvr>
                                      <p:tavLst>
                                        <p:tav tm="0">
                                          <p:val>
                                            <p:strVal val="ppt_h"/>
                                          </p:val>
                                        </p:tav>
                                        <p:tav tm="100000">
                                          <p:val>
                                            <p:strVal val="ppt_h"/>
                                          </p:val>
                                        </p:tav>
                                      </p:tavLst>
                                    </p:anim>
                                    <p:anim calcmode="lin" valueType="num">
                                      <p:cBhvr>
                                        <p:cTn id="35" dur="500" accel="50000">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6" dur="500" decel="50000">
                                          <p:stCondLst>
                                            <p:cond delay="500"/>
                                          </p:stCondLst>
                                        </p:cTn>
                                        <p:tgtEl>
                                          <p:spTgt spid="3"/>
                                        </p:tgtEl>
                                        <p:attrNameLst>
                                          <p:attrName>ppt_w</p:attrName>
                                        </p:attrNameLst>
                                      </p:cBhvr>
                                      <p:tavLst>
                                        <p:tav tm="0">
                                          <p:val>
                                            <p:strVal val="ppt_w"/>
                                          </p:val>
                                        </p:tav>
                                        <p:tav tm="100000">
                                          <p:val>
                                            <p:strVal val="ppt_w/.05"/>
                                          </p:val>
                                        </p:tav>
                                      </p:tavLst>
                                    </p:anim>
                                    <p:anim calcmode="lin" valueType="num">
                                      <p:cBhvr>
                                        <p:cTn id="37" dur="500" accel="50000">
                                          <p:stCondLst>
                                            <p:cond delay="500"/>
                                          </p:stCondLst>
                                        </p:cTn>
                                        <p:tgtEl>
                                          <p:spTgt spid="3"/>
                                        </p:tgtEl>
                                        <p:attrNameLst>
                                          <p:attrName>style.rotation</p:attrName>
                                        </p:attrNameLst>
                                      </p:cBhvr>
                                      <p:tavLst>
                                        <p:tav tm="0">
                                          <p:val>
                                            <p:fltVal val="0"/>
                                          </p:val>
                                        </p:tav>
                                        <p:tav tm="100000">
                                          <p:val>
                                            <p:fltVal val="-90"/>
                                          </p:val>
                                        </p:tav>
                                      </p:tavLst>
                                    </p:anim>
                                    <p:set>
                                      <p:cBhvr>
                                        <p:cTn id="38" dur="1" fill="hold">
                                          <p:stCondLst>
                                            <p:cond delay="999"/>
                                          </p:stCondLst>
                                        </p:cTn>
                                        <p:tgtEl>
                                          <p:spTgt spid="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mph" presetSubtype="0" fill="hold" nodeType="clickEffect">
                                  <p:stCondLst>
                                    <p:cond delay="0"/>
                                  </p:stCondLst>
                                  <p:childTnLst>
                                    <p:animClr clrSpc="rgb" dir="cw">
                                      <p:cBhvr override="childStyle">
                                        <p:cTn id="42" dur="1900" fill="hold">
                                          <p:stCondLst>
                                            <p:cond delay="100"/>
                                          </p:stCondLst>
                                        </p:cTn>
                                        <p:tgtEl>
                                          <p:spTgt spid="7"/>
                                        </p:tgtEl>
                                        <p:attrNameLst>
                                          <p:attrName>style.color</p:attrName>
                                        </p:attrNameLst>
                                      </p:cBhvr>
                                      <p:to>
                                        <a:schemeClr val="accent2"/>
                                      </p:to>
                                    </p:animClr>
                                    <p:animClr clrSpc="rgb" dir="cw">
                                      <p:cBhvr>
                                        <p:cTn id="43" dur="1900" fill="hold">
                                          <p:stCondLst>
                                            <p:cond delay="100"/>
                                          </p:stCondLst>
                                        </p:cTn>
                                        <p:tgtEl>
                                          <p:spTgt spid="7"/>
                                        </p:tgtEl>
                                        <p:attrNameLst>
                                          <p:attrName>fillColor</p:attrName>
                                        </p:attrNameLst>
                                      </p:cBhvr>
                                      <p:to>
                                        <a:schemeClr val="accent2"/>
                                      </p:to>
                                    </p:animClr>
                                    <p:set>
                                      <p:cBhvr>
                                        <p:cTn id="44" dur="1900" fill="hold">
                                          <p:stCondLst>
                                            <p:cond delay="100"/>
                                          </p:stCondLst>
                                        </p:cTn>
                                        <p:tgtEl>
                                          <p:spTgt spid="7"/>
                                        </p:tgtEl>
                                        <p:attrNameLst>
                                          <p:attrName>fill.type</p:attrName>
                                        </p:attrNameLst>
                                      </p:cBhvr>
                                      <p:to>
                                        <p:strVal val="solid"/>
                                      </p:to>
                                    </p:set>
                                    <p:set>
                                      <p:cBhvr>
                                        <p:cTn id="45" dur="1900" fill="hold">
                                          <p:stCondLst>
                                            <p:cond delay="100"/>
                                          </p:stCondLst>
                                        </p:cTn>
                                        <p:tgtEl>
                                          <p:spTgt spid="7"/>
                                        </p:tgtEl>
                                        <p:attrNameLst>
                                          <p:attrName>fill.on</p:attrName>
                                        </p:attrNameLst>
                                      </p:cBhvr>
                                      <p:to>
                                        <p:strVal val="true"/>
                                      </p:to>
                                    </p:set>
                                    <p:animScale>
                                      <p:cBhvr>
                                        <p:cTn id="46" dur="200" fill="hold">
                                          <p:stCondLst>
                                            <p:cond delay="0"/>
                                          </p:stCondLst>
                                        </p:cTn>
                                        <p:tgtEl>
                                          <p:spTgt spid="7"/>
                                        </p:tgtEl>
                                      </p:cBhvr>
                                      <p:from x="100000" y="100000"/>
                                      <p:to x="100000" y="5000"/>
                                    </p:animScale>
                                    <p:animScale>
                                      <p:cBhvr>
                                        <p:cTn id="47" dur="200" fill="hold">
                                          <p:stCondLst>
                                            <p:cond delay="200"/>
                                          </p:stCondLst>
                                        </p:cTn>
                                        <p:tgtEl>
                                          <p:spTgt spid="7"/>
                                        </p:tgtEl>
                                      </p:cBhvr>
                                      <p:from x="100000" y="5000"/>
                                      <p:to x="120000" y="150000"/>
                                    </p:animScale>
                                    <p:animScale>
                                      <p:cBhvr>
                                        <p:cTn id="48" dur="600" fill="hold">
                                          <p:stCondLst>
                                            <p:cond delay="1400"/>
                                          </p:stCondLst>
                                        </p:cTn>
                                        <p:tgtEl>
                                          <p:spTgt spid="7"/>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2381250" y="1827214"/>
            <a:ext cx="7696200" cy="4116387"/>
          </a:xfrm>
          <a:prstGeom prst="rect">
            <a:avLst/>
          </a:prstGeom>
          <a:noFill/>
          <a:ln w="9525">
            <a:noFill/>
            <a:miter lim="800000"/>
            <a:headEnd/>
            <a:tailEnd/>
          </a:ln>
          <a:effectLst/>
        </p:spPr>
        <p:txBody>
          <a:bodyPr wrap="none">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eaLnBrk="1" hangingPunct="1">
              <a:defRPr/>
            </a:pPr>
            <a:r>
              <a:rPr lang="en-US" sz="8800" b="1">
                <a:solidFill>
                  <a:srgbClr val="FF0000"/>
                </a:solidFill>
                <a:effectLst>
                  <a:outerShdw blurRad="38100" dist="38100" dir="2700000" algn="tl">
                    <a:srgbClr val="C0C0C0"/>
                  </a:outerShdw>
                </a:effectLst>
                <a:latin typeface="Times New Roman" charset="0"/>
              </a:rPr>
              <a:t>How Do We</a:t>
            </a:r>
          </a:p>
          <a:p>
            <a:pPr eaLnBrk="1" hangingPunct="1">
              <a:defRPr/>
            </a:pPr>
            <a:r>
              <a:rPr lang="en-US" sz="8800" b="1" u="sng">
                <a:solidFill>
                  <a:srgbClr val="FF0000"/>
                </a:solidFill>
                <a:effectLst>
                  <a:outerShdw blurRad="38100" dist="38100" dir="2700000" algn="tl">
                    <a:srgbClr val="C0C0C0"/>
                  </a:outerShdw>
                </a:effectLst>
                <a:latin typeface="Times New Roman" charset="0"/>
              </a:rPr>
              <a:t>Know</a:t>
            </a:r>
            <a:r>
              <a:rPr lang="en-US" sz="8800" b="1">
                <a:solidFill>
                  <a:srgbClr val="FF0000"/>
                </a:solidFill>
                <a:effectLst>
                  <a:outerShdw blurRad="38100" dist="38100" dir="2700000" algn="tl">
                    <a:srgbClr val="C0C0C0"/>
                  </a:outerShdw>
                </a:effectLst>
                <a:latin typeface="Times New Roman" charset="0"/>
              </a:rPr>
              <a:t> We Have</a:t>
            </a:r>
          </a:p>
          <a:p>
            <a:pPr eaLnBrk="1" hangingPunct="1">
              <a:defRPr/>
            </a:pPr>
            <a:r>
              <a:rPr lang="en-US" sz="8800" b="1">
                <a:solidFill>
                  <a:srgbClr val="FF0000"/>
                </a:solidFill>
                <a:effectLst>
                  <a:outerShdw blurRad="38100" dist="38100" dir="2700000" algn="tl">
                    <a:srgbClr val="C0C0C0"/>
                  </a:outerShdw>
                </a:effectLst>
                <a:latin typeface="Times New Roman" charset="0"/>
              </a:rPr>
              <a:t>The Bible?</a:t>
            </a:r>
            <a:endParaRPr lang="en-US" sz="8000">
              <a:solidFill>
                <a:srgbClr val="FF0000"/>
              </a:solidFill>
              <a:latin typeface="Times New Roman" charset="0"/>
            </a:endParaRPr>
          </a:p>
        </p:txBody>
      </p:sp>
      <p:sp>
        <p:nvSpPr>
          <p:cNvPr id="79875" name="Text Box 6"/>
          <p:cNvSpPr txBox="1">
            <a:spLocks noChangeArrowheads="1"/>
          </p:cNvSpPr>
          <p:nvPr/>
        </p:nvSpPr>
        <p:spPr bwMode="auto">
          <a:xfrm>
            <a:off x="2971801" y="1127125"/>
            <a:ext cx="6098529" cy="707886"/>
          </a:xfrm>
          <a:prstGeom prst="rect">
            <a:avLst/>
          </a:prstGeom>
          <a:solidFill>
            <a:srgbClr val="FF0000"/>
          </a:solidFill>
          <a:ln w="9525">
            <a:miter lim="800000"/>
            <a:headEnd/>
            <a:tailEnd/>
          </a:ln>
          <a:scene3d>
            <a:camera prst="legacyPerspectiveTop"/>
            <a:lightRig rig="legacyFlat3" dir="b"/>
          </a:scene3d>
          <a:sp3d extrusionH="121893000" prstMaterial="legacyMatte">
            <a:bevelT w="13500" h="13500" prst="angle"/>
            <a:bevelB w="13500" h="13500" prst="angle"/>
            <a:extrusionClr>
              <a:srgbClr val="FF0000"/>
            </a:extrusionClr>
            <a:contourClr>
              <a:srgbClr val="FF0000"/>
            </a:contourClr>
          </a:sp3d>
        </p:spPr>
        <p:txBody>
          <a:bodyPr wrap="none">
            <a:spAutoFit/>
            <a:flatTx/>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4000" b="1">
                <a:solidFill>
                  <a:srgbClr val="000000"/>
                </a:solidFill>
                <a:latin typeface="Arial" panose="020B0604020202020204" pitchFamily="34" charset="0"/>
              </a:rPr>
              <a:t>Challenges To The Bible</a:t>
            </a:r>
            <a:endParaRPr lang="en-US" altLang="en-US" sz="4000">
              <a:solidFill>
                <a:srgbClr val="000000"/>
              </a:solidFill>
              <a:latin typeface="Times New Roman" panose="02020603050405020304" pitchFamily="18" charset="0"/>
            </a:endParaRPr>
          </a:p>
        </p:txBody>
      </p:sp>
    </p:spTree>
  </p:cSld>
  <p:clrMapOvr>
    <a:masterClrMapping/>
  </p:clrMapOvr>
  <p:transition spd="slow">
    <p:rand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334962" y="765548"/>
            <a:ext cx="10927976"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800" dirty="0">
                <a:solidFill>
                  <a:srgbClr val="FFFF00"/>
                </a:solidFill>
                <a:latin typeface="Times New Roman" panose="02020603050405020304" pitchFamily="18" charset="0"/>
                <a:cs typeface="Times New Roman" panose="02020603050405020304" pitchFamily="18" charset="0"/>
              </a:rPr>
              <a:t>In </a:t>
            </a:r>
            <a:r>
              <a:rPr lang="en-US" altLang="en-US" sz="2800" b="1" dirty="0">
                <a:solidFill>
                  <a:srgbClr val="FFFF00"/>
                </a:solidFill>
                <a:latin typeface="Times New Roman" panose="02020603050405020304" pitchFamily="18" charset="0"/>
                <a:cs typeface="Times New Roman" panose="02020603050405020304" pitchFamily="18" charset="0"/>
              </a:rPr>
              <a:t>Ezekiel 26:1-21 </a:t>
            </a:r>
            <a:r>
              <a:rPr lang="en-US" altLang="en-US" sz="2800" dirty="0">
                <a:solidFill>
                  <a:srgbClr val="FFFF00"/>
                </a:solidFill>
                <a:latin typeface="Times New Roman" panose="02020603050405020304" pitchFamily="18" charset="0"/>
                <a:cs typeface="Times New Roman" panose="02020603050405020304" pitchFamily="18" charset="0"/>
              </a:rPr>
              <a:t>the prophet foretold with miraculous precision </a:t>
            </a:r>
            <a:r>
              <a:rPr lang="en-US" altLang="en-US" sz="2800" b="1" dirty="0">
                <a:solidFill>
                  <a:srgbClr val="FFFF00"/>
                </a:solidFill>
                <a:latin typeface="Times New Roman" panose="02020603050405020304" pitchFamily="18" charset="0"/>
                <a:cs typeface="Times New Roman" panose="02020603050405020304" pitchFamily="18" charset="0"/>
              </a:rPr>
              <a:t>7</a:t>
            </a:r>
            <a:r>
              <a:rPr lang="en-US" altLang="en-US" sz="2800" dirty="0">
                <a:solidFill>
                  <a:srgbClr val="FFFF00"/>
                </a:solidFill>
                <a:latin typeface="Times New Roman" panose="02020603050405020304" pitchFamily="18" charset="0"/>
                <a:cs typeface="Times New Roman" panose="02020603050405020304" pitchFamily="18" charset="0"/>
              </a:rPr>
              <a:t> things about the fall of the city of Tyre. </a:t>
            </a:r>
          </a:p>
        </p:txBody>
      </p:sp>
      <p:sp>
        <p:nvSpPr>
          <p:cNvPr id="80899" name="Text Box 3"/>
          <p:cNvSpPr txBox="1">
            <a:spLocks noChangeArrowheads="1"/>
          </p:cNvSpPr>
          <p:nvPr/>
        </p:nvSpPr>
        <p:spPr bwMode="auto">
          <a:xfrm>
            <a:off x="2057400" y="2540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200" b="1" dirty="0">
                <a:solidFill>
                  <a:srgbClr val="FFFF00"/>
                </a:solidFill>
                <a:latin typeface="Helvetica" panose="020B0604020202020204" pitchFamily="34" charset="0"/>
              </a:rPr>
              <a:t> </a:t>
            </a:r>
            <a:r>
              <a:rPr lang="en-US" altLang="en-US" sz="3200" b="1" dirty="0">
                <a:solidFill>
                  <a:srgbClr val="FFFF00"/>
                </a:solidFill>
                <a:latin typeface="Times New Roman" panose="02020603050405020304" pitchFamily="18" charset="0"/>
                <a:cs typeface="Times New Roman" panose="02020603050405020304" pitchFamily="18" charset="0"/>
              </a:rPr>
              <a:t>PROPHECY ABOUT THE CITY OF TYRE</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sp>
        <p:nvSpPr>
          <p:cNvPr id="70662" name="Text Box 6"/>
          <p:cNvSpPr txBox="1">
            <a:spLocks noChangeArrowheads="1"/>
          </p:cNvSpPr>
          <p:nvPr/>
        </p:nvSpPr>
        <p:spPr bwMode="auto">
          <a:xfrm>
            <a:off x="609600" y="1739527"/>
            <a:ext cx="1112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50000"/>
              </a:spcBef>
            </a:pPr>
            <a:r>
              <a:rPr lang="en-US" altLang="en-US" sz="2800" dirty="0">
                <a:solidFill>
                  <a:srgbClr val="FFFFFF"/>
                </a:solidFill>
                <a:latin typeface="Times New Roman" panose="02020603050405020304" pitchFamily="18" charset="0"/>
                <a:cs typeface="Times New Roman" panose="02020603050405020304" pitchFamily="18" charset="0"/>
              </a:rPr>
              <a:t>King Nebuchadnezzar of Babylon would destroy the mainland portion of the city of Tyre (</a:t>
            </a:r>
            <a:r>
              <a:rPr lang="en-US" altLang="en-US" sz="2800" b="1" dirty="0">
                <a:solidFill>
                  <a:srgbClr val="FFFFFF"/>
                </a:solidFill>
                <a:latin typeface="Times New Roman" panose="02020603050405020304" pitchFamily="18" charset="0"/>
                <a:cs typeface="Times New Roman" panose="02020603050405020304" pitchFamily="18" charset="0"/>
              </a:rPr>
              <a:t>26:7-8</a:t>
            </a:r>
            <a:r>
              <a:rPr lang="en-US" altLang="en-US" sz="2800" dirty="0">
                <a:solidFill>
                  <a:srgbClr val="FFFFFF"/>
                </a:solidFill>
                <a:latin typeface="Times New Roman" panose="02020603050405020304" pitchFamily="18" charset="0"/>
                <a:cs typeface="Times New Roman" panose="02020603050405020304" pitchFamily="18" charset="0"/>
              </a:rPr>
              <a:t>).</a:t>
            </a:r>
            <a:r>
              <a:rPr lang="en-US" altLang="en-US" sz="2800" dirty="0">
                <a:solidFill>
                  <a:srgbClr val="000000"/>
                </a:solidFill>
                <a:latin typeface="Times New Roman" panose="02020603050405020304" pitchFamily="18" charset="0"/>
                <a:cs typeface="Times New Roman" panose="02020603050405020304" pitchFamily="18" charset="0"/>
              </a:rPr>
              <a:t> </a:t>
            </a:r>
          </a:p>
        </p:txBody>
      </p:sp>
      <p:sp>
        <p:nvSpPr>
          <p:cNvPr id="70663" name="Text Box 7"/>
          <p:cNvSpPr txBox="1">
            <a:spLocks noChangeArrowheads="1"/>
          </p:cNvSpPr>
          <p:nvPr/>
        </p:nvSpPr>
        <p:spPr bwMode="auto">
          <a:xfrm>
            <a:off x="609600" y="2819400"/>
            <a:ext cx="10896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800" dirty="0">
                <a:solidFill>
                  <a:srgbClr val="FFFFFF"/>
                </a:solidFill>
                <a:latin typeface="Times New Roman" panose="02020603050405020304" pitchFamily="18" charset="0"/>
                <a:cs typeface="Times New Roman" panose="02020603050405020304" pitchFamily="18" charset="0"/>
              </a:rPr>
              <a:t>“Other nations” would participate in the fulfillment of the prophecy (</a:t>
            </a:r>
            <a:r>
              <a:rPr lang="en-US" altLang="en-US" sz="2800" b="1" dirty="0">
                <a:solidFill>
                  <a:srgbClr val="FFFFFF"/>
                </a:solidFill>
                <a:latin typeface="Times New Roman" panose="02020603050405020304" pitchFamily="18" charset="0"/>
                <a:cs typeface="Times New Roman" panose="02020603050405020304" pitchFamily="18" charset="0"/>
              </a:rPr>
              <a:t>3</a:t>
            </a:r>
            <a:r>
              <a:rPr lang="en-US" altLang="en-US" sz="2800" dirty="0">
                <a:solidFill>
                  <a:srgbClr val="FFFFFF"/>
                </a:solidFill>
                <a:latin typeface="Times New Roman" panose="02020603050405020304" pitchFamily="18" charset="0"/>
                <a:cs typeface="Times New Roman" panose="02020603050405020304" pitchFamily="18" charset="0"/>
              </a:rPr>
              <a:t>).</a:t>
            </a:r>
          </a:p>
        </p:txBody>
      </p:sp>
      <p:sp>
        <p:nvSpPr>
          <p:cNvPr id="70664" name="Text Box 8"/>
          <p:cNvSpPr txBox="1">
            <a:spLocks noChangeArrowheads="1"/>
          </p:cNvSpPr>
          <p:nvPr/>
        </p:nvSpPr>
        <p:spPr bwMode="auto">
          <a:xfrm>
            <a:off x="609600" y="3382216"/>
            <a:ext cx="10896600" cy="50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800" dirty="0">
                <a:solidFill>
                  <a:srgbClr val="FFFFFF"/>
                </a:solidFill>
                <a:latin typeface="Times New Roman" panose="02020603050405020304" pitchFamily="18" charset="0"/>
                <a:cs typeface="Times New Roman" panose="02020603050405020304" pitchFamily="18" charset="0"/>
              </a:rPr>
              <a:t>The city would be flattened, like the top of a rock </a:t>
            </a:r>
            <a:r>
              <a:rPr lang="en-US" altLang="en-US" sz="2800" b="1" dirty="0">
                <a:solidFill>
                  <a:srgbClr val="FFFFFF"/>
                </a:solidFill>
                <a:latin typeface="Times New Roman" panose="02020603050405020304" pitchFamily="18" charset="0"/>
                <a:cs typeface="Times New Roman" panose="02020603050405020304" pitchFamily="18" charset="0"/>
              </a:rPr>
              <a:t>(4,14</a:t>
            </a:r>
            <a:r>
              <a:rPr lang="en-US" altLang="en-US" sz="2800" dirty="0">
                <a:solidFill>
                  <a:srgbClr val="FFFFFF"/>
                </a:solidFill>
                <a:latin typeface="Times New Roman" panose="02020603050405020304" pitchFamily="18" charset="0"/>
                <a:cs typeface="Times New Roman" panose="02020603050405020304" pitchFamily="18" charset="0"/>
              </a:rPr>
              <a:t>).</a:t>
            </a:r>
            <a:r>
              <a:rPr lang="en-US" altLang="en-US" sz="2800" dirty="0">
                <a:solidFill>
                  <a:srgbClr val="FFFF00"/>
                </a:solidFill>
                <a:latin typeface="Times New Roman" panose="02020603050405020304" pitchFamily="18" charset="0"/>
                <a:cs typeface="Times New Roman" panose="02020603050405020304" pitchFamily="18" charset="0"/>
              </a:rPr>
              <a:t> </a:t>
            </a:r>
          </a:p>
        </p:txBody>
      </p:sp>
      <p:sp>
        <p:nvSpPr>
          <p:cNvPr id="70665" name="Text Box 9"/>
          <p:cNvSpPr txBox="1">
            <a:spLocks noChangeArrowheads="1"/>
          </p:cNvSpPr>
          <p:nvPr/>
        </p:nvSpPr>
        <p:spPr bwMode="auto">
          <a:xfrm>
            <a:off x="609600" y="3962399"/>
            <a:ext cx="10896599" cy="9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50000"/>
              </a:spcBef>
            </a:pPr>
            <a:r>
              <a:rPr lang="en-US" altLang="en-US" sz="2800" dirty="0">
                <a:solidFill>
                  <a:srgbClr val="FFFFFF"/>
                </a:solidFill>
                <a:latin typeface="Times New Roman" panose="02020603050405020304" pitchFamily="18" charset="0"/>
                <a:cs typeface="Times New Roman" panose="02020603050405020304" pitchFamily="18" charset="0"/>
              </a:rPr>
              <a:t>Tyre eventually would become a place for the spreading of fishing nets (</a:t>
            </a:r>
            <a:r>
              <a:rPr lang="en-US" altLang="en-US" sz="2800" b="1" dirty="0">
                <a:solidFill>
                  <a:srgbClr val="FFFFFF"/>
                </a:solidFill>
                <a:latin typeface="Times New Roman" panose="02020603050405020304" pitchFamily="18" charset="0"/>
                <a:cs typeface="Times New Roman" panose="02020603050405020304" pitchFamily="18" charset="0"/>
              </a:rPr>
              <a:t>5,14</a:t>
            </a:r>
            <a:r>
              <a:rPr lang="en-US" altLang="en-US" sz="2800" dirty="0">
                <a:solidFill>
                  <a:srgbClr val="FFFFFF"/>
                </a:solidFill>
                <a:latin typeface="Times New Roman" panose="02020603050405020304" pitchFamily="18" charset="0"/>
                <a:cs typeface="Times New Roman" panose="02020603050405020304" pitchFamily="18" charset="0"/>
              </a:rPr>
              <a:t>). </a:t>
            </a:r>
          </a:p>
        </p:txBody>
      </p:sp>
      <p:sp>
        <p:nvSpPr>
          <p:cNvPr id="70666" name="Text Box 10"/>
          <p:cNvSpPr txBox="1">
            <a:spLocks noChangeArrowheads="1"/>
          </p:cNvSpPr>
          <p:nvPr/>
        </p:nvSpPr>
        <p:spPr bwMode="auto">
          <a:xfrm>
            <a:off x="609600" y="4714874"/>
            <a:ext cx="10934700" cy="39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800" dirty="0">
                <a:solidFill>
                  <a:srgbClr val="FFFFFF"/>
                </a:solidFill>
                <a:latin typeface="Times New Roman" panose="02020603050405020304" pitchFamily="18" charset="0"/>
                <a:cs typeface="Times New Roman" panose="02020603050405020304" pitchFamily="18" charset="0"/>
              </a:rPr>
              <a:t>Its stones and timbers would be laid in the sea (1</a:t>
            </a:r>
            <a:r>
              <a:rPr lang="en-US" altLang="en-US" sz="2800" b="1" dirty="0">
                <a:solidFill>
                  <a:srgbClr val="FFFFFF"/>
                </a:solidFill>
                <a:latin typeface="Times New Roman" panose="02020603050405020304" pitchFamily="18" charset="0"/>
                <a:cs typeface="Times New Roman" panose="02020603050405020304" pitchFamily="18" charset="0"/>
              </a:rPr>
              <a:t>2</a:t>
            </a:r>
            <a:r>
              <a:rPr lang="en-US" altLang="en-US" sz="2800" dirty="0">
                <a:solidFill>
                  <a:srgbClr val="FFFFFF"/>
                </a:solidFill>
                <a:latin typeface="Times New Roman" panose="02020603050405020304" pitchFamily="18" charset="0"/>
                <a:cs typeface="Times New Roman" panose="02020603050405020304" pitchFamily="18" charset="0"/>
              </a:rPr>
              <a:t>).</a:t>
            </a:r>
            <a:r>
              <a:rPr lang="en-US" altLang="en-US" sz="2800" dirty="0">
                <a:solidFill>
                  <a:srgbClr val="FFFF00"/>
                </a:solidFill>
                <a:latin typeface="Times New Roman" panose="02020603050405020304" pitchFamily="18" charset="0"/>
                <a:cs typeface="Times New Roman" panose="02020603050405020304" pitchFamily="18" charset="0"/>
              </a:rPr>
              <a:t> </a:t>
            </a:r>
          </a:p>
        </p:txBody>
      </p:sp>
      <p:sp>
        <p:nvSpPr>
          <p:cNvPr id="70667" name="Text Box 11"/>
          <p:cNvSpPr txBox="1">
            <a:spLocks noChangeArrowheads="1"/>
          </p:cNvSpPr>
          <p:nvPr/>
        </p:nvSpPr>
        <p:spPr bwMode="auto">
          <a:xfrm>
            <a:off x="685800" y="5334000"/>
            <a:ext cx="10896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800" dirty="0">
                <a:solidFill>
                  <a:srgbClr val="FFFFFF"/>
                </a:solidFill>
                <a:latin typeface="Times New Roman" panose="02020603050405020304" pitchFamily="18" charset="0"/>
                <a:cs typeface="Times New Roman" panose="02020603050405020304" pitchFamily="18" charset="0"/>
              </a:rPr>
              <a:t>Other cities would tremble at the fall of Tyre (</a:t>
            </a:r>
            <a:r>
              <a:rPr lang="en-US" altLang="en-US" sz="2800" b="1" dirty="0">
                <a:solidFill>
                  <a:srgbClr val="FFFFFF"/>
                </a:solidFill>
                <a:latin typeface="Times New Roman" panose="02020603050405020304" pitchFamily="18" charset="0"/>
                <a:cs typeface="Times New Roman" panose="02020603050405020304" pitchFamily="18" charset="0"/>
              </a:rPr>
              <a:t>15-18</a:t>
            </a:r>
            <a:r>
              <a:rPr lang="en-US" altLang="en-US" sz="2800" dirty="0">
                <a:solidFill>
                  <a:srgbClr val="FFFFFF"/>
                </a:solidFill>
                <a:latin typeface="Times New Roman" panose="02020603050405020304" pitchFamily="18" charset="0"/>
                <a:cs typeface="Times New Roman" panose="02020603050405020304" pitchFamily="18" charset="0"/>
              </a:rPr>
              <a:t>).</a:t>
            </a:r>
            <a:r>
              <a:rPr lang="en-US" altLang="en-US" sz="2800" dirty="0">
                <a:solidFill>
                  <a:srgbClr val="FFFF00"/>
                </a:solidFill>
                <a:latin typeface="Times New Roman" panose="02020603050405020304" pitchFamily="18" charset="0"/>
                <a:cs typeface="Times New Roman" panose="02020603050405020304" pitchFamily="18" charset="0"/>
              </a:rPr>
              <a:t> </a:t>
            </a:r>
          </a:p>
        </p:txBody>
      </p:sp>
      <p:sp>
        <p:nvSpPr>
          <p:cNvPr id="70668" name="Text Box 12"/>
          <p:cNvSpPr txBox="1">
            <a:spLocks noChangeArrowheads="1"/>
          </p:cNvSpPr>
          <p:nvPr/>
        </p:nvSpPr>
        <p:spPr bwMode="auto">
          <a:xfrm>
            <a:off x="609600" y="5791200"/>
            <a:ext cx="1089659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800" dirty="0">
                <a:solidFill>
                  <a:srgbClr val="FFFFFF"/>
                </a:solidFill>
                <a:latin typeface="Times New Roman" panose="02020603050405020304" pitchFamily="18" charset="0"/>
                <a:cs typeface="Times New Roman" panose="02020603050405020304" pitchFamily="18" charset="0"/>
              </a:rPr>
              <a:t>The city would never be rebuilt to its former glory (</a:t>
            </a:r>
            <a:r>
              <a:rPr lang="en-US" altLang="en-US" sz="2800" b="1" dirty="0">
                <a:solidFill>
                  <a:srgbClr val="FFFFFF"/>
                </a:solidFill>
                <a:latin typeface="Times New Roman" panose="02020603050405020304" pitchFamily="18" charset="0"/>
                <a:cs typeface="Times New Roman" panose="02020603050405020304" pitchFamily="18" charset="0"/>
              </a:rPr>
              <a:t>20-21</a:t>
            </a:r>
            <a:r>
              <a:rPr lang="en-US" altLang="en-US" sz="2800" dirty="0">
                <a:solidFill>
                  <a:srgbClr val="FFFFFF"/>
                </a:solidFill>
                <a:latin typeface="Times New Roman" panose="02020603050405020304" pitchFamily="18" charset="0"/>
                <a:cs typeface="Times New Roman" panose="02020603050405020304" pitchFamily="18" charset="0"/>
              </a:rPr>
              <a:t>).</a:t>
            </a:r>
            <a:r>
              <a:rPr lang="en-US" altLang="en-US" sz="2800" dirty="0">
                <a:solidFill>
                  <a:srgbClr val="000000"/>
                </a:solidFill>
                <a:latin typeface="Times New Roman" panose="02020603050405020304" pitchFamily="18" charset="0"/>
                <a:cs typeface="Times New Roman" panose="02020603050405020304" pitchFamily="18" charset="0"/>
              </a:rPr>
              <a:t> </a:t>
            </a:r>
          </a:p>
        </p:txBody>
      </p:sp>
      <p:sp>
        <p:nvSpPr>
          <p:cNvPr id="70670" name="Text Box 14"/>
          <p:cNvSpPr txBox="1">
            <a:spLocks noChangeArrowheads="1"/>
          </p:cNvSpPr>
          <p:nvPr/>
        </p:nvSpPr>
        <p:spPr bwMode="auto">
          <a:xfrm>
            <a:off x="228600" y="1920875"/>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100" dirty="0">
                <a:solidFill>
                  <a:srgbClr val="FFFFFF"/>
                </a:solidFill>
                <a:latin typeface="Arial" panose="020B0604020202020204" pitchFamily="34" charset="0"/>
              </a:rPr>
              <a:t>1.</a:t>
            </a:r>
          </a:p>
        </p:txBody>
      </p:sp>
      <p:sp>
        <p:nvSpPr>
          <p:cNvPr id="70671" name="Text Box 15"/>
          <p:cNvSpPr txBox="1">
            <a:spLocks noChangeArrowheads="1"/>
          </p:cNvSpPr>
          <p:nvPr/>
        </p:nvSpPr>
        <p:spPr bwMode="auto">
          <a:xfrm flipH="1">
            <a:off x="228600" y="2840036"/>
            <a:ext cx="365124" cy="5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100" dirty="0">
                <a:solidFill>
                  <a:srgbClr val="FFFFFF"/>
                </a:solidFill>
                <a:latin typeface="Arial" panose="020B0604020202020204" pitchFamily="34" charset="0"/>
              </a:rPr>
              <a:t>2.</a:t>
            </a:r>
          </a:p>
        </p:txBody>
      </p:sp>
      <p:sp>
        <p:nvSpPr>
          <p:cNvPr id="70672" name="Text Box 16"/>
          <p:cNvSpPr txBox="1">
            <a:spLocks noChangeArrowheads="1"/>
          </p:cNvSpPr>
          <p:nvPr/>
        </p:nvSpPr>
        <p:spPr bwMode="auto">
          <a:xfrm>
            <a:off x="228600" y="3521075"/>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100" dirty="0">
                <a:solidFill>
                  <a:srgbClr val="FFFFFF"/>
                </a:solidFill>
                <a:latin typeface="Arial" panose="020B0604020202020204" pitchFamily="34" charset="0"/>
              </a:rPr>
              <a:t>3.</a:t>
            </a:r>
          </a:p>
        </p:txBody>
      </p:sp>
      <p:sp>
        <p:nvSpPr>
          <p:cNvPr id="70673" name="Text Box 17"/>
          <p:cNvSpPr txBox="1">
            <a:spLocks noChangeArrowheads="1"/>
          </p:cNvSpPr>
          <p:nvPr/>
        </p:nvSpPr>
        <p:spPr bwMode="auto">
          <a:xfrm>
            <a:off x="244475" y="403860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100" dirty="0">
                <a:solidFill>
                  <a:srgbClr val="FFFFFF"/>
                </a:solidFill>
                <a:latin typeface="Arial" panose="020B0604020202020204" pitchFamily="34" charset="0"/>
              </a:rPr>
              <a:t>4.</a:t>
            </a:r>
          </a:p>
        </p:txBody>
      </p:sp>
      <p:sp>
        <p:nvSpPr>
          <p:cNvPr id="70674" name="Text Box 18"/>
          <p:cNvSpPr txBox="1">
            <a:spLocks noChangeArrowheads="1"/>
          </p:cNvSpPr>
          <p:nvPr/>
        </p:nvSpPr>
        <p:spPr bwMode="auto">
          <a:xfrm>
            <a:off x="228600" y="480060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100" dirty="0">
                <a:solidFill>
                  <a:srgbClr val="FFFFFF"/>
                </a:solidFill>
                <a:latin typeface="Arial" panose="020B0604020202020204" pitchFamily="34" charset="0"/>
              </a:rPr>
              <a:t>5.</a:t>
            </a:r>
          </a:p>
        </p:txBody>
      </p:sp>
      <p:sp>
        <p:nvSpPr>
          <p:cNvPr id="70675" name="Text Box 19"/>
          <p:cNvSpPr txBox="1">
            <a:spLocks noChangeArrowheads="1"/>
          </p:cNvSpPr>
          <p:nvPr/>
        </p:nvSpPr>
        <p:spPr bwMode="auto">
          <a:xfrm>
            <a:off x="244475" y="541020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100" dirty="0">
                <a:solidFill>
                  <a:srgbClr val="FFFFFF"/>
                </a:solidFill>
                <a:latin typeface="Arial" panose="020B0604020202020204" pitchFamily="34" charset="0"/>
              </a:rPr>
              <a:t>6.</a:t>
            </a:r>
          </a:p>
        </p:txBody>
      </p:sp>
      <p:sp>
        <p:nvSpPr>
          <p:cNvPr id="70676" name="Text Box 20"/>
          <p:cNvSpPr txBox="1">
            <a:spLocks noChangeArrowheads="1"/>
          </p:cNvSpPr>
          <p:nvPr/>
        </p:nvSpPr>
        <p:spPr bwMode="auto">
          <a:xfrm>
            <a:off x="228600" y="5867400"/>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100" dirty="0">
                <a:solidFill>
                  <a:srgbClr val="FFFFFF"/>
                </a:solidFill>
                <a:latin typeface="Arial" panose="020B0604020202020204" pitchFamily="34" charset="0"/>
              </a:rPr>
              <a:t>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0670"/>
                                        </p:tgtEl>
                                        <p:attrNameLst>
                                          <p:attrName>style.visibility</p:attrName>
                                        </p:attrNameLst>
                                      </p:cBhvr>
                                      <p:to>
                                        <p:strVal val="visible"/>
                                      </p:to>
                                    </p:set>
                                    <p:animEffect transition="in" filter="fade">
                                      <p:cBhvr>
                                        <p:cTn id="7" dur="1000"/>
                                        <p:tgtEl>
                                          <p:spTgt spid="70670"/>
                                        </p:tgtEl>
                                      </p:cBhvr>
                                    </p:animEffect>
                                    <p:anim calcmode="lin" valueType="num">
                                      <p:cBhvr>
                                        <p:cTn id="8" dur="1000" fill="hold"/>
                                        <p:tgtEl>
                                          <p:spTgt spid="70670"/>
                                        </p:tgtEl>
                                        <p:attrNameLst>
                                          <p:attrName>ppt_x</p:attrName>
                                        </p:attrNameLst>
                                      </p:cBhvr>
                                      <p:tavLst>
                                        <p:tav tm="0">
                                          <p:val>
                                            <p:strVal val="#ppt_x"/>
                                          </p:val>
                                        </p:tav>
                                        <p:tav tm="100000">
                                          <p:val>
                                            <p:strVal val="#ppt_x"/>
                                          </p:val>
                                        </p:tav>
                                      </p:tavLst>
                                    </p:anim>
                                    <p:anim calcmode="lin" valueType="num">
                                      <p:cBhvr>
                                        <p:cTn id="9" dur="1000" fill="hold"/>
                                        <p:tgtEl>
                                          <p:spTgt spid="7067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0662"/>
                                        </p:tgtEl>
                                        <p:attrNameLst>
                                          <p:attrName>style.visibility</p:attrName>
                                        </p:attrNameLst>
                                      </p:cBhvr>
                                      <p:to>
                                        <p:strVal val="visible"/>
                                      </p:to>
                                    </p:set>
                                    <p:animEffect transition="in" filter="fade">
                                      <p:cBhvr>
                                        <p:cTn id="12" dur="1000"/>
                                        <p:tgtEl>
                                          <p:spTgt spid="70662"/>
                                        </p:tgtEl>
                                      </p:cBhvr>
                                    </p:animEffect>
                                    <p:anim calcmode="lin" valueType="num">
                                      <p:cBhvr>
                                        <p:cTn id="13" dur="1000" fill="hold"/>
                                        <p:tgtEl>
                                          <p:spTgt spid="70662"/>
                                        </p:tgtEl>
                                        <p:attrNameLst>
                                          <p:attrName>ppt_x</p:attrName>
                                        </p:attrNameLst>
                                      </p:cBhvr>
                                      <p:tavLst>
                                        <p:tav tm="0">
                                          <p:val>
                                            <p:strVal val="#ppt_x"/>
                                          </p:val>
                                        </p:tav>
                                        <p:tav tm="100000">
                                          <p:val>
                                            <p:strVal val="#ppt_x"/>
                                          </p:val>
                                        </p:tav>
                                      </p:tavLst>
                                    </p:anim>
                                    <p:anim calcmode="lin" valueType="num">
                                      <p:cBhvr>
                                        <p:cTn id="14" dur="1000" fill="hold"/>
                                        <p:tgtEl>
                                          <p:spTgt spid="7066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0671"/>
                                        </p:tgtEl>
                                        <p:attrNameLst>
                                          <p:attrName>style.visibility</p:attrName>
                                        </p:attrNameLst>
                                      </p:cBhvr>
                                      <p:to>
                                        <p:strVal val="visible"/>
                                      </p:to>
                                    </p:set>
                                    <p:animEffect transition="in" filter="fade">
                                      <p:cBhvr>
                                        <p:cTn id="19" dur="1000"/>
                                        <p:tgtEl>
                                          <p:spTgt spid="70671"/>
                                        </p:tgtEl>
                                      </p:cBhvr>
                                    </p:animEffect>
                                    <p:anim calcmode="lin" valueType="num">
                                      <p:cBhvr>
                                        <p:cTn id="20" dur="1000" fill="hold"/>
                                        <p:tgtEl>
                                          <p:spTgt spid="70671"/>
                                        </p:tgtEl>
                                        <p:attrNameLst>
                                          <p:attrName>ppt_x</p:attrName>
                                        </p:attrNameLst>
                                      </p:cBhvr>
                                      <p:tavLst>
                                        <p:tav tm="0">
                                          <p:val>
                                            <p:strVal val="#ppt_x"/>
                                          </p:val>
                                        </p:tav>
                                        <p:tav tm="100000">
                                          <p:val>
                                            <p:strVal val="#ppt_x"/>
                                          </p:val>
                                        </p:tav>
                                      </p:tavLst>
                                    </p:anim>
                                    <p:anim calcmode="lin" valueType="num">
                                      <p:cBhvr>
                                        <p:cTn id="21" dur="1000" fill="hold"/>
                                        <p:tgtEl>
                                          <p:spTgt spid="70671"/>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70663"/>
                                        </p:tgtEl>
                                        <p:attrNameLst>
                                          <p:attrName>style.visibility</p:attrName>
                                        </p:attrNameLst>
                                      </p:cBhvr>
                                      <p:to>
                                        <p:strVal val="visible"/>
                                      </p:to>
                                    </p:set>
                                    <p:animEffect transition="in" filter="fade">
                                      <p:cBhvr>
                                        <p:cTn id="24" dur="1000"/>
                                        <p:tgtEl>
                                          <p:spTgt spid="70663"/>
                                        </p:tgtEl>
                                      </p:cBhvr>
                                    </p:animEffect>
                                    <p:anim calcmode="lin" valueType="num">
                                      <p:cBhvr>
                                        <p:cTn id="25" dur="1000" fill="hold"/>
                                        <p:tgtEl>
                                          <p:spTgt spid="70663"/>
                                        </p:tgtEl>
                                        <p:attrNameLst>
                                          <p:attrName>ppt_x</p:attrName>
                                        </p:attrNameLst>
                                      </p:cBhvr>
                                      <p:tavLst>
                                        <p:tav tm="0">
                                          <p:val>
                                            <p:strVal val="#ppt_x"/>
                                          </p:val>
                                        </p:tav>
                                        <p:tav tm="100000">
                                          <p:val>
                                            <p:strVal val="#ppt_x"/>
                                          </p:val>
                                        </p:tav>
                                      </p:tavLst>
                                    </p:anim>
                                    <p:anim calcmode="lin" valueType="num">
                                      <p:cBhvr>
                                        <p:cTn id="26" dur="1000" fill="hold"/>
                                        <p:tgtEl>
                                          <p:spTgt spid="70663"/>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70672"/>
                                        </p:tgtEl>
                                        <p:attrNameLst>
                                          <p:attrName>style.visibility</p:attrName>
                                        </p:attrNameLst>
                                      </p:cBhvr>
                                      <p:to>
                                        <p:strVal val="visible"/>
                                      </p:to>
                                    </p:set>
                                    <p:animEffect transition="in" filter="fade">
                                      <p:cBhvr>
                                        <p:cTn id="31" dur="1000"/>
                                        <p:tgtEl>
                                          <p:spTgt spid="70672"/>
                                        </p:tgtEl>
                                      </p:cBhvr>
                                    </p:animEffect>
                                    <p:anim calcmode="lin" valueType="num">
                                      <p:cBhvr>
                                        <p:cTn id="32" dur="1000" fill="hold"/>
                                        <p:tgtEl>
                                          <p:spTgt spid="70672"/>
                                        </p:tgtEl>
                                        <p:attrNameLst>
                                          <p:attrName>ppt_x</p:attrName>
                                        </p:attrNameLst>
                                      </p:cBhvr>
                                      <p:tavLst>
                                        <p:tav tm="0">
                                          <p:val>
                                            <p:strVal val="#ppt_x"/>
                                          </p:val>
                                        </p:tav>
                                        <p:tav tm="100000">
                                          <p:val>
                                            <p:strVal val="#ppt_x"/>
                                          </p:val>
                                        </p:tav>
                                      </p:tavLst>
                                    </p:anim>
                                    <p:anim calcmode="lin" valueType="num">
                                      <p:cBhvr>
                                        <p:cTn id="33" dur="1000" fill="hold"/>
                                        <p:tgtEl>
                                          <p:spTgt spid="7067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70664"/>
                                        </p:tgtEl>
                                        <p:attrNameLst>
                                          <p:attrName>style.visibility</p:attrName>
                                        </p:attrNameLst>
                                      </p:cBhvr>
                                      <p:to>
                                        <p:strVal val="visible"/>
                                      </p:to>
                                    </p:set>
                                    <p:animEffect transition="in" filter="fade">
                                      <p:cBhvr>
                                        <p:cTn id="36" dur="1000"/>
                                        <p:tgtEl>
                                          <p:spTgt spid="70664"/>
                                        </p:tgtEl>
                                      </p:cBhvr>
                                    </p:animEffect>
                                    <p:anim calcmode="lin" valueType="num">
                                      <p:cBhvr>
                                        <p:cTn id="37" dur="1000" fill="hold"/>
                                        <p:tgtEl>
                                          <p:spTgt spid="70664"/>
                                        </p:tgtEl>
                                        <p:attrNameLst>
                                          <p:attrName>ppt_x</p:attrName>
                                        </p:attrNameLst>
                                      </p:cBhvr>
                                      <p:tavLst>
                                        <p:tav tm="0">
                                          <p:val>
                                            <p:strVal val="#ppt_x"/>
                                          </p:val>
                                        </p:tav>
                                        <p:tav tm="100000">
                                          <p:val>
                                            <p:strVal val="#ppt_x"/>
                                          </p:val>
                                        </p:tav>
                                      </p:tavLst>
                                    </p:anim>
                                    <p:anim calcmode="lin" valueType="num">
                                      <p:cBhvr>
                                        <p:cTn id="38" dur="1000" fill="hold"/>
                                        <p:tgtEl>
                                          <p:spTgt spid="70664"/>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70673"/>
                                        </p:tgtEl>
                                        <p:attrNameLst>
                                          <p:attrName>style.visibility</p:attrName>
                                        </p:attrNameLst>
                                      </p:cBhvr>
                                      <p:to>
                                        <p:strVal val="visible"/>
                                      </p:to>
                                    </p:set>
                                    <p:animEffect transition="in" filter="fade">
                                      <p:cBhvr>
                                        <p:cTn id="43" dur="1000"/>
                                        <p:tgtEl>
                                          <p:spTgt spid="70673"/>
                                        </p:tgtEl>
                                      </p:cBhvr>
                                    </p:animEffect>
                                    <p:anim calcmode="lin" valueType="num">
                                      <p:cBhvr>
                                        <p:cTn id="44" dur="1000" fill="hold"/>
                                        <p:tgtEl>
                                          <p:spTgt spid="70673"/>
                                        </p:tgtEl>
                                        <p:attrNameLst>
                                          <p:attrName>ppt_x</p:attrName>
                                        </p:attrNameLst>
                                      </p:cBhvr>
                                      <p:tavLst>
                                        <p:tav tm="0">
                                          <p:val>
                                            <p:strVal val="#ppt_x"/>
                                          </p:val>
                                        </p:tav>
                                        <p:tav tm="100000">
                                          <p:val>
                                            <p:strVal val="#ppt_x"/>
                                          </p:val>
                                        </p:tav>
                                      </p:tavLst>
                                    </p:anim>
                                    <p:anim calcmode="lin" valueType="num">
                                      <p:cBhvr>
                                        <p:cTn id="45" dur="1000" fill="hold"/>
                                        <p:tgtEl>
                                          <p:spTgt spid="70673"/>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70665"/>
                                        </p:tgtEl>
                                        <p:attrNameLst>
                                          <p:attrName>style.visibility</p:attrName>
                                        </p:attrNameLst>
                                      </p:cBhvr>
                                      <p:to>
                                        <p:strVal val="visible"/>
                                      </p:to>
                                    </p:set>
                                    <p:animEffect transition="in" filter="fade">
                                      <p:cBhvr>
                                        <p:cTn id="48" dur="1000"/>
                                        <p:tgtEl>
                                          <p:spTgt spid="70665"/>
                                        </p:tgtEl>
                                      </p:cBhvr>
                                    </p:animEffect>
                                    <p:anim calcmode="lin" valueType="num">
                                      <p:cBhvr>
                                        <p:cTn id="49" dur="1000" fill="hold"/>
                                        <p:tgtEl>
                                          <p:spTgt spid="70665"/>
                                        </p:tgtEl>
                                        <p:attrNameLst>
                                          <p:attrName>ppt_x</p:attrName>
                                        </p:attrNameLst>
                                      </p:cBhvr>
                                      <p:tavLst>
                                        <p:tav tm="0">
                                          <p:val>
                                            <p:strVal val="#ppt_x"/>
                                          </p:val>
                                        </p:tav>
                                        <p:tav tm="100000">
                                          <p:val>
                                            <p:strVal val="#ppt_x"/>
                                          </p:val>
                                        </p:tav>
                                      </p:tavLst>
                                    </p:anim>
                                    <p:anim calcmode="lin" valueType="num">
                                      <p:cBhvr>
                                        <p:cTn id="50" dur="1000" fill="hold"/>
                                        <p:tgtEl>
                                          <p:spTgt spid="70665"/>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70674"/>
                                        </p:tgtEl>
                                        <p:attrNameLst>
                                          <p:attrName>style.visibility</p:attrName>
                                        </p:attrNameLst>
                                      </p:cBhvr>
                                      <p:to>
                                        <p:strVal val="visible"/>
                                      </p:to>
                                    </p:set>
                                    <p:animEffect transition="in" filter="fade">
                                      <p:cBhvr>
                                        <p:cTn id="55" dur="1000"/>
                                        <p:tgtEl>
                                          <p:spTgt spid="70674"/>
                                        </p:tgtEl>
                                      </p:cBhvr>
                                    </p:animEffect>
                                    <p:anim calcmode="lin" valueType="num">
                                      <p:cBhvr>
                                        <p:cTn id="56" dur="1000" fill="hold"/>
                                        <p:tgtEl>
                                          <p:spTgt spid="70674"/>
                                        </p:tgtEl>
                                        <p:attrNameLst>
                                          <p:attrName>ppt_x</p:attrName>
                                        </p:attrNameLst>
                                      </p:cBhvr>
                                      <p:tavLst>
                                        <p:tav tm="0">
                                          <p:val>
                                            <p:strVal val="#ppt_x"/>
                                          </p:val>
                                        </p:tav>
                                        <p:tav tm="100000">
                                          <p:val>
                                            <p:strVal val="#ppt_x"/>
                                          </p:val>
                                        </p:tav>
                                      </p:tavLst>
                                    </p:anim>
                                    <p:anim calcmode="lin" valueType="num">
                                      <p:cBhvr>
                                        <p:cTn id="57" dur="1000" fill="hold"/>
                                        <p:tgtEl>
                                          <p:spTgt spid="70674"/>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70666"/>
                                        </p:tgtEl>
                                        <p:attrNameLst>
                                          <p:attrName>style.visibility</p:attrName>
                                        </p:attrNameLst>
                                      </p:cBhvr>
                                      <p:to>
                                        <p:strVal val="visible"/>
                                      </p:to>
                                    </p:set>
                                    <p:animEffect transition="in" filter="fade">
                                      <p:cBhvr>
                                        <p:cTn id="60" dur="1000"/>
                                        <p:tgtEl>
                                          <p:spTgt spid="70666"/>
                                        </p:tgtEl>
                                      </p:cBhvr>
                                    </p:animEffect>
                                    <p:anim calcmode="lin" valueType="num">
                                      <p:cBhvr>
                                        <p:cTn id="61" dur="1000" fill="hold"/>
                                        <p:tgtEl>
                                          <p:spTgt spid="70666"/>
                                        </p:tgtEl>
                                        <p:attrNameLst>
                                          <p:attrName>ppt_x</p:attrName>
                                        </p:attrNameLst>
                                      </p:cBhvr>
                                      <p:tavLst>
                                        <p:tav tm="0">
                                          <p:val>
                                            <p:strVal val="#ppt_x"/>
                                          </p:val>
                                        </p:tav>
                                        <p:tav tm="100000">
                                          <p:val>
                                            <p:strVal val="#ppt_x"/>
                                          </p:val>
                                        </p:tav>
                                      </p:tavLst>
                                    </p:anim>
                                    <p:anim calcmode="lin" valueType="num">
                                      <p:cBhvr>
                                        <p:cTn id="62" dur="1000" fill="hold"/>
                                        <p:tgtEl>
                                          <p:spTgt spid="70666"/>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70667"/>
                                        </p:tgtEl>
                                        <p:attrNameLst>
                                          <p:attrName>style.visibility</p:attrName>
                                        </p:attrNameLst>
                                      </p:cBhvr>
                                      <p:to>
                                        <p:strVal val="visible"/>
                                      </p:to>
                                    </p:set>
                                    <p:animEffect transition="in" filter="fade">
                                      <p:cBhvr>
                                        <p:cTn id="67" dur="1000"/>
                                        <p:tgtEl>
                                          <p:spTgt spid="70667"/>
                                        </p:tgtEl>
                                      </p:cBhvr>
                                    </p:animEffect>
                                    <p:anim calcmode="lin" valueType="num">
                                      <p:cBhvr>
                                        <p:cTn id="68" dur="1000" fill="hold"/>
                                        <p:tgtEl>
                                          <p:spTgt spid="70667"/>
                                        </p:tgtEl>
                                        <p:attrNameLst>
                                          <p:attrName>ppt_x</p:attrName>
                                        </p:attrNameLst>
                                      </p:cBhvr>
                                      <p:tavLst>
                                        <p:tav tm="0">
                                          <p:val>
                                            <p:strVal val="#ppt_x"/>
                                          </p:val>
                                        </p:tav>
                                        <p:tav tm="100000">
                                          <p:val>
                                            <p:strVal val="#ppt_x"/>
                                          </p:val>
                                        </p:tav>
                                      </p:tavLst>
                                    </p:anim>
                                    <p:anim calcmode="lin" valueType="num">
                                      <p:cBhvr>
                                        <p:cTn id="69" dur="1000" fill="hold"/>
                                        <p:tgtEl>
                                          <p:spTgt spid="70667"/>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70675"/>
                                        </p:tgtEl>
                                        <p:attrNameLst>
                                          <p:attrName>style.visibility</p:attrName>
                                        </p:attrNameLst>
                                      </p:cBhvr>
                                      <p:to>
                                        <p:strVal val="visible"/>
                                      </p:to>
                                    </p:set>
                                    <p:animEffect transition="in" filter="fade">
                                      <p:cBhvr>
                                        <p:cTn id="72" dur="1000"/>
                                        <p:tgtEl>
                                          <p:spTgt spid="70675"/>
                                        </p:tgtEl>
                                      </p:cBhvr>
                                    </p:animEffect>
                                    <p:anim calcmode="lin" valueType="num">
                                      <p:cBhvr>
                                        <p:cTn id="73" dur="1000" fill="hold"/>
                                        <p:tgtEl>
                                          <p:spTgt spid="70675"/>
                                        </p:tgtEl>
                                        <p:attrNameLst>
                                          <p:attrName>ppt_x</p:attrName>
                                        </p:attrNameLst>
                                      </p:cBhvr>
                                      <p:tavLst>
                                        <p:tav tm="0">
                                          <p:val>
                                            <p:strVal val="#ppt_x"/>
                                          </p:val>
                                        </p:tav>
                                        <p:tav tm="100000">
                                          <p:val>
                                            <p:strVal val="#ppt_x"/>
                                          </p:val>
                                        </p:tav>
                                      </p:tavLst>
                                    </p:anim>
                                    <p:anim calcmode="lin" valueType="num">
                                      <p:cBhvr>
                                        <p:cTn id="74" dur="1000" fill="hold"/>
                                        <p:tgtEl>
                                          <p:spTgt spid="70675"/>
                                        </p:tgtEl>
                                        <p:attrNameLst>
                                          <p:attrName>ppt_y</p:attrName>
                                        </p:attrNameLst>
                                      </p:cBhvr>
                                      <p:tavLst>
                                        <p:tav tm="0">
                                          <p:val>
                                            <p:strVal val="#ppt_y-.1"/>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70676"/>
                                        </p:tgtEl>
                                        <p:attrNameLst>
                                          <p:attrName>style.visibility</p:attrName>
                                        </p:attrNameLst>
                                      </p:cBhvr>
                                      <p:to>
                                        <p:strVal val="visible"/>
                                      </p:to>
                                    </p:set>
                                    <p:animEffect transition="in" filter="fade">
                                      <p:cBhvr>
                                        <p:cTn id="79" dur="1000"/>
                                        <p:tgtEl>
                                          <p:spTgt spid="70676"/>
                                        </p:tgtEl>
                                      </p:cBhvr>
                                    </p:animEffect>
                                    <p:anim calcmode="lin" valueType="num">
                                      <p:cBhvr>
                                        <p:cTn id="80" dur="1000" fill="hold"/>
                                        <p:tgtEl>
                                          <p:spTgt spid="70676"/>
                                        </p:tgtEl>
                                        <p:attrNameLst>
                                          <p:attrName>ppt_x</p:attrName>
                                        </p:attrNameLst>
                                      </p:cBhvr>
                                      <p:tavLst>
                                        <p:tav tm="0">
                                          <p:val>
                                            <p:strVal val="#ppt_x"/>
                                          </p:val>
                                        </p:tav>
                                        <p:tav tm="100000">
                                          <p:val>
                                            <p:strVal val="#ppt_x"/>
                                          </p:val>
                                        </p:tav>
                                      </p:tavLst>
                                    </p:anim>
                                    <p:anim calcmode="lin" valueType="num">
                                      <p:cBhvr>
                                        <p:cTn id="81" dur="1000" fill="hold"/>
                                        <p:tgtEl>
                                          <p:spTgt spid="70676"/>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70668"/>
                                        </p:tgtEl>
                                        <p:attrNameLst>
                                          <p:attrName>style.visibility</p:attrName>
                                        </p:attrNameLst>
                                      </p:cBhvr>
                                      <p:to>
                                        <p:strVal val="visible"/>
                                      </p:to>
                                    </p:set>
                                    <p:animEffect transition="in" filter="fade">
                                      <p:cBhvr>
                                        <p:cTn id="84" dur="1000"/>
                                        <p:tgtEl>
                                          <p:spTgt spid="70668"/>
                                        </p:tgtEl>
                                      </p:cBhvr>
                                    </p:animEffect>
                                    <p:anim calcmode="lin" valueType="num">
                                      <p:cBhvr>
                                        <p:cTn id="85" dur="1000" fill="hold"/>
                                        <p:tgtEl>
                                          <p:spTgt spid="70668"/>
                                        </p:tgtEl>
                                        <p:attrNameLst>
                                          <p:attrName>ppt_x</p:attrName>
                                        </p:attrNameLst>
                                      </p:cBhvr>
                                      <p:tavLst>
                                        <p:tav tm="0">
                                          <p:val>
                                            <p:strVal val="#ppt_x"/>
                                          </p:val>
                                        </p:tav>
                                        <p:tav tm="100000">
                                          <p:val>
                                            <p:strVal val="#ppt_x"/>
                                          </p:val>
                                        </p:tav>
                                      </p:tavLst>
                                    </p:anim>
                                    <p:anim calcmode="lin" valueType="num">
                                      <p:cBhvr>
                                        <p:cTn id="86" dur="1000" fill="hold"/>
                                        <p:tgtEl>
                                          <p:spTgt spid="706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p:bldP spid="70663" grpId="0"/>
      <p:bldP spid="70664" grpId="0"/>
      <p:bldP spid="70665" grpId="0"/>
      <p:bldP spid="70666" grpId="0"/>
      <p:bldP spid="70667" grpId="0"/>
      <p:bldP spid="70668" grpId="0"/>
      <p:bldP spid="70670" grpId="0"/>
      <p:bldP spid="70671" grpId="0"/>
      <p:bldP spid="70672" grpId="0"/>
      <p:bldP spid="70673" grpId="0"/>
      <p:bldP spid="70674" grpId="0"/>
      <p:bldP spid="70675" grpId="0"/>
      <p:bldP spid="7067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81922" name="Text Box 4"/>
          <p:cNvSpPr txBox="1">
            <a:spLocks noChangeArrowheads="1"/>
          </p:cNvSpPr>
          <p:nvPr/>
        </p:nvSpPr>
        <p:spPr bwMode="auto">
          <a:xfrm>
            <a:off x="609600" y="457200"/>
            <a:ext cx="109728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200" b="1" dirty="0">
                <a:solidFill>
                  <a:srgbClr val="FFFF00"/>
                </a:solidFill>
                <a:latin typeface="Helvetica" panose="020B0604020202020204" pitchFamily="34" charset="0"/>
              </a:rPr>
              <a:t> </a:t>
            </a:r>
            <a:r>
              <a:rPr lang="en-US" altLang="en-US" sz="3600" b="1" dirty="0">
                <a:solidFill>
                  <a:srgbClr val="FFFF00"/>
                </a:solidFill>
                <a:latin typeface="Times New Roman" panose="02020603050405020304" pitchFamily="18" charset="0"/>
                <a:cs typeface="Times New Roman" panose="02020603050405020304" pitchFamily="18" charset="0"/>
              </a:rPr>
              <a:t>PROPHECY ABOUT THE CITY OF TYRE</a:t>
            </a:r>
            <a:br>
              <a:rPr lang="en-US" altLang="en-US" sz="3600" b="1" dirty="0">
                <a:solidFill>
                  <a:srgbClr val="FFFF00"/>
                </a:solidFill>
                <a:latin typeface="Times New Roman" panose="02020603050405020304" pitchFamily="18" charset="0"/>
                <a:cs typeface="Times New Roman" panose="02020603050405020304" pitchFamily="18" charset="0"/>
              </a:rPr>
            </a:br>
            <a:endParaRPr lang="en-US" altLang="en-US" sz="3600" b="1" dirty="0">
              <a:solidFill>
                <a:srgbClr val="FFFFFF"/>
              </a:solidFill>
              <a:latin typeface="Times New Roman" panose="02020603050405020304" pitchFamily="18" charset="0"/>
              <a:cs typeface="Times New Roman" panose="02020603050405020304" pitchFamily="18" charset="0"/>
            </a:endParaRPr>
          </a:p>
        </p:txBody>
      </p:sp>
      <p:sp>
        <p:nvSpPr>
          <p:cNvPr id="69638" name="Text Box 6"/>
          <p:cNvSpPr txBox="1">
            <a:spLocks noChangeArrowheads="1"/>
          </p:cNvSpPr>
          <p:nvPr/>
        </p:nvSpPr>
        <p:spPr bwMode="auto">
          <a:xfrm>
            <a:off x="609600" y="21336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800" dirty="0">
                <a:solidFill>
                  <a:srgbClr val="FFFF00"/>
                </a:solidFill>
                <a:latin typeface="Times New Roman" panose="02020603050405020304" pitchFamily="18" charset="0"/>
                <a:cs typeface="Times New Roman" panose="02020603050405020304" pitchFamily="18" charset="0"/>
              </a:rPr>
              <a:t>Tyre was a coastal city that had a somewhat unusual arrangement. In addition to the inland city, there was an island city roughly 3/4’s of a mile offshore. In 586 B.C., Nebuchadnezzar’s army besieged the city on the mainland, but when the king finally was able to take the city in about 573 B.C., his victory was hollow. He did not know that the inhabitants had left the city and moved to the island—a situation that remained virtually unchanged for the next 241 years. </a:t>
            </a:r>
          </a:p>
        </p:txBody>
      </p:sp>
      <p:sp>
        <p:nvSpPr>
          <p:cNvPr id="81924" name="Text Box 7"/>
          <p:cNvSpPr txBox="1">
            <a:spLocks noChangeArrowheads="1"/>
          </p:cNvSpPr>
          <p:nvPr/>
        </p:nvSpPr>
        <p:spPr bwMode="auto">
          <a:xfrm>
            <a:off x="609600" y="1143000"/>
            <a:ext cx="10972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800" b="1" dirty="0">
                <a:solidFill>
                  <a:srgbClr val="FFFF00"/>
                </a:solidFill>
                <a:latin typeface="Times New Roman" panose="02020603050405020304" pitchFamily="18" charset="0"/>
                <a:cs typeface="Times New Roman" panose="02020603050405020304" pitchFamily="18" charset="0"/>
              </a:rPr>
              <a:t>King Nebuchadnezzar of Babylon would destroy the mainland portion of the city of Tyre. </a:t>
            </a:r>
          </a:p>
        </p:txBody>
      </p:sp>
      <p:sp>
        <p:nvSpPr>
          <p:cNvPr id="81925" name="Text Box 8"/>
          <p:cNvSpPr txBox="1">
            <a:spLocks noChangeArrowheads="1"/>
          </p:cNvSpPr>
          <p:nvPr/>
        </p:nvSpPr>
        <p:spPr bwMode="auto">
          <a:xfrm>
            <a:off x="2628901" y="1295401"/>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100">
                <a:solidFill>
                  <a:srgbClr val="FFFF00"/>
                </a:solidFill>
                <a:latin typeface="Calibri" panose="020F0502020204030204" pitchFamily="34" charset="0"/>
              </a:rPr>
              <a:t>1.</a:t>
            </a:r>
          </a:p>
        </p:txBody>
      </p:sp>
      <p:pic>
        <p:nvPicPr>
          <p:cNvPr id="69641" name="Picture 9" descr="The Causeway to Is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1828800"/>
            <a:ext cx="3048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fade">
                                      <p:cBhvr>
                                        <p:cTn id="7" dur="1000"/>
                                        <p:tgtEl>
                                          <p:spTgt spid="69638"/>
                                        </p:tgtEl>
                                      </p:cBhvr>
                                    </p:animEffect>
                                  </p:childTnLst>
                                </p:cTn>
                              </p:par>
                            </p:childTnLst>
                          </p:cTn>
                        </p:par>
                        <p:par>
                          <p:cTn id="8" fill="hold" nodeType="afterGroup">
                            <p:stCondLst>
                              <p:cond delay="1000"/>
                            </p:stCondLst>
                            <p:childTnLst>
                              <p:par>
                                <p:cTn id="9" presetID="2" presetClass="entr" presetSubtype="2" fill="hold" nodeType="afterEffect">
                                  <p:stCondLst>
                                    <p:cond delay="5500"/>
                                  </p:stCondLst>
                                  <p:childTnLst>
                                    <p:set>
                                      <p:cBhvr>
                                        <p:cTn id="10" dur="1" fill="hold">
                                          <p:stCondLst>
                                            <p:cond delay="0"/>
                                          </p:stCondLst>
                                        </p:cTn>
                                        <p:tgtEl>
                                          <p:spTgt spid="69641"/>
                                        </p:tgtEl>
                                        <p:attrNameLst>
                                          <p:attrName>style.visibility</p:attrName>
                                        </p:attrNameLst>
                                      </p:cBhvr>
                                      <p:to>
                                        <p:strVal val="visible"/>
                                      </p:to>
                                    </p:set>
                                    <p:anim calcmode="lin" valueType="num">
                                      <p:cBhvr additive="base">
                                        <p:cTn id="11" dur="1000" fill="hold"/>
                                        <p:tgtEl>
                                          <p:spTgt spid="69641"/>
                                        </p:tgtEl>
                                        <p:attrNameLst>
                                          <p:attrName>ppt_x</p:attrName>
                                        </p:attrNameLst>
                                      </p:cBhvr>
                                      <p:tavLst>
                                        <p:tav tm="0">
                                          <p:val>
                                            <p:strVal val="1+#ppt_w/2"/>
                                          </p:val>
                                        </p:tav>
                                        <p:tav tm="100000">
                                          <p:val>
                                            <p:strVal val="#ppt_x"/>
                                          </p:val>
                                        </p:tav>
                                      </p:tavLst>
                                    </p:anim>
                                    <p:anim calcmode="lin" valueType="num">
                                      <p:cBhvr additive="base">
                                        <p:cTn id="12" dur="1000" fill="hold"/>
                                        <p:tgtEl>
                                          <p:spTgt spid="696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r="23125" b="5000"/>
          <a:stretch>
            <a:fillRect/>
          </a:stretch>
        </p:blipFill>
        <p:spPr bwMode="auto">
          <a:xfrm>
            <a:off x="0" y="-152400"/>
            <a:ext cx="121920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304800" y="1143000"/>
            <a:ext cx="4267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200" b="1" dirty="0">
                <a:solidFill>
                  <a:srgbClr val="FFFF00"/>
                </a:solidFill>
                <a:latin typeface="Times New Roman" panose="02020603050405020304" pitchFamily="18" charset="0"/>
                <a:cs typeface="Times New Roman" panose="02020603050405020304" pitchFamily="18" charset="0"/>
              </a:rPr>
              <a:t>FULFILLMENT OF THE 1</a:t>
            </a:r>
            <a:r>
              <a:rPr lang="en-US" altLang="en-US" sz="3200" b="1" baseline="30000" dirty="0">
                <a:solidFill>
                  <a:srgbClr val="FFFF00"/>
                </a:solidFill>
                <a:latin typeface="Times New Roman" panose="02020603050405020304" pitchFamily="18" charset="0"/>
                <a:cs typeface="Times New Roman" panose="02020603050405020304" pitchFamily="18" charset="0"/>
              </a:rPr>
              <a:t>ST</a:t>
            </a:r>
            <a:r>
              <a:rPr lang="en-US" altLang="en-US" sz="3200" b="1" dirty="0">
                <a:solidFill>
                  <a:srgbClr val="FFFF00"/>
                </a:solidFill>
                <a:latin typeface="Times New Roman" panose="02020603050405020304" pitchFamily="18" charset="0"/>
                <a:cs typeface="Times New Roman" panose="02020603050405020304" pitchFamily="18" charset="0"/>
              </a:rPr>
              <a:t> PROPHECY</a:t>
            </a:r>
            <a:br>
              <a:rPr lang="en-US" altLang="en-US" sz="3200" b="1" dirty="0">
                <a:solidFill>
                  <a:srgbClr val="FFFF00"/>
                </a:solidFill>
                <a:latin typeface="Times New Roman" panose="02020603050405020304" pitchFamily="18" charset="0"/>
                <a:cs typeface="Times New Roman" panose="02020603050405020304" pitchFamily="18" charset="0"/>
              </a:rPr>
            </a:br>
            <a:endParaRPr lang="en-US" altLang="en-US" sz="3200" b="1" dirty="0">
              <a:solidFill>
                <a:srgbClr val="FFFFFF"/>
              </a:solidFill>
              <a:latin typeface="Times New Roman" panose="02020603050405020304" pitchFamily="18" charset="0"/>
              <a:cs typeface="Times New Roman" panose="02020603050405020304" pitchFamily="18" charset="0"/>
            </a:endParaRPr>
          </a:p>
        </p:txBody>
      </p:sp>
      <p:sp>
        <p:nvSpPr>
          <p:cNvPr id="71683" name="Text Box 3"/>
          <p:cNvSpPr txBox="1">
            <a:spLocks noChangeArrowheads="1"/>
          </p:cNvSpPr>
          <p:nvPr/>
        </p:nvSpPr>
        <p:spPr bwMode="auto">
          <a:xfrm>
            <a:off x="4800600" y="762000"/>
            <a:ext cx="6858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800" u="sng" dirty="0">
                <a:solidFill>
                  <a:srgbClr val="FFFF00"/>
                </a:solidFill>
                <a:latin typeface="Times New Roman" panose="02020603050405020304" pitchFamily="18" charset="0"/>
                <a:cs typeface="Times New Roman" panose="02020603050405020304" pitchFamily="18" charset="0"/>
              </a:rPr>
              <a:t>Nebuchadnezzar II </a:t>
            </a:r>
            <a:r>
              <a:rPr lang="en-US" altLang="en-US" sz="2800" dirty="0">
                <a:solidFill>
                  <a:srgbClr val="FFFF00"/>
                </a:solidFill>
                <a:latin typeface="Times New Roman" panose="02020603050405020304" pitchFamily="18" charset="0"/>
                <a:cs typeface="Times New Roman" panose="02020603050405020304" pitchFamily="18" charset="0"/>
              </a:rPr>
              <a:t>laid siege to Tyre for a period of 13 years, beginning in 585-586 B.C. However, during this time, the inhabitants transferred most of their valuables to the island city. The king seized </a:t>
            </a:r>
            <a:r>
              <a:rPr lang="en-US" altLang="en-US" sz="2800" dirty="0" err="1">
                <a:solidFill>
                  <a:srgbClr val="FFFF00"/>
                </a:solidFill>
                <a:latin typeface="Times New Roman" panose="02020603050405020304" pitchFamily="18" charset="0"/>
                <a:cs typeface="Times New Roman" panose="02020603050405020304" pitchFamily="18" charset="0"/>
              </a:rPr>
              <a:t>Tyre’s</a:t>
            </a:r>
            <a:r>
              <a:rPr lang="en-US" altLang="en-US" sz="2800" dirty="0">
                <a:solidFill>
                  <a:srgbClr val="FFFF00"/>
                </a:solidFill>
                <a:latin typeface="Times New Roman" panose="02020603050405020304" pitchFamily="18" charset="0"/>
                <a:cs typeface="Times New Roman" panose="02020603050405020304" pitchFamily="18" charset="0"/>
              </a:rPr>
              <a:t> mainland territories, but returned to Babylon, finding himself unable to militarily subdue the island fortress (cf. 29:18). Tyre, weakened by the longstanding conflict, soon recognized Babylonian authority, which effectively put an end to the city’s autonomy and any aspirations for a greater Phoenicia.</a:t>
            </a:r>
            <a:r>
              <a:rPr lang="en-US" altLang="en-US" sz="2800" dirty="0">
                <a:solidFill>
                  <a:srgbClr val="FFFFFF"/>
                </a:solidFill>
                <a:latin typeface="Times New Roman" panose="02020603050405020304" pitchFamily="18" charset="0"/>
                <a:cs typeface="Times New Roman" panose="02020603050405020304" pitchFamily="18" charset="0"/>
              </a:rPr>
              <a:t> </a:t>
            </a:r>
          </a:p>
        </p:txBody>
      </p:sp>
      <p:pic>
        <p:nvPicPr>
          <p:cNvPr id="82948" name="Picture 2" descr="http://www.specialtyinterests.net/tyre_fortr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895600"/>
            <a:ext cx="34099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83970" name="Text Box 3"/>
          <p:cNvSpPr txBox="1">
            <a:spLocks noChangeArrowheads="1"/>
          </p:cNvSpPr>
          <p:nvPr/>
        </p:nvSpPr>
        <p:spPr bwMode="auto">
          <a:xfrm>
            <a:off x="609600" y="1295400"/>
            <a:ext cx="1097279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342900" indent="-342900">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3200" b="1" dirty="0">
                <a:solidFill>
                  <a:srgbClr val="FFFF00"/>
                </a:solidFill>
                <a:latin typeface="Times New Roman" panose="02020603050405020304" pitchFamily="18" charset="0"/>
                <a:cs typeface="Times New Roman" panose="02020603050405020304" pitchFamily="18" charset="0"/>
              </a:rPr>
              <a:t>2. Other nations would participate in the fulfillment of the prophecy (vs. 3).</a:t>
            </a:r>
          </a:p>
        </p:txBody>
      </p:sp>
      <p:sp>
        <p:nvSpPr>
          <p:cNvPr id="83971" name="Text Box 4"/>
          <p:cNvSpPr txBox="1">
            <a:spLocks noChangeArrowheads="1"/>
          </p:cNvSpPr>
          <p:nvPr/>
        </p:nvSpPr>
        <p:spPr bwMode="auto">
          <a:xfrm>
            <a:off x="2082800" y="304800"/>
            <a:ext cx="79073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200" b="1" dirty="0">
                <a:solidFill>
                  <a:srgbClr val="FFFF00"/>
                </a:solidFill>
                <a:latin typeface="Helvetica" panose="020B0604020202020204" pitchFamily="34" charset="0"/>
              </a:rPr>
              <a:t> </a:t>
            </a:r>
            <a:br>
              <a:rPr lang="en-US" altLang="en-US" sz="3200" b="1" dirty="0">
                <a:solidFill>
                  <a:srgbClr val="FFFF00"/>
                </a:solidFill>
                <a:latin typeface="Helvetica" panose="020B0604020202020204" pitchFamily="34" charset="0"/>
              </a:rPr>
            </a:br>
            <a:endParaRPr lang="en-US" altLang="en-US" sz="3200" b="1" dirty="0">
              <a:solidFill>
                <a:srgbClr val="FFFFFF"/>
              </a:solidFill>
              <a:latin typeface="Calibri" panose="020F0502020204030204" pitchFamily="34" charset="0"/>
            </a:endParaRPr>
          </a:p>
        </p:txBody>
      </p:sp>
      <p:sp>
        <p:nvSpPr>
          <p:cNvPr id="63494" name="Text Box 6"/>
          <p:cNvSpPr txBox="1">
            <a:spLocks noChangeArrowheads="1"/>
          </p:cNvSpPr>
          <p:nvPr/>
        </p:nvSpPr>
        <p:spPr bwMode="auto">
          <a:xfrm>
            <a:off x="609600" y="2486025"/>
            <a:ext cx="8077200" cy="394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800" dirty="0">
                <a:solidFill>
                  <a:srgbClr val="FFFF00"/>
                </a:solidFill>
                <a:latin typeface="Times New Roman" panose="02020603050405020304" pitchFamily="18" charset="0"/>
                <a:cs typeface="Times New Roman" panose="02020603050405020304" pitchFamily="18" charset="0"/>
              </a:rPr>
              <a:t>Following the Babylonian period, Tyre remained in subjection to Persia from 538-332 B.C. Alexander the Great besieged and captured the port in 332 B.C., and ultimately, Ptolemies, Seleucids, Romans, and Muslim Arabs all had their turn at rule. After passing briefly into the hands of the Crusaders, the city was completely destroyed by a group known as the Mamluks (former Muslim soldier-slaves) in A.D. 1291.</a:t>
            </a:r>
          </a:p>
        </p:txBody>
      </p:sp>
      <p:sp>
        <p:nvSpPr>
          <p:cNvPr id="63495" name="Text Box 7"/>
          <p:cNvSpPr txBox="1">
            <a:spLocks noChangeArrowheads="1"/>
          </p:cNvSpPr>
          <p:nvPr/>
        </p:nvSpPr>
        <p:spPr bwMode="auto">
          <a:xfrm>
            <a:off x="609600" y="713960"/>
            <a:ext cx="10972799" cy="58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200" b="1" dirty="0">
                <a:solidFill>
                  <a:srgbClr val="FFFF00"/>
                </a:solidFill>
                <a:latin typeface="Times New Roman" panose="02020603050405020304" pitchFamily="18" charset="0"/>
                <a:cs typeface="Times New Roman" panose="02020603050405020304" pitchFamily="18" charset="0"/>
              </a:rPr>
              <a:t>FULFILLMENT OF THE 2</a:t>
            </a:r>
            <a:r>
              <a:rPr lang="en-US" altLang="en-US" sz="3200" b="1" baseline="30000" dirty="0">
                <a:solidFill>
                  <a:srgbClr val="FFFF00"/>
                </a:solidFill>
                <a:latin typeface="Times New Roman" panose="02020603050405020304" pitchFamily="18" charset="0"/>
                <a:cs typeface="Times New Roman" panose="02020603050405020304" pitchFamily="18" charset="0"/>
              </a:rPr>
              <a:t>nd</a:t>
            </a:r>
            <a:r>
              <a:rPr lang="en-US" altLang="en-US" sz="3200" b="1" dirty="0">
                <a:solidFill>
                  <a:srgbClr val="FFFF00"/>
                </a:solidFill>
                <a:latin typeface="Times New Roman" panose="02020603050405020304" pitchFamily="18" charset="0"/>
                <a:cs typeface="Times New Roman" panose="02020603050405020304" pitchFamily="18" charset="0"/>
              </a:rPr>
              <a:t>  PROPHECY</a:t>
            </a:r>
            <a:r>
              <a:rPr lang="en-US" altLang="en-US" sz="3200" b="1" dirty="0">
                <a:solidFill>
                  <a:srgbClr val="FFFF00"/>
                </a:solidFill>
                <a:latin typeface="Helvetica" panose="020B0604020202020204" pitchFamily="34" charset="0"/>
              </a:rPr>
              <a:t/>
            </a:r>
            <a:br>
              <a:rPr lang="en-US" altLang="en-US" sz="3200" b="1" dirty="0">
                <a:solidFill>
                  <a:srgbClr val="FFFF00"/>
                </a:solidFill>
                <a:latin typeface="Helvetica" panose="020B0604020202020204" pitchFamily="34" charset="0"/>
              </a:rPr>
            </a:br>
            <a:endParaRPr lang="en-US" altLang="en-US" sz="3200" b="1" dirty="0">
              <a:solidFill>
                <a:srgbClr val="FFFFFF"/>
              </a:solidFill>
              <a:latin typeface="Calibri" panose="020F0502020204030204" pitchFamily="34" charset="0"/>
            </a:endParaRPr>
          </a:p>
        </p:txBody>
      </p:sp>
      <p:pic>
        <p:nvPicPr>
          <p:cNvPr id="83974" name="Picture 4" descr="Tyre (Lebanon).jpg"/>
          <p:cNvPicPr>
            <a:picLocks noChangeAspect="1" noChangeArrowheads="1"/>
          </p:cNvPicPr>
          <p:nvPr/>
        </p:nvPicPr>
        <p:blipFill>
          <a:blip r:embed="rId3">
            <a:extLst>
              <a:ext uri="{28A0092B-C50C-407E-A947-70E740481C1C}">
                <a14:useLocalDpi xmlns:a14="http://schemas.microsoft.com/office/drawing/2010/main" val="0"/>
              </a:ext>
            </a:extLst>
          </a:blip>
          <a:srcRect l="26447"/>
          <a:stretch>
            <a:fillRect/>
          </a:stretch>
        </p:blipFill>
        <p:spPr bwMode="auto">
          <a:xfrm>
            <a:off x="8915400" y="2638840"/>
            <a:ext cx="2775778"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3495"/>
                                        </p:tgtEl>
                                        <p:attrNameLst>
                                          <p:attrName>style.visibility</p:attrName>
                                        </p:attrNameLst>
                                      </p:cBhvr>
                                      <p:to>
                                        <p:strVal val="visible"/>
                                      </p:to>
                                    </p:set>
                                    <p:animEffect transition="in" filter="fade">
                                      <p:cBhvr>
                                        <p:cTn id="7" dur="500"/>
                                        <p:tgtEl>
                                          <p:spTgt spid="63495"/>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63494"/>
                                        </p:tgtEl>
                                        <p:attrNameLst>
                                          <p:attrName>style.visibility</p:attrName>
                                        </p:attrNameLst>
                                      </p:cBhvr>
                                      <p:to>
                                        <p:strVal val="visible"/>
                                      </p:to>
                                    </p:set>
                                    <p:animEffect transition="in" filter="fade">
                                      <p:cBhvr>
                                        <p:cTn id="10" dur="500"/>
                                        <p:tgtEl>
                                          <p:spTgt spid="63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p:bldP spid="6349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381001" y="2743200"/>
            <a:ext cx="830579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3200" dirty="0">
                <a:solidFill>
                  <a:srgbClr val="FFFF00"/>
                </a:solidFill>
                <a:latin typeface="Times New Roman" panose="02020603050405020304" pitchFamily="18" charset="0"/>
                <a:cs typeface="Times New Roman" panose="02020603050405020304" pitchFamily="18" charset="0"/>
              </a:rPr>
              <a:t>Like Nebuchadnezzar before him, Alexander was stymied by </a:t>
            </a:r>
            <a:r>
              <a:rPr lang="en-US" altLang="en-US" sz="3200" dirty="0" err="1">
                <a:solidFill>
                  <a:srgbClr val="FFFF00"/>
                </a:solidFill>
                <a:latin typeface="Times New Roman" panose="02020603050405020304" pitchFamily="18" charset="0"/>
                <a:cs typeface="Times New Roman" panose="02020603050405020304" pitchFamily="18" charset="0"/>
              </a:rPr>
              <a:t>Tyre’s</a:t>
            </a:r>
            <a:r>
              <a:rPr lang="en-US" altLang="en-US" sz="3200" dirty="0">
                <a:solidFill>
                  <a:srgbClr val="FFFF00"/>
                </a:solidFill>
                <a:latin typeface="Times New Roman" panose="02020603050405020304" pitchFamily="18" charset="0"/>
                <a:cs typeface="Times New Roman" panose="02020603050405020304" pitchFamily="18" charset="0"/>
              </a:rPr>
              <a:t> natural moat. The brilliant general was not so quick to give up, however. He used the building materials of the mainland city to build a causeway to the island, which allowed his troops to enter and conquer the city. His complete conquest of Tyre took only seven months. </a:t>
            </a:r>
          </a:p>
        </p:txBody>
      </p:sp>
      <p:sp>
        <p:nvSpPr>
          <p:cNvPr id="84995" name="Text Box 3"/>
          <p:cNvSpPr txBox="1">
            <a:spLocks noChangeArrowheads="1"/>
          </p:cNvSpPr>
          <p:nvPr/>
        </p:nvSpPr>
        <p:spPr bwMode="auto">
          <a:xfrm>
            <a:off x="609600" y="914400"/>
            <a:ext cx="10744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342900" indent="-342900">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3200" dirty="0">
                <a:solidFill>
                  <a:srgbClr val="FFFF00"/>
                </a:solidFill>
                <a:latin typeface="Times New Roman" panose="02020603050405020304" pitchFamily="18" charset="0"/>
                <a:cs typeface="Times New Roman" panose="02020603050405020304" pitchFamily="18" charset="0"/>
              </a:rPr>
              <a:t>3. The city was to be flattened, like the top of a rock (vss. 4,14). </a:t>
            </a:r>
          </a:p>
        </p:txBody>
      </p:sp>
      <p:sp>
        <p:nvSpPr>
          <p:cNvPr id="84996" name="Text Box 4"/>
          <p:cNvSpPr txBox="1">
            <a:spLocks noChangeArrowheads="1"/>
          </p:cNvSpPr>
          <p:nvPr/>
        </p:nvSpPr>
        <p:spPr bwMode="auto">
          <a:xfrm>
            <a:off x="990600" y="381000"/>
            <a:ext cx="1097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200" b="1" dirty="0">
                <a:solidFill>
                  <a:srgbClr val="FFFF00"/>
                </a:solidFill>
                <a:latin typeface="Helvetica" panose="020B0604020202020204" pitchFamily="34" charset="0"/>
              </a:rPr>
              <a:t> </a:t>
            </a:r>
            <a:r>
              <a:rPr lang="en-US" altLang="en-US" sz="3200" b="1" dirty="0">
                <a:solidFill>
                  <a:srgbClr val="FFFF00"/>
                </a:solidFill>
                <a:latin typeface="Times New Roman" panose="02020603050405020304" pitchFamily="18" charset="0"/>
                <a:cs typeface="Times New Roman" panose="02020603050405020304" pitchFamily="18" charset="0"/>
              </a:rPr>
              <a:t>PROPHECY ABOUT THE CITY OF TYRE</a:t>
            </a:r>
            <a:r>
              <a:rPr lang="en-US" altLang="en-US" sz="3200" b="1" dirty="0">
                <a:solidFill>
                  <a:srgbClr val="FFFF00"/>
                </a:solidFill>
                <a:latin typeface="Helvetica" panose="020B0604020202020204" pitchFamily="34" charset="0"/>
              </a:rPr>
              <a:t/>
            </a:r>
            <a:br>
              <a:rPr lang="en-US" altLang="en-US" sz="3200" b="1" dirty="0">
                <a:solidFill>
                  <a:srgbClr val="FFFF00"/>
                </a:solidFill>
                <a:latin typeface="Helvetica" panose="020B0604020202020204" pitchFamily="34" charset="0"/>
              </a:rPr>
            </a:br>
            <a:endParaRPr lang="en-US" altLang="en-US" sz="3200" b="1" dirty="0">
              <a:solidFill>
                <a:srgbClr val="FFFFFF"/>
              </a:solidFill>
              <a:latin typeface="Calibri" panose="020F0502020204030204" pitchFamily="34" charset="0"/>
            </a:endParaRPr>
          </a:p>
        </p:txBody>
      </p:sp>
      <p:sp>
        <p:nvSpPr>
          <p:cNvPr id="64517" name="Text Box 5"/>
          <p:cNvSpPr txBox="1">
            <a:spLocks noChangeArrowheads="1"/>
          </p:cNvSpPr>
          <p:nvPr/>
        </p:nvSpPr>
        <p:spPr bwMode="auto">
          <a:xfrm>
            <a:off x="609600" y="1828800"/>
            <a:ext cx="8077199"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200" b="1" dirty="0">
                <a:solidFill>
                  <a:srgbClr val="FFFF00"/>
                </a:solidFill>
                <a:latin typeface="Times New Roman" panose="02020603050405020304" pitchFamily="18" charset="0"/>
                <a:cs typeface="Times New Roman" panose="02020603050405020304" pitchFamily="18" charset="0"/>
              </a:rPr>
              <a:t>FULFILLMENT OF THE 3</a:t>
            </a:r>
            <a:r>
              <a:rPr lang="en-US" altLang="en-US" sz="3200" b="1" baseline="30000" dirty="0">
                <a:solidFill>
                  <a:srgbClr val="FFFF00"/>
                </a:solidFill>
                <a:latin typeface="Times New Roman" panose="02020603050405020304" pitchFamily="18" charset="0"/>
                <a:cs typeface="Times New Roman" panose="02020603050405020304" pitchFamily="18" charset="0"/>
              </a:rPr>
              <a:t>rd</a:t>
            </a:r>
            <a:r>
              <a:rPr lang="en-US" altLang="en-US" sz="3200" b="1" dirty="0">
                <a:solidFill>
                  <a:srgbClr val="FFFF00"/>
                </a:solidFill>
                <a:latin typeface="Times New Roman" panose="02020603050405020304" pitchFamily="18" charset="0"/>
                <a:cs typeface="Times New Roman" panose="02020603050405020304" pitchFamily="18" charset="0"/>
              </a:rPr>
              <a:t> PROPHECY</a:t>
            </a:r>
            <a:r>
              <a:rPr lang="en-US" altLang="en-US" sz="3200" b="1" dirty="0">
                <a:solidFill>
                  <a:srgbClr val="FFFF00"/>
                </a:solidFill>
                <a:latin typeface="Helvetica" panose="020B0604020202020204" pitchFamily="34" charset="0"/>
              </a:rPr>
              <a:t/>
            </a:r>
            <a:br>
              <a:rPr lang="en-US" altLang="en-US" sz="3200" b="1" dirty="0">
                <a:solidFill>
                  <a:srgbClr val="FFFF00"/>
                </a:solidFill>
                <a:latin typeface="Helvetica" panose="020B0604020202020204" pitchFamily="34" charset="0"/>
              </a:rPr>
            </a:br>
            <a:endParaRPr lang="en-US" altLang="en-US" sz="3200" b="1" dirty="0">
              <a:solidFill>
                <a:srgbClr val="FFFFFF"/>
              </a:solidFill>
              <a:latin typeface="Calibri" panose="020F0502020204030204" pitchFamily="34" charset="0"/>
            </a:endParaRPr>
          </a:p>
        </p:txBody>
      </p:sp>
      <p:pic>
        <p:nvPicPr>
          <p:cNvPr id="84998" name="Picture 2" descr="http://www.lib.utexas.edu/maps/historical/tyre_1912.jpg"/>
          <p:cNvPicPr>
            <a:picLocks noChangeAspect="1" noChangeArrowheads="1"/>
          </p:cNvPicPr>
          <p:nvPr/>
        </p:nvPicPr>
        <p:blipFill>
          <a:blip r:embed="rId3">
            <a:extLst>
              <a:ext uri="{28A0092B-C50C-407E-A947-70E740481C1C}">
                <a14:useLocalDpi xmlns:a14="http://schemas.microsoft.com/office/drawing/2010/main" val="0"/>
              </a:ext>
            </a:extLst>
          </a:blip>
          <a:srcRect l="2434" t="3239" r="26987" b="4453"/>
          <a:stretch>
            <a:fillRect/>
          </a:stretch>
        </p:blipFill>
        <p:spPr bwMode="auto">
          <a:xfrm>
            <a:off x="8915400" y="1692276"/>
            <a:ext cx="2667000" cy="447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4517"/>
                                        </p:tgtEl>
                                        <p:attrNameLst>
                                          <p:attrName>style.visibility</p:attrName>
                                        </p:attrNameLst>
                                      </p:cBhvr>
                                      <p:to>
                                        <p:strVal val="visible"/>
                                      </p:to>
                                    </p:set>
                                    <p:animEffect transition="in" filter="fade">
                                      <p:cBhvr>
                                        <p:cTn id="7" dur="1000"/>
                                        <p:tgtEl>
                                          <p:spTgt spid="64517"/>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64514"/>
                                        </p:tgtEl>
                                        <p:attrNameLst>
                                          <p:attrName>style.visibility</p:attrName>
                                        </p:attrNameLst>
                                      </p:cBhvr>
                                      <p:to>
                                        <p:strVal val="visible"/>
                                      </p:to>
                                    </p:set>
                                    <p:animEffect transition="in" filter="fade">
                                      <p:cBhvr>
                                        <p:cTn id="10" dur="10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P spid="6451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6B19C"/>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pic>
        <p:nvPicPr>
          <p:cNvPr id="347138" name="Picture 2" descr="http://www.shunya.net/Pictures/South%20India/Cochin/ChineseFishingNets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30"/>
            <a:ext cx="12192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 Box 2"/>
          <p:cNvSpPr txBox="1">
            <a:spLocks noChangeArrowheads="1"/>
          </p:cNvSpPr>
          <p:nvPr/>
        </p:nvSpPr>
        <p:spPr bwMode="auto">
          <a:xfrm>
            <a:off x="8187083" y="7953375"/>
            <a:ext cx="74041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2400">
                <a:solidFill>
                  <a:srgbClr val="FFFF00"/>
                </a:solidFill>
                <a:latin typeface="Helvetica" panose="020B0604020202020204" pitchFamily="34" charset="0"/>
              </a:rPr>
              <a:t>The waters around Tyre were renowned in ancient times for their excellent fishing prospects. And after its complete decimation by Alexander, this was the </a:t>
            </a:r>
            <a:r>
              <a:rPr lang="en-US" altLang="en-US" sz="2400" b="1">
                <a:solidFill>
                  <a:srgbClr val="FFFF00"/>
                </a:solidFill>
                <a:latin typeface="Helvetica" panose="020B0604020202020204" pitchFamily="34" charset="0"/>
              </a:rPr>
              <a:t>only</a:t>
            </a:r>
            <a:r>
              <a:rPr lang="en-US" altLang="en-US" sz="2400">
                <a:solidFill>
                  <a:srgbClr val="FFFF00"/>
                </a:solidFill>
                <a:latin typeface="Helvetica" panose="020B0604020202020204" pitchFamily="34" charset="0"/>
              </a:rPr>
              <a:t> claim to fame the city had left.</a:t>
            </a:r>
            <a:r>
              <a:rPr lang="en-US" altLang="en-US">
                <a:solidFill>
                  <a:srgbClr val="FFFFFF"/>
                </a:solidFill>
                <a:latin typeface="Calibri" panose="020F0502020204030204" pitchFamily="34" charset="0"/>
              </a:rPr>
              <a:t> </a:t>
            </a:r>
            <a:r>
              <a:rPr lang="en-US" altLang="en-US" sz="2400">
                <a:solidFill>
                  <a:srgbClr val="FFFF00"/>
                </a:solidFill>
                <a:latin typeface="Helvetica" panose="020B0604020202020204" pitchFamily="34" charset="0"/>
              </a:rPr>
              <a:t>Modern-day travelers who visit the site of ancient Tyre will find only a small colony of people existing there. What do those people do for a living? They fish with nets.</a:t>
            </a:r>
            <a:endParaRPr lang="en-US" altLang="en-US">
              <a:solidFill>
                <a:srgbClr val="FFFFFF"/>
              </a:solidFill>
              <a:latin typeface="Calibri" panose="020F0502020204030204" pitchFamily="34" charset="0"/>
            </a:endParaRPr>
          </a:p>
        </p:txBody>
      </p:sp>
      <p:sp>
        <p:nvSpPr>
          <p:cNvPr id="86019" name="Text Box 3"/>
          <p:cNvSpPr txBox="1">
            <a:spLocks noChangeArrowheads="1"/>
          </p:cNvSpPr>
          <p:nvPr/>
        </p:nvSpPr>
        <p:spPr bwMode="auto">
          <a:xfrm>
            <a:off x="838200" y="5141843"/>
            <a:ext cx="10820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342900" indent="-342900">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200" dirty="0">
                <a:solidFill>
                  <a:srgbClr val="FFFF00"/>
                </a:solidFill>
                <a:latin typeface="Times New Roman" panose="02020603050405020304" pitchFamily="18" charset="0"/>
                <a:cs typeface="Times New Roman" panose="02020603050405020304" pitchFamily="18" charset="0"/>
              </a:rPr>
              <a:t>4. It would become a spot for the spreading of nets (vss. 5,14). </a:t>
            </a:r>
          </a:p>
        </p:txBody>
      </p:sp>
      <p:sp>
        <p:nvSpPr>
          <p:cNvPr id="86020" name="Text Box 4"/>
          <p:cNvSpPr txBox="1">
            <a:spLocks noChangeArrowheads="1"/>
          </p:cNvSpPr>
          <p:nvPr/>
        </p:nvSpPr>
        <p:spPr bwMode="auto">
          <a:xfrm>
            <a:off x="2133600" y="6858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200" b="1" dirty="0">
                <a:solidFill>
                  <a:srgbClr val="FFFF00"/>
                </a:solidFill>
                <a:latin typeface="Helvetica" panose="020B0604020202020204" pitchFamily="34" charset="0"/>
              </a:rPr>
              <a:t> PROPHECY ABOUT THE CITY OF TYRE</a:t>
            </a:r>
            <a:br>
              <a:rPr lang="en-US" altLang="en-US" sz="3200" b="1" dirty="0">
                <a:solidFill>
                  <a:srgbClr val="FFFF00"/>
                </a:solidFill>
                <a:latin typeface="Helvetica" panose="020B0604020202020204" pitchFamily="34" charset="0"/>
              </a:rPr>
            </a:br>
            <a:endParaRPr lang="en-US" altLang="en-US" sz="3200" b="1" dirty="0">
              <a:solidFill>
                <a:srgbClr val="FFFFFF"/>
              </a:solidFill>
              <a:latin typeface="Calibri" panose="020F0502020204030204" pitchFamily="34" charset="0"/>
            </a:endParaRPr>
          </a:p>
        </p:txBody>
      </p:sp>
      <p:sp>
        <p:nvSpPr>
          <p:cNvPr id="86021" name="Text Box 5"/>
          <p:cNvSpPr txBox="1">
            <a:spLocks noChangeArrowheads="1"/>
          </p:cNvSpPr>
          <p:nvPr/>
        </p:nvSpPr>
        <p:spPr bwMode="auto">
          <a:xfrm>
            <a:off x="8060084" y="7127875"/>
            <a:ext cx="77390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200" b="1">
                <a:solidFill>
                  <a:srgbClr val="FFFF00"/>
                </a:solidFill>
                <a:latin typeface="Helvetica" panose="020B0604020202020204" pitchFamily="34" charset="0"/>
              </a:rPr>
              <a:t>FULFILLMENT OF THE 4</a:t>
            </a:r>
            <a:r>
              <a:rPr lang="en-US" altLang="en-US" sz="3200" b="1" baseline="30000">
                <a:solidFill>
                  <a:srgbClr val="FFFF00"/>
                </a:solidFill>
                <a:latin typeface="Helvetica" panose="020B0604020202020204" pitchFamily="34" charset="0"/>
              </a:rPr>
              <a:t>th</a:t>
            </a:r>
            <a:r>
              <a:rPr lang="en-US" altLang="en-US" sz="3200" b="1">
                <a:solidFill>
                  <a:srgbClr val="FFFF00"/>
                </a:solidFill>
                <a:latin typeface="Helvetica" panose="020B0604020202020204" pitchFamily="34" charset="0"/>
              </a:rPr>
              <a:t> PROPHECY</a:t>
            </a:r>
            <a:br>
              <a:rPr lang="en-US" altLang="en-US" sz="3200" b="1">
                <a:solidFill>
                  <a:srgbClr val="FFFF00"/>
                </a:solidFill>
                <a:latin typeface="Helvetica" panose="020B0604020202020204" pitchFamily="34" charset="0"/>
              </a:rPr>
            </a:br>
            <a:endParaRPr lang="en-US" altLang="en-US" sz="3200" b="1">
              <a:solidFill>
                <a:srgbClr val="FFFFFF"/>
              </a:solidFill>
              <a:latin typeface="Calibri" panose="020F050202020403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347138"/>
                                        </p:tgtEl>
                                        <p:attrNameLst>
                                          <p:attrName>style.visibility</p:attrName>
                                        </p:attrNameLst>
                                      </p:cBhvr>
                                      <p:to>
                                        <p:strVal val="visible"/>
                                      </p:to>
                                    </p:set>
                                    <p:animEffect transition="in" filter="fade">
                                      <p:cBhvr>
                                        <p:cTn id="7" dur="1000"/>
                                        <p:tgtEl>
                                          <p:spTgt spid="347138"/>
                                        </p:tgtEl>
                                      </p:cBhvr>
                                    </p:animEffect>
                                    <p:anim calcmode="lin" valueType="num">
                                      <p:cBhvr>
                                        <p:cTn id="8" dur="1000" fill="hold"/>
                                        <p:tgtEl>
                                          <p:spTgt spid="347138"/>
                                        </p:tgtEl>
                                        <p:attrNameLst>
                                          <p:attrName>ppt_x</p:attrName>
                                        </p:attrNameLst>
                                      </p:cBhvr>
                                      <p:tavLst>
                                        <p:tav tm="0">
                                          <p:val>
                                            <p:strVal val="#ppt_x"/>
                                          </p:val>
                                        </p:tav>
                                        <p:tav tm="100000">
                                          <p:val>
                                            <p:strVal val="#ppt_x"/>
                                          </p:val>
                                        </p:tav>
                                      </p:tavLst>
                                    </p:anim>
                                    <p:anim calcmode="lin" valueType="num">
                                      <p:cBhvr>
                                        <p:cTn id="9" dur="1000" fill="hold"/>
                                        <p:tgtEl>
                                          <p:spTgt spid="3471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609599" y="2743200"/>
            <a:ext cx="1097279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spcBef>
                <a:spcPct val="50000"/>
              </a:spcBef>
            </a:pPr>
            <a:r>
              <a:rPr lang="en-US" altLang="en-US" sz="3200" dirty="0">
                <a:solidFill>
                  <a:srgbClr val="FFFF00"/>
                </a:solidFill>
                <a:latin typeface="Times New Roman" panose="02020603050405020304" pitchFamily="18" charset="0"/>
                <a:cs typeface="Times New Roman" panose="02020603050405020304" pitchFamily="18" charset="0"/>
              </a:rPr>
              <a:t>As noted earlier, the building of the causeway came from the remains of the mainland city. Sands carried by currents have built up a spit (or “tombolo”) around the causeway, producing a permanent connection between the island and the mainland. </a:t>
            </a:r>
          </a:p>
        </p:txBody>
      </p:sp>
      <p:sp>
        <p:nvSpPr>
          <p:cNvPr id="87043" name="Text Box 3"/>
          <p:cNvSpPr txBox="1">
            <a:spLocks noChangeArrowheads="1"/>
          </p:cNvSpPr>
          <p:nvPr/>
        </p:nvSpPr>
        <p:spPr bwMode="auto">
          <a:xfrm>
            <a:off x="609600" y="1219200"/>
            <a:ext cx="1097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342900" indent="-342900">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3600" dirty="0">
                <a:solidFill>
                  <a:srgbClr val="FFFF00"/>
                </a:solidFill>
                <a:latin typeface="Times New Roman" panose="02020603050405020304" pitchFamily="18" charset="0"/>
                <a:cs typeface="Times New Roman" panose="02020603050405020304" pitchFamily="18" charset="0"/>
              </a:rPr>
              <a:t>5. Its stones and timbers were to be laid in the sea (vs. 12). </a:t>
            </a:r>
          </a:p>
        </p:txBody>
      </p:sp>
      <p:sp>
        <p:nvSpPr>
          <p:cNvPr id="87044" name="Text Box 4"/>
          <p:cNvSpPr txBox="1">
            <a:spLocks noChangeArrowheads="1"/>
          </p:cNvSpPr>
          <p:nvPr/>
        </p:nvSpPr>
        <p:spPr bwMode="auto">
          <a:xfrm>
            <a:off x="2070100" y="6096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200" b="1" dirty="0">
                <a:solidFill>
                  <a:srgbClr val="FFFF00"/>
                </a:solidFill>
                <a:latin typeface="Times New Roman" panose="02020603050405020304" pitchFamily="18" charset="0"/>
                <a:cs typeface="Times New Roman" panose="02020603050405020304" pitchFamily="18" charset="0"/>
              </a:rPr>
              <a:t> PROPHECY ABOUT THE CITY OF TYRE</a:t>
            </a:r>
            <a:r>
              <a:rPr lang="en-US" altLang="en-US" sz="3200" b="1" dirty="0">
                <a:solidFill>
                  <a:srgbClr val="FFFF00"/>
                </a:solidFill>
                <a:latin typeface="Helvetica" panose="020B0604020202020204" pitchFamily="34" charset="0"/>
              </a:rPr>
              <a:t/>
            </a:r>
            <a:br>
              <a:rPr lang="en-US" altLang="en-US" sz="3200" b="1" dirty="0">
                <a:solidFill>
                  <a:srgbClr val="FFFF00"/>
                </a:solidFill>
                <a:latin typeface="Helvetica" panose="020B0604020202020204" pitchFamily="34" charset="0"/>
              </a:rPr>
            </a:br>
            <a:endParaRPr lang="en-US" altLang="en-US" sz="3200" b="1" dirty="0">
              <a:solidFill>
                <a:srgbClr val="FFFFFF"/>
              </a:solidFill>
              <a:latin typeface="Calibri" panose="020F0502020204030204" pitchFamily="34" charset="0"/>
            </a:endParaRPr>
          </a:p>
        </p:txBody>
      </p:sp>
      <p:sp>
        <p:nvSpPr>
          <p:cNvPr id="66565" name="Text Box 5"/>
          <p:cNvSpPr txBox="1">
            <a:spLocks noChangeArrowheads="1"/>
          </p:cNvSpPr>
          <p:nvPr/>
        </p:nvSpPr>
        <p:spPr bwMode="auto">
          <a:xfrm>
            <a:off x="609600" y="1905000"/>
            <a:ext cx="1097279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600" b="1" dirty="0">
                <a:solidFill>
                  <a:srgbClr val="FFFF00"/>
                </a:solidFill>
                <a:latin typeface="Times New Roman" panose="02020603050405020304" pitchFamily="18" charset="0"/>
                <a:cs typeface="Times New Roman" panose="02020603050405020304" pitchFamily="18" charset="0"/>
              </a:rPr>
              <a:t>FULFILLMENT OF THE 5</a:t>
            </a:r>
            <a:r>
              <a:rPr lang="en-US" altLang="en-US" sz="3600" b="1" baseline="30000" dirty="0">
                <a:solidFill>
                  <a:srgbClr val="FFFF00"/>
                </a:solidFill>
                <a:latin typeface="Times New Roman" panose="02020603050405020304" pitchFamily="18" charset="0"/>
                <a:cs typeface="Times New Roman" panose="02020603050405020304" pitchFamily="18" charset="0"/>
              </a:rPr>
              <a:t>th</a:t>
            </a:r>
            <a:r>
              <a:rPr lang="en-US" altLang="en-US" sz="3600" b="1" dirty="0">
                <a:solidFill>
                  <a:srgbClr val="FFFF00"/>
                </a:solidFill>
                <a:latin typeface="Times New Roman" panose="02020603050405020304" pitchFamily="18" charset="0"/>
                <a:cs typeface="Times New Roman" panose="02020603050405020304" pitchFamily="18" charset="0"/>
              </a:rPr>
              <a:t> PROPHECY</a:t>
            </a:r>
            <a:br>
              <a:rPr lang="en-US" altLang="en-US" sz="3600" b="1" dirty="0">
                <a:solidFill>
                  <a:srgbClr val="FFFF00"/>
                </a:solidFill>
                <a:latin typeface="Times New Roman" panose="02020603050405020304" pitchFamily="18" charset="0"/>
                <a:cs typeface="Times New Roman" panose="02020603050405020304" pitchFamily="18" charset="0"/>
              </a:rPr>
            </a:br>
            <a:endParaRPr lang="en-US" altLang="en-US" sz="3600" b="1" dirty="0">
              <a:solidFill>
                <a:srgbClr val="FFFFFF"/>
              </a:solidFill>
              <a:latin typeface="Times New Roman" panose="02020603050405020304" pitchFamily="18" charset="0"/>
              <a:cs typeface="Times New Roman" panose="02020603050405020304" pitchFamily="18" charset="0"/>
            </a:endParaRPr>
          </a:p>
        </p:txBody>
      </p:sp>
      <p:pic>
        <p:nvPicPr>
          <p:cNvPr id="87046" name="Picture 2" descr="http://www.geocities.com/stonerdon/pic05.jpg"/>
          <p:cNvPicPr>
            <a:picLocks noChangeAspect="1" noChangeArrowheads="1"/>
          </p:cNvPicPr>
          <p:nvPr/>
        </p:nvPicPr>
        <p:blipFill>
          <a:blip r:embed="rId3">
            <a:extLst>
              <a:ext uri="{28A0092B-C50C-407E-A947-70E740481C1C}">
                <a14:useLocalDpi xmlns:a14="http://schemas.microsoft.com/office/drawing/2010/main" val="0"/>
              </a:ext>
            </a:extLst>
          </a:blip>
          <a:srcRect b="9219"/>
          <a:stretch>
            <a:fillRect/>
          </a:stretch>
        </p:blipFill>
        <p:spPr bwMode="auto">
          <a:xfrm>
            <a:off x="8610600" y="4800600"/>
            <a:ext cx="2895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6565"/>
                                        </p:tgtEl>
                                        <p:attrNameLst>
                                          <p:attrName>style.visibility</p:attrName>
                                        </p:attrNameLst>
                                      </p:cBhvr>
                                      <p:to>
                                        <p:strVal val="visible"/>
                                      </p:to>
                                    </p:set>
                                    <p:animEffect transition="in" filter="fade">
                                      <p:cBhvr>
                                        <p:cTn id="7" dur="1000"/>
                                        <p:tgtEl>
                                          <p:spTgt spid="66565"/>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66562"/>
                                        </p:tgtEl>
                                        <p:attrNameLst>
                                          <p:attrName>style.visibility</p:attrName>
                                        </p:attrNameLst>
                                      </p:cBhvr>
                                      <p:to>
                                        <p:strVal val="visible"/>
                                      </p:to>
                                    </p:set>
                                    <p:animEffect transition="in" filter="fade">
                                      <p:cBhvr>
                                        <p:cTn id="10" dur="1000"/>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P spid="66565"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685800" y="3505200"/>
            <a:ext cx="1089659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3600" dirty="0">
                <a:solidFill>
                  <a:srgbClr val="FFFF00"/>
                </a:solidFill>
                <a:latin typeface="Times New Roman" panose="02020603050405020304" pitchFamily="18" charset="0"/>
                <a:cs typeface="Times New Roman" panose="02020603050405020304" pitchFamily="18" charset="0"/>
              </a:rPr>
              <a:t>History records that a number of fortified cities in the area around Tyre capitulated to Alexander after they saw the relative ease with which he captured the island city. </a:t>
            </a:r>
          </a:p>
        </p:txBody>
      </p:sp>
      <p:sp>
        <p:nvSpPr>
          <p:cNvPr id="88067" name="Text Box 3"/>
          <p:cNvSpPr txBox="1">
            <a:spLocks noChangeArrowheads="1"/>
          </p:cNvSpPr>
          <p:nvPr/>
        </p:nvSpPr>
        <p:spPr bwMode="auto">
          <a:xfrm>
            <a:off x="533400" y="1701800"/>
            <a:ext cx="1089659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342900" indent="-342900">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3200" dirty="0">
                <a:solidFill>
                  <a:srgbClr val="FFFF00"/>
                </a:solidFill>
                <a:latin typeface="Times New Roman" panose="02020603050405020304" pitchFamily="18" charset="0"/>
                <a:cs typeface="Times New Roman" panose="02020603050405020304" pitchFamily="18" charset="0"/>
              </a:rPr>
              <a:t>6. Other cities were to fear greatly at the fall of Tyre (</a:t>
            </a:r>
            <a:r>
              <a:rPr lang="en-US" altLang="en-US" sz="3200" b="1" dirty="0">
                <a:solidFill>
                  <a:srgbClr val="FFFF00"/>
                </a:solidFill>
                <a:latin typeface="Times New Roman" panose="02020603050405020304" pitchFamily="18" charset="0"/>
                <a:cs typeface="Times New Roman" panose="02020603050405020304" pitchFamily="18" charset="0"/>
              </a:rPr>
              <a:t>vss. 15-18</a:t>
            </a:r>
            <a:r>
              <a:rPr lang="en-US" altLang="en-US" sz="3200" dirty="0">
                <a:solidFill>
                  <a:srgbClr val="FFFF00"/>
                </a:solidFill>
                <a:latin typeface="Times New Roman" panose="02020603050405020304" pitchFamily="18" charset="0"/>
                <a:cs typeface="Times New Roman" panose="02020603050405020304" pitchFamily="18" charset="0"/>
              </a:rPr>
              <a:t>). </a:t>
            </a:r>
          </a:p>
        </p:txBody>
      </p:sp>
      <p:sp>
        <p:nvSpPr>
          <p:cNvPr id="88068" name="Text Box 4"/>
          <p:cNvSpPr txBox="1">
            <a:spLocks noChangeArrowheads="1"/>
          </p:cNvSpPr>
          <p:nvPr/>
        </p:nvSpPr>
        <p:spPr bwMode="auto">
          <a:xfrm>
            <a:off x="2082800" y="8636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200" b="1" dirty="0">
                <a:solidFill>
                  <a:srgbClr val="FFFF00"/>
                </a:solidFill>
                <a:latin typeface="Helvetica" panose="020B0604020202020204" pitchFamily="34" charset="0"/>
              </a:rPr>
              <a:t> </a:t>
            </a:r>
            <a:r>
              <a:rPr lang="en-US" altLang="en-US" sz="3200" b="1" dirty="0">
                <a:solidFill>
                  <a:srgbClr val="FFFF00"/>
                </a:solidFill>
                <a:latin typeface="Times New Roman" panose="02020603050405020304" pitchFamily="18" charset="0"/>
                <a:cs typeface="Times New Roman" panose="02020603050405020304" pitchFamily="18" charset="0"/>
              </a:rPr>
              <a:t>PROPHECY ABOUT THE CITY OF TYRE</a:t>
            </a:r>
            <a:r>
              <a:rPr lang="en-US" altLang="en-US" sz="3200" b="1" dirty="0">
                <a:solidFill>
                  <a:srgbClr val="FFFF00"/>
                </a:solidFill>
                <a:latin typeface="Helvetica" panose="020B0604020202020204" pitchFamily="34" charset="0"/>
              </a:rPr>
              <a:t/>
            </a:r>
            <a:br>
              <a:rPr lang="en-US" altLang="en-US" sz="3200" b="1" dirty="0">
                <a:solidFill>
                  <a:srgbClr val="FFFF00"/>
                </a:solidFill>
                <a:latin typeface="Helvetica" panose="020B0604020202020204" pitchFamily="34" charset="0"/>
              </a:rPr>
            </a:br>
            <a:endParaRPr lang="en-US" altLang="en-US" sz="3200" b="1" dirty="0">
              <a:solidFill>
                <a:srgbClr val="FFFFFF"/>
              </a:solidFill>
              <a:latin typeface="Calibri" panose="020F0502020204030204" pitchFamily="34" charset="0"/>
            </a:endParaRPr>
          </a:p>
        </p:txBody>
      </p:sp>
      <p:sp>
        <p:nvSpPr>
          <p:cNvPr id="67589" name="Text Box 5"/>
          <p:cNvSpPr txBox="1">
            <a:spLocks noChangeArrowheads="1"/>
          </p:cNvSpPr>
          <p:nvPr/>
        </p:nvSpPr>
        <p:spPr bwMode="auto">
          <a:xfrm>
            <a:off x="685800" y="2480365"/>
            <a:ext cx="1089659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600" b="1" dirty="0">
                <a:solidFill>
                  <a:srgbClr val="FFFF00"/>
                </a:solidFill>
                <a:latin typeface="Times New Roman" panose="02020603050405020304" pitchFamily="18" charset="0"/>
                <a:cs typeface="Times New Roman" panose="02020603050405020304" pitchFamily="18" charset="0"/>
              </a:rPr>
              <a:t>FULFILLMENT OF THE 6</a:t>
            </a:r>
            <a:r>
              <a:rPr lang="en-US" altLang="en-US" sz="3600" b="1" baseline="30000" dirty="0">
                <a:solidFill>
                  <a:srgbClr val="FFFF00"/>
                </a:solidFill>
                <a:latin typeface="Times New Roman" panose="02020603050405020304" pitchFamily="18" charset="0"/>
                <a:cs typeface="Times New Roman" panose="02020603050405020304" pitchFamily="18" charset="0"/>
              </a:rPr>
              <a:t>th</a:t>
            </a:r>
            <a:r>
              <a:rPr lang="en-US" altLang="en-US" sz="3600" b="1" dirty="0">
                <a:solidFill>
                  <a:srgbClr val="FFFF00"/>
                </a:solidFill>
                <a:latin typeface="Times New Roman" panose="02020603050405020304" pitchFamily="18" charset="0"/>
                <a:cs typeface="Times New Roman" panose="02020603050405020304" pitchFamily="18" charset="0"/>
              </a:rPr>
              <a:t> PROPHECY</a:t>
            </a:r>
            <a:r>
              <a:rPr lang="en-US" altLang="en-US" sz="3200" b="1" dirty="0">
                <a:solidFill>
                  <a:srgbClr val="FFFF00"/>
                </a:solidFill>
                <a:latin typeface="Helvetica" panose="020B0604020202020204" pitchFamily="34" charset="0"/>
              </a:rPr>
              <a:t/>
            </a:r>
            <a:br>
              <a:rPr lang="en-US" altLang="en-US" sz="3200" b="1" dirty="0">
                <a:solidFill>
                  <a:srgbClr val="FFFF00"/>
                </a:solidFill>
                <a:latin typeface="Helvetica" panose="020B0604020202020204" pitchFamily="34" charset="0"/>
              </a:rPr>
            </a:br>
            <a:endParaRPr lang="en-US" altLang="en-US" sz="3200" b="1" dirty="0">
              <a:solidFill>
                <a:srgbClr val="FFFFFF"/>
              </a:solidFill>
              <a:latin typeface="Calibri" panose="020F050202020403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7589"/>
                                        </p:tgtEl>
                                        <p:attrNameLst>
                                          <p:attrName>style.visibility</p:attrName>
                                        </p:attrNameLst>
                                      </p:cBhvr>
                                      <p:to>
                                        <p:strVal val="visible"/>
                                      </p:to>
                                    </p:set>
                                    <p:animEffect transition="in" filter="fade">
                                      <p:cBhvr>
                                        <p:cTn id="7" dur="1000"/>
                                        <p:tgtEl>
                                          <p:spTgt spid="67589"/>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67586"/>
                                        </p:tgtEl>
                                        <p:attrNameLst>
                                          <p:attrName>style.visibility</p:attrName>
                                        </p:attrNameLst>
                                      </p:cBhvr>
                                      <p:to>
                                        <p:strVal val="visible"/>
                                      </p:to>
                                    </p:set>
                                    <p:animEffect transition="in" filter="fade">
                                      <p:cBhvr>
                                        <p:cTn id="10" dur="1000"/>
                                        <p:tgtEl>
                                          <p:spTgt spid="6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P spid="6758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609601" y="3124200"/>
            <a:ext cx="1097279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3600" dirty="0">
                <a:solidFill>
                  <a:srgbClr val="FFFF00"/>
                </a:solidFill>
                <a:latin typeface="Times New Roman" panose="02020603050405020304" pitchFamily="18" charset="0"/>
                <a:cs typeface="Times New Roman" panose="02020603050405020304" pitchFamily="18" charset="0"/>
              </a:rPr>
              <a:t>Alexander sold practically all of </a:t>
            </a:r>
            <a:r>
              <a:rPr lang="en-US" altLang="en-US" sz="3600" dirty="0" err="1">
                <a:solidFill>
                  <a:srgbClr val="FFFF00"/>
                </a:solidFill>
                <a:latin typeface="Times New Roman" panose="02020603050405020304" pitchFamily="18" charset="0"/>
                <a:cs typeface="Times New Roman" panose="02020603050405020304" pitchFamily="18" charset="0"/>
              </a:rPr>
              <a:t>Tyre’s</a:t>
            </a:r>
            <a:r>
              <a:rPr lang="en-US" altLang="en-US" sz="3600" dirty="0">
                <a:solidFill>
                  <a:srgbClr val="FFFF00"/>
                </a:solidFill>
                <a:latin typeface="Times New Roman" panose="02020603050405020304" pitchFamily="18" charset="0"/>
                <a:cs typeface="Times New Roman" panose="02020603050405020304" pitchFamily="18" charset="0"/>
              </a:rPr>
              <a:t> inhabitants into slavery, and the city forever lost its importance on the world stage. It now remains underwater. Although a new Tyre has been built, the original city has not been rebuilt or inhabited.</a:t>
            </a:r>
          </a:p>
        </p:txBody>
      </p:sp>
      <p:sp>
        <p:nvSpPr>
          <p:cNvPr id="89091" name="Text Box 3"/>
          <p:cNvSpPr txBox="1">
            <a:spLocks noChangeArrowheads="1"/>
          </p:cNvSpPr>
          <p:nvPr/>
        </p:nvSpPr>
        <p:spPr bwMode="auto">
          <a:xfrm>
            <a:off x="609600" y="1524000"/>
            <a:ext cx="1097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342900" indent="-342900">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just" eaLnBrk="1" hangingPunct="1">
              <a:spcBef>
                <a:spcPct val="50000"/>
              </a:spcBef>
            </a:pPr>
            <a:r>
              <a:rPr lang="en-US" altLang="en-US" sz="3600" dirty="0">
                <a:solidFill>
                  <a:srgbClr val="FFFF00"/>
                </a:solidFill>
                <a:latin typeface="Times New Roman" panose="02020603050405020304" pitchFamily="18" charset="0"/>
                <a:cs typeface="Times New Roman" panose="02020603050405020304" pitchFamily="18" charset="0"/>
              </a:rPr>
              <a:t>7. The city would not be rebuilt nor inhabited (vss. 20-21). </a:t>
            </a:r>
          </a:p>
        </p:txBody>
      </p:sp>
      <p:sp>
        <p:nvSpPr>
          <p:cNvPr id="89092" name="Text Box 4"/>
          <p:cNvSpPr txBox="1">
            <a:spLocks noChangeArrowheads="1"/>
          </p:cNvSpPr>
          <p:nvPr/>
        </p:nvSpPr>
        <p:spPr bwMode="auto">
          <a:xfrm>
            <a:off x="609600" y="685800"/>
            <a:ext cx="1097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200" b="1" dirty="0">
                <a:solidFill>
                  <a:srgbClr val="FFFF00"/>
                </a:solidFill>
                <a:latin typeface="Helvetica" panose="020B0604020202020204" pitchFamily="34" charset="0"/>
              </a:rPr>
              <a:t> PROPHECY ABOUT </a:t>
            </a:r>
            <a:r>
              <a:rPr lang="en-US" altLang="en-US" sz="3600" b="1" dirty="0">
                <a:solidFill>
                  <a:srgbClr val="FFFF00"/>
                </a:solidFill>
                <a:latin typeface="Times New Roman" panose="02020603050405020304" pitchFamily="18" charset="0"/>
                <a:cs typeface="Times New Roman" panose="02020603050405020304" pitchFamily="18" charset="0"/>
              </a:rPr>
              <a:t>THE</a:t>
            </a:r>
            <a:r>
              <a:rPr lang="en-US" altLang="en-US" sz="3200" b="1" dirty="0">
                <a:solidFill>
                  <a:srgbClr val="FFFF00"/>
                </a:solidFill>
                <a:latin typeface="Helvetica" panose="020B0604020202020204" pitchFamily="34" charset="0"/>
              </a:rPr>
              <a:t> CITY OF TYRE</a:t>
            </a:r>
            <a:br>
              <a:rPr lang="en-US" altLang="en-US" sz="3200" b="1" dirty="0">
                <a:solidFill>
                  <a:srgbClr val="FFFF00"/>
                </a:solidFill>
                <a:latin typeface="Helvetica" panose="020B0604020202020204" pitchFamily="34" charset="0"/>
              </a:rPr>
            </a:br>
            <a:endParaRPr lang="en-US" altLang="en-US" sz="3200" b="1" dirty="0">
              <a:solidFill>
                <a:srgbClr val="FFFFFF"/>
              </a:solidFill>
              <a:latin typeface="Calibri" panose="020F0502020204030204" pitchFamily="34" charset="0"/>
            </a:endParaRPr>
          </a:p>
        </p:txBody>
      </p:sp>
      <p:sp>
        <p:nvSpPr>
          <p:cNvPr id="68613" name="Text Box 5"/>
          <p:cNvSpPr txBox="1">
            <a:spLocks noChangeArrowheads="1"/>
          </p:cNvSpPr>
          <p:nvPr/>
        </p:nvSpPr>
        <p:spPr bwMode="auto">
          <a:xfrm>
            <a:off x="609600" y="2362200"/>
            <a:ext cx="1097279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sz="3600" b="1" dirty="0">
                <a:solidFill>
                  <a:srgbClr val="FFFF00"/>
                </a:solidFill>
                <a:latin typeface="Times New Roman" panose="02020603050405020304" pitchFamily="18" charset="0"/>
                <a:cs typeface="Times New Roman" panose="02020603050405020304" pitchFamily="18" charset="0"/>
              </a:rPr>
              <a:t>FULFILLMENT OF THE 7</a:t>
            </a:r>
            <a:r>
              <a:rPr lang="en-US" altLang="en-US" sz="3600" b="1" baseline="30000" dirty="0">
                <a:solidFill>
                  <a:srgbClr val="FFFF00"/>
                </a:solidFill>
                <a:latin typeface="Times New Roman" panose="02020603050405020304" pitchFamily="18" charset="0"/>
                <a:cs typeface="Times New Roman" panose="02020603050405020304" pitchFamily="18" charset="0"/>
              </a:rPr>
              <a:t>th</a:t>
            </a:r>
            <a:r>
              <a:rPr lang="en-US" altLang="en-US" sz="3600" b="1" dirty="0">
                <a:solidFill>
                  <a:srgbClr val="FFFF00"/>
                </a:solidFill>
                <a:latin typeface="Times New Roman" panose="02020603050405020304" pitchFamily="18" charset="0"/>
                <a:cs typeface="Times New Roman" panose="02020603050405020304" pitchFamily="18" charset="0"/>
              </a:rPr>
              <a:t> PROPHECY</a:t>
            </a:r>
            <a:br>
              <a:rPr lang="en-US" altLang="en-US" sz="3600" b="1" dirty="0">
                <a:solidFill>
                  <a:srgbClr val="FFFF00"/>
                </a:solidFill>
                <a:latin typeface="Times New Roman" panose="02020603050405020304" pitchFamily="18" charset="0"/>
                <a:cs typeface="Times New Roman" panose="02020603050405020304" pitchFamily="18" charset="0"/>
              </a:rPr>
            </a:br>
            <a:endParaRPr lang="en-US" altLang="en-US" sz="3600"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8613"/>
                                        </p:tgtEl>
                                        <p:attrNameLst>
                                          <p:attrName>style.visibility</p:attrName>
                                        </p:attrNameLst>
                                      </p:cBhvr>
                                      <p:to>
                                        <p:strVal val="visible"/>
                                      </p:to>
                                    </p:set>
                                    <p:animEffect transition="in" filter="fade">
                                      <p:cBhvr>
                                        <p:cTn id="7" dur="1000"/>
                                        <p:tgtEl>
                                          <p:spTgt spid="68613"/>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68610"/>
                                        </p:tgtEl>
                                        <p:attrNameLst>
                                          <p:attrName>style.visibility</p:attrName>
                                        </p:attrNameLst>
                                      </p:cBhvr>
                                      <p:to>
                                        <p:strVal val="visible"/>
                                      </p:to>
                                    </p:set>
                                    <p:animEffect transition="in" filter="fade">
                                      <p:cBhvr>
                                        <p:cTn id="10" dur="1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1958975" y="1827214"/>
            <a:ext cx="8540750" cy="4116387"/>
          </a:xfrm>
          <a:prstGeom prst="rect">
            <a:avLst/>
          </a:prstGeom>
          <a:noFill/>
          <a:ln w="9525">
            <a:noFill/>
            <a:miter lim="800000"/>
            <a:headEnd/>
            <a:tailEnd/>
          </a:ln>
          <a:effectLst/>
        </p:spPr>
        <p:txBody>
          <a:bodyPr wrap="none">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eaLnBrk="1" hangingPunct="1">
              <a:defRPr/>
            </a:pPr>
            <a:r>
              <a:rPr lang="en-US" sz="8800" b="1" dirty="0">
                <a:solidFill>
                  <a:srgbClr val="FF0000"/>
                </a:solidFill>
                <a:effectLst>
                  <a:outerShdw blurRad="38100" dist="38100" dir="2700000" algn="tl">
                    <a:srgbClr val="C0C0C0"/>
                  </a:outerShdw>
                </a:effectLst>
                <a:latin typeface="Times New Roman" charset="0"/>
              </a:rPr>
              <a:t>Has God’s Word</a:t>
            </a:r>
          </a:p>
          <a:p>
            <a:pPr eaLnBrk="1" hangingPunct="1">
              <a:defRPr/>
            </a:pPr>
            <a:r>
              <a:rPr lang="en-US" sz="8800" b="1" dirty="0">
                <a:solidFill>
                  <a:srgbClr val="FF0000"/>
                </a:solidFill>
                <a:effectLst>
                  <a:outerShdw blurRad="38100" dist="38100" dir="2700000" algn="tl">
                    <a:srgbClr val="C0C0C0"/>
                  </a:outerShdw>
                </a:effectLst>
                <a:latin typeface="Times New Roman" charset="0"/>
              </a:rPr>
              <a:t>Been Lost</a:t>
            </a:r>
          </a:p>
          <a:p>
            <a:pPr eaLnBrk="1" hangingPunct="1">
              <a:defRPr/>
            </a:pPr>
            <a:r>
              <a:rPr lang="en-US" sz="8800" b="1" dirty="0">
                <a:solidFill>
                  <a:srgbClr val="FF0000"/>
                </a:solidFill>
                <a:effectLst>
                  <a:outerShdw blurRad="38100" dist="38100" dir="2700000" algn="tl">
                    <a:srgbClr val="C0C0C0"/>
                  </a:outerShdw>
                </a:effectLst>
                <a:latin typeface="Times New Roman" charset="0"/>
              </a:rPr>
              <a:t>In Transmission?</a:t>
            </a:r>
            <a:endParaRPr lang="en-US" sz="8000" dirty="0">
              <a:solidFill>
                <a:srgbClr val="FF0000"/>
              </a:solidFill>
              <a:latin typeface="Times New Roman" charset="0"/>
            </a:endParaRPr>
          </a:p>
        </p:txBody>
      </p:sp>
      <p:sp>
        <p:nvSpPr>
          <p:cNvPr id="90115" name="Text Box 3"/>
          <p:cNvSpPr txBox="1">
            <a:spLocks noChangeArrowheads="1"/>
          </p:cNvSpPr>
          <p:nvPr/>
        </p:nvSpPr>
        <p:spPr bwMode="auto">
          <a:xfrm>
            <a:off x="2971801" y="1127125"/>
            <a:ext cx="6098529" cy="707886"/>
          </a:xfrm>
          <a:prstGeom prst="rect">
            <a:avLst/>
          </a:prstGeom>
          <a:solidFill>
            <a:srgbClr val="FF0000"/>
          </a:solidFill>
          <a:ln w="9525">
            <a:miter lim="800000"/>
            <a:headEnd/>
            <a:tailEnd/>
          </a:ln>
          <a:scene3d>
            <a:camera prst="legacyPerspectiveTop"/>
            <a:lightRig rig="legacyFlat3" dir="b"/>
          </a:scene3d>
          <a:sp3d extrusionH="121893000" prstMaterial="legacyMatte">
            <a:bevelT w="13500" h="13500" prst="angle"/>
            <a:bevelB w="13500" h="13500" prst="angle"/>
            <a:extrusionClr>
              <a:srgbClr val="FF0000"/>
            </a:extrusionClr>
            <a:contourClr>
              <a:srgbClr val="FF0000"/>
            </a:contourClr>
          </a:sp3d>
        </p:spPr>
        <p:txBody>
          <a:bodyPr wrap="none">
            <a:spAutoFit/>
            <a:flatTx/>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4000" b="1">
                <a:solidFill>
                  <a:srgbClr val="000000"/>
                </a:solidFill>
                <a:latin typeface="Arial" panose="020B0604020202020204" pitchFamily="34" charset="0"/>
              </a:rPr>
              <a:t>Challenges To The Bible</a:t>
            </a:r>
            <a:endParaRPr lang="en-US" altLang="en-US" sz="4000">
              <a:solidFill>
                <a:srgbClr val="000000"/>
              </a:solidFill>
              <a:latin typeface="Times New Roman" panose="02020603050405020304" pitchFamily="18" charset="0"/>
            </a:endParaRPr>
          </a:p>
        </p:txBody>
      </p:sp>
    </p:spTree>
  </p:cSld>
  <p:clrMapOvr>
    <a:masterClrMapping/>
  </p:clrMapOvr>
  <p:transition spd="slow">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1"/>
          <p:cNvSpPr txBox="1">
            <a:spLocks noChangeArrowheads="1"/>
          </p:cNvSpPr>
          <p:nvPr/>
        </p:nvSpPr>
        <p:spPr bwMode="auto">
          <a:xfrm>
            <a:off x="685800" y="1906012"/>
            <a:ext cx="53530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4800" dirty="0">
                <a:solidFill>
                  <a:srgbClr val="FFFFFF"/>
                </a:solidFill>
                <a:latin typeface="Times New Roman" panose="02020603050405020304" pitchFamily="18" charset="0"/>
                <a:cs typeface="Times New Roman" panose="02020603050405020304" pitchFamily="18" charset="0"/>
              </a:rPr>
              <a:t>Our Bible is old, but it is not the oldest book in the world.</a:t>
            </a:r>
          </a:p>
        </p:txBody>
      </p:sp>
      <p:pic>
        <p:nvPicPr>
          <p:cNvPr id="91139" name="Picture 4" descr="Dead Sea Scroll Slide object"/>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6038850" y="-152400"/>
            <a:ext cx="5543550"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752600" y="304800"/>
            <a:ext cx="70866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400">
                <a:solidFill>
                  <a:srgbClr val="FFFFFF"/>
                </a:solidFill>
                <a:latin typeface="Corbel" panose="020B0503020204020204" pitchFamily="34" charset="0"/>
              </a:rPr>
              <a:t>Writing was well-established long before the beginning of the Hebrew nation.</a:t>
            </a:r>
          </a:p>
          <a:p>
            <a:pPr algn="l" eaLnBrk="1" hangingPunct="1"/>
            <a:endParaRPr lang="en-US" altLang="en-US" sz="3400">
              <a:solidFill>
                <a:srgbClr val="FFFFFF"/>
              </a:solidFill>
              <a:latin typeface="Corbel" panose="020B0503020204020204" pitchFamily="34" charset="0"/>
            </a:endParaRPr>
          </a:p>
          <a:p>
            <a:pPr algn="l" eaLnBrk="1" hangingPunct="1"/>
            <a:r>
              <a:rPr lang="en-US" altLang="en-US" sz="3400">
                <a:solidFill>
                  <a:srgbClr val="FFFFFF"/>
                </a:solidFill>
                <a:latin typeface="Corbel" panose="020B0503020204020204" pitchFamily="34" charset="0"/>
              </a:rPr>
              <a:t>In fact, inscriptions found in ancient Babylon date back to as early as 3750 BC.</a:t>
            </a:r>
          </a:p>
          <a:p>
            <a:pPr algn="l" eaLnBrk="1" hangingPunct="1"/>
            <a:endParaRPr lang="en-US" altLang="en-US" sz="3400">
              <a:solidFill>
                <a:srgbClr val="FFFFFF"/>
              </a:solidFill>
              <a:latin typeface="Corbel" panose="020B0503020204020204" pitchFamily="34" charset="0"/>
            </a:endParaRPr>
          </a:p>
          <a:p>
            <a:pPr algn="l" eaLnBrk="1" hangingPunct="1"/>
            <a:r>
              <a:rPr lang="en-US" altLang="en-US" sz="3400">
                <a:solidFill>
                  <a:srgbClr val="FFFFFF"/>
                </a:solidFill>
                <a:latin typeface="Corbel" panose="020B0503020204020204" pitchFamily="34" charset="0"/>
              </a:rPr>
              <a:t>The importance of this should not be overlooked. Skeptics like to claim writing was not around when Moses lived in 1500 B.C.</a:t>
            </a:r>
          </a:p>
        </p:txBody>
      </p:sp>
      <p:pic>
        <p:nvPicPr>
          <p:cNvPr id="92163" name="Picture 2" descr="http://www.schoyencollection.com/babylonian_files/ms1686.jpg"/>
          <p:cNvPicPr>
            <a:picLocks noChangeAspect="1" noChangeArrowheads="1"/>
          </p:cNvPicPr>
          <p:nvPr/>
        </p:nvPicPr>
        <p:blipFill>
          <a:blip r:embed="rId2">
            <a:extLst>
              <a:ext uri="{28A0092B-C50C-407E-A947-70E740481C1C}">
                <a14:useLocalDpi xmlns:a14="http://schemas.microsoft.com/office/drawing/2010/main" val="0"/>
              </a:ext>
            </a:extLst>
          </a:blip>
          <a:srcRect r="31706"/>
          <a:stretch>
            <a:fillRect/>
          </a:stretch>
        </p:blipFill>
        <p:spPr bwMode="auto">
          <a:xfrm>
            <a:off x="8534400" y="914400"/>
            <a:ext cx="21336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checkerboard(across)">
                                      <p:cBhvr>
                                        <p:cTn id="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kespea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1" y="1066800"/>
            <a:ext cx="258127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ook of morm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914400"/>
            <a:ext cx="3017838"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Koran.jpg"/>
          <p:cNvPicPr>
            <a:picLocks noChangeAspect="1"/>
          </p:cNvPicPr>
          <p:nvPr/>
        </p:nvPicPr>
        <p:blipFill>
          <a:blip r:embed="rId5">
            <a:extLst>
              <a:ext uri="{28A0092B-C50C-407E-A947-70E740481C1C}">
                <a14:useLocalDpi xmlns:a14="http://schemas.microsoft.com/office/drawing/2010/main" val="0"/>
              </a:ext>
            </a:extLst>
          </a:blip>
          <a:srcRect b="10391"/>
          <a:stretch>
            <a:fillRect/>
          </a:stretch>
        </p:blipFill>
        <p:spPr bwMode="auto">
          <a:xfrm>
            <a:off x="2857500" y="3036888"/>
            <a:ext cx="2990850"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eather-bibl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3009900"/>
            <a:ext cx="27432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5"/>
          <p:cNvSpPr txBox="1">
            <a:spLocks noChangeArrowheads="1"/>
          </p:cNvSpPr>
          <p:nvPr/>
        </p:nvSpPr>
        <p:spPr bwMode="auto">
          <a:xfrm>
            <a:off x="1752601" y="192088"/>
            <a:ext cx="9026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3600"/>
              <a:t>Do your children know the difference?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lide(fromBottom)">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1"/>
          <p:cNvSpPr txBox="1">
            <a:spLocks noChangeArrowheads="1"/>
          </p:cNvSpPr>
          <p:nvPr/>
        </p:nvSpPr>
        <p:spPr bwMode="auto">
          <a:xfrm>
            <a:off x="1828800" y="228601"/>
            <a:ext cx="85344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200">
                <a:solidFill>
                  <a:srgbClr val="FFFFFF"/>
                </a:solidFill>
                <a:latin typeface="Arial" panose="020B0604020202020204" pitchFamily="34" charset="0"/>
              </a:rPr>
              <a:t>Ancient people used many kinds of material for writing purposes—the Bible actually makes mention  of a number of these materials:</a:t>
            </a:r>
          </a:p>
          <a:p>
            <a:pPr algn="l" eaLnBrk="1" hangingPunct="1"/>
            <a:endParaRPr lang="en-US" altLang="en-US" sz="2800">
              <a:solidFill>
                <a:srgbClr val="FFFFFF"/>
              </a:solidFill>
              <a:latin typeface="Arial" panose="020B0604020202020204" pitchFamily="34" charset="0"/>
            </a:endParaRPr>
          </a:p>
          <a:p>
            <a:pPr eaLnBrk="1" hangingPunct="1"/>
            <a:r>
              <a:rPr lang="en-US" altLang="en-US" sz="2800">
                <a:solidFill>
                  <a:srgbClr val="FFFFFF"/>
                </a:solidFill>
                <a:latin typeface="Arial" panose="020B0604020202020204" pitchFamily="34" charset="0"/>
              </a:rPr>
              <a:t>Stone</a:t>
            </a:r>
          </a:p>
          <a:p>
            <a:pPr eaLnBrk="1" hangingPunct="1"/>
            <a:endParaRPr lang="en-US" altLang="en-US" sz="2800">
              <a:solidFill>
                <a:srgbClr val="FFFFFF"/>
              </a:solidFill>
              <a:latin typeface="Arial" panose="020B0604020202020204" pitchFamily="34" charset="0"/>
            </a:endParaRPr>
          </a:p>
          <a:p>
            <a:pPr eaLnBrk="1" hangingPunct="1"/>
            <a:r>
              <a:rPr lang="en-US" altLang="en-US" sz="2800">
                <a:solidFill>
                  <a:srgbClr val="FFFFFF"/>
                </a:solidFill>
                <a:latin typeface="Arial" panose="020B0604020202020204" pitchFamily="34" charset="0"/>
              </a:rPr>
              <a:t>Clay</a:t>
            </a:r>
          </a:p>
          <a:p>
            <a:pPr eaLnBrk="1" hangingPunct="1"/>
            <a:endParaRPr lang="en-US" altLang="en-US" sz="2800">
              <a:solidFill>
                <a:srgbClr val="FFFFFF"/>
              </a:solidFill>
              <a:latin typeface="Arial" panose="020B0604020202020204" pitchFamily="34" charset="0"/>
            </a:endParaRPr>
          </a:p>
          <a:p>
            <a:pPr eaLnBrk="1" hangingPunct="1"/>
            <a:r>
              <a:rPr lang="en-US" altLang="en-US" sz="2800">
                <a:solidFill>
                  <a:srgbClr val="FFFFFF"/>
                </a:solidFill>
                <a:latin typeface="Arial" panose="020B0604020202020204" pitchFamily="34" charset="0"/>
              </a:rPr>
              <a:t>Leather</a:t>
            </a:r>
          </a:p>
          <a:p>
            <a:pPr eaLnBrk="1" hangingPunct="1"/>
            <a:endParaRPr lang="en-US" altLang="en-US" sz="2800">
              <a:solidFill>
                <a:srgbClr val="FFFFFF"/>
              </a:solidFill>
              <a:latin typeface="Arial" panose="020B0604020202020204" pitchFamily="34" charset="0"/>
            </a:endParaRPr>
          </a:p>
          <a:p>
            <a:pPr eaLnBrk="1" hangingPunct="1"/>
            <a:r>
              <a:rPr lang="en-US" altLang="en-US" sz="2800">
                <a:solidFill>
                  <a:srgbClr val="FFFFFF"/>
                </a:solidFill>
                <a:latin typeface="Arial" panose="020B0604020202020204" pitchFamily="34" charset="0"/>
              </a:rPr>
              <a:t>Papyrus</a:t>
            </a:r>
          </a:p>
          <a:p>
            <a:pPr eaLnBrk="1" hangingPunct="1"/>
            <a:endParaRPr lang="en-US" altLang="en-US" sz="2800">
              <a:solidFill>
                <a:srgbClr val="FFFFFF"/>
              </a:solidFill>
              <a:latin typeface="Arial" panose="020B0604020202020204" pitchFamily="34" charset="0"/>
            </a:endParaRPr>
          </a:p>
          <a:p>
            <a:pPr eaLnBrk="1" hangingPunct="1"/>
            <a:r>
              <a:rPr lang="en-US" altLang="en-US" sz="2800">
                <a:solidFill>
                  <a:srgbClr val="FFFFFF"/>
                </a:solidFill>
                <a:latin typeface="Arial" panose="020B0604020202020204" pitchFamily="34" charset="0"/>
              </a:rPr>
              <a:t>Vellum or Parchment</a:t>
            </a:r>
          </a:p>
        </p:txBody>
      </p:sp>
    </p:spTree>
  </p:cSld>
  <p:clrMapOvr>
    <a:masterClrMapping/>
  </p:clrMapOvr>
  <p:transition spd="slow">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www.travelsinparadise.com/turkey/lycian-way-alinca-xanthos/pictures/xanthos-03.jpg"/>
          <p:cNvPicPr>
            <a:picLocks noChangeAspect="1" noChangeArrowheads="1"/>
          </p:cNvPicPr>
          <p:nvPr/>
        </p:nvPicPr>
        <p:blipFill>
          <a:blip r:embed="rId3">
            <a:extLst>
              <a:ext uri="{28A0092B-C50C-407E-A947-70E740481C1C}">
                <a14:useLocalDpi xmlns:a14="http://schemas.microsoft.com/office/drawing/2010/main" val="0"/>
              </a:ext>
            </a:extLst>
          </a:blip>
          <a:srcRect t="4225"/>
          <a:stretch>
            <a:fillRect/>
          </a:stretch>
        </p:blipFill>
        <p:spPr bwMode="auto">
          <a:xfrm>
            <a:off x="3276600" y="2133601"/>
            <a:ext cx="57150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2"/>
          <p:cNvSpPr txBox="1">
            <a:spLocks noChangeArrowheads="1"/>
          </p:cNvSpPr>
          <p:nvPr/>
        </p:nvSpPr>
        <p:spPr bwMode="auto">
          <a:xfrm>
            <a:off x="2667000" y="5638801"/>
            <a:ext cx="6858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4000">
                <a:solidFill>
                  <a:srgbClr val="000000"/>
                </a:solidFill>
                <a:latin typeface="Arial" panose="020B0604020202020204" pitchFamily="34" charset="0"/>
                <a:cs typeface="Arial" panose="020B0604020202020204" pitchFamily="34" charset="0"/>
              </a:rPr>
              <a:t>Greek writing in stone</a:t>
            </a:r>
          </a:p>
        </p:txBody>
      </p:sp>
      <p:sp>
        <p:nvSpPr>
          <p:cNvPr id="147460" name="TextBox 3"/>
          <p:cNvSpPr txBox="1">
            <a:spLocks noChangeArrowheads="1"/>
          </p:cNvSpPr>
          <p:nvPr/>
        </p:nvSpPr>
        <p:spPr bwMode="auto">
          <a:xfrm>
            <a:off x="2133600" y="411164"/>
            <a:ext cx="8305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eaLnBrk="1" hangingPunct="1">
              <a:defRPr/>
            </a:pPr>
            <a:r>
              <a:rPr lang="en-US" dirty="0">
                <a:solidFill>
                  <a:srgbClr val="000000"/>
                </a:solidFill>
                <a:effectLst>
                  <a:outerShdw blurRad="38100" dist="38100" dir="2700000" algn="tl">
                    <a:srgbClr val="000000">
                      <a:alpha val="43137"/>
                    </a:srgbClr>
                  </a:outerShdw>
                </a:effectLst>
                <a:latin typeface="Arial" charset="0"/>
                <a:cs typeface="Arial" charset="0"/>
              </a:rPr>
              <a:t>This is the substance upon which the earliest writing in the Bible is found.</a:t>
            </a:r>
          </a:p>
          <a:p>
            <a:pPr eaLnBrk="1" hangingPunct="1">
              <a:defRPr/>
            </a:pPr>
            <a:r>
              <a:rPr lang="en-US" dirty="0">
                <a:solidFill>
                  <a:srgbClr val="000000"/>
                </a:solidFill>
                <a:effectLst>
                  <a:outerShdw blurRad="38100" dist="38100" dir="2700000" algn="tl">
                    <a:srgbClr val="000000">
                      <a:alpha val="43137"/>
                    </a:srgbClr>
                  </a:outerShdw>
                </a:effectLst>
                <a:latin typeface="Arial" charset="0"/>
                <a:cs typeface="Arial" charset="0"/>
              </a:rPr>
              <a:t>Biblical examples of writing on stone can be found in Exodus 31:18; 34:1,28; </a:t>
            </a:r>
            <a:r>
              <a:rPr lang="en-US" dirty="0">
                <a:solidFill>
                  <a:srgbClr val="FF0000"/>
                </a:solidFill>
                <a:effectLst>
                  <a:outerShdw blurRad="38100" dist="38100" dir="2700000" algn="tl">
                    <a:srgbClr val="000000">
                      <a:alpha val="43137"/>
                    </a:srgbClr>
                  </a:outerShdw>
                </a:effectLst>
                <a:latin typeface="Arial" charset="0"/>
                <a:cs typeface="Arial" charset="0"/>
              </a:rPr>
              <a:t>Deuteronomy 27:2-3</a:t>
            </a:r>
            <a:r>
              <a:rPr lang="en-US" dirty="0">
                <a:solidFill>
                  <a:srgbClr val="000000"/>
                </a:solidFill>
                <a:effectLst>
                  <a:outerShdw blurRad="38100" dist="38100" dir="2700000" algn="tl">
                    <a:srgbClr val="000000">
                      <a:alpha val="43137"/>
                    </a:srgbClr>
                  </a:outerShdw>
                </a:effectLst>
                <a:latin typeface="Arial" charset="0"/>
                <a:cs typeface="Arial" charset="0"/>
              </a:rPr>
              <a:t>; Josh. 8:30-32.</a:t>
            </a:r>
          </a:p>
        </p:txBody>
      </p:sp>
    </p:spTree>
  </p:cSld>
  <p:clrMapOvr>
    <a:masterClrMapping/>
  </p:clrMapOvr>
  <p:transition spd="slow">
    <p:random/>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5234" name="Picture 2" descr="http://www.schoyencollection.com/smallercollect2_files/ms1717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0" y="123826"/>
            <a:ext cx="1657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2"/>
          <p:cNvSpPr txBox="1">
            <a:spLocks noChangeArrowheads="1"/>
          </p:cNvSpPr>
          <p:nvPr/>
        </p:nvSpPr>
        <p:spPr bwMode="auto">
          <a:xfrm>
            <a:off x="2133600" y="369888"/>
            <a:ext cx="6705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3200">
                <a:solidFill>
                  <a:srgbClr val="000000"/>
                </a:solidFill>
                <a:latin typeface="Arial" panose="020B0604020202020204" pitchFamily="34" charset="0"/>
                <a:cs typeface="Arial" panose="020B0604020202020204" pitchFamily="34" charset="0"/>
              </a:rPr>
              <a:t>Clay was the predominate material for writing in Assyria and Babylonia</a:t>
            </a:r>
          </a:p>
        </p:txBody>
      </p:sp>
      <p:pic>
        <p:nvPicPr>
          <p:cNvPr id="95236" name="Picture 2" descr="http://www.schoyencollection.com/babylonian_files/ms1955a.jpg"/>
          <p:cNvPicPr>
            <a:picLocks noChangeAspect="1" noChangeArrowheads="1"/>
          </p:cNvPicPr>
          <p:nvPr/>
        </p:nvPicPr>
        <p:blipFill>
          <a:blip r:embed="rId5">
            <a:extLst>
              <a:ext uri="{28A0092B-C50C-407E-A947-70E740481C1C}">
                <a14:useLocalDpi xmlns:a14="http://schemas.microsoft.com/office/drawing/2010/main" val="0"/>
              </a:ext>
            </a:extLst>
          </a:blip>
          <a:srcRect r="11429" b="11313"/>
          <a:stretch>
            <a:fillRect/>
          </a:stretch>
        </p:blipFill>
        <p:spPr bwMode="auto">
          <a:xfrm>
            <a:off x="5943600" y="2676526"/>
            <a:ext cx="47244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4"/>
          <p:cNvSpPr txBox="1">
            <a:spLocks noChangeArrowheads="1"/>
          </p:cNvSpPr>
          <p:nvPr/>
        </p:nvSpPr>
        <p:spPr bwMode="auto">
          <a:xfrm>
            <a:off x="2362200" y="1905001"/>
            <a:ext cx="35052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2600">
                <a:solidFill>
                  <a:srgbClr val="000000"/>
                </a:solidFill>
                <a:latin typeface="Arial" panose="020B0604020202020204" pitchFamily="34" charset="0"/>
                <a:cs typeface="Arial" panose="020B0604020202020204" pitchFamily="34" charset="0"/>
              </a:rPr>
              <a:t>This type of preservation of writing is what is referred to in Ezekiel 4:1:</a:t>
            </a:r>
          </a:p>
          <a:p>
            <a:pPr algn="l" eaLnBrk="1" hangingPunct="1"/>
            <a:endParaRPr lang="en-US" altLang="en-US" sz="2600">
              <a:solidFill>
                <a:srgbClr val="000000"/>
              </a:solidFill>
              <a:latin typeface="Arial" panose="020B0604020202020204" pitchFamily="34" charset="0"/>
              <a:cs typeface="Arial" panose="020B0604020202020204" pitchFamily="34" charset="0"/>
            </a:endParaRPr>
          </a:p>
          <a:p>
            <a:pPr algn="l" eaLnBrk="1" hangingPunct="1"/>
            <a:r>
              <a:rPr lang="en-US" altLang="en-US" sz="2600">
                <a:solidFill>
                  <a:srgbClr val="000000"/>
                </a:solidFill>
                <a:latin typeface="Arial" panose="020B0604020202020204" pitchFamily="34" charset="0"/>
                <a:cs typeface="Arial" panose="020B0604020202020204" pitchFamily="34" charset="0"/>
              </a:rPr>
              <a:t>“You also, son of man, take a clay tablet and lay it before you, and portray on it a city, Jerusalem.”</a:t>
            </a:r>
          </a:p>
        </p:txBody>
      </p:sp>
    </p:spTree>
  </p:cSld>
  <p:clrMapOvr>
    <a:masterClrMapping/>
  </p:clrMapOvr>
  <p:transition spd="slow">
    <p:random/>
  </p:transition>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6258" name="Picture 3" descr="leather.jpg"/>
          <p:cNvPicPr>
            <a:picLocks noChangeAspect="1"/>
          </p:cNvPicPr>
          <p:nvPr/>
        </p:nvPicPr>
        <p:blipFill>
          <a:blip r:embed="rId4">
            <a:extLst>
              <a:ext uri="{28A0092B-C50C-407E-A947-70E740481C1C}">
                <a14:useLocalDpi xmlns:a14="http://schemas.microsoft.com/office/drawing/2010/main" val="0"/>
              </a:ext>
            </a:extLst>
          </a:blip>
          <a:srcRect t="2" r="-398" b="423"/>
          <a:stretch>
            <a:fillRect/>
          </a:stretch>
        </p:blipFill>
        <p:spPr bwMode="auto">
          <a:xfrm rot="3386609">
            <a:off x="7050088" y="4437063"/>
            <a:ext cx="239395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Box 1"/>
          <p:cNvSpPr txBox="1">
            <a:spLocks noChangeArrowheads="1"/>
          </p:cNvSpPr>
          <p:nvPr/>
        </p:nvSpPr>
        <p:spPr bwMode="auto">
          <a:xfrm>
            <a:off x="2286000" y="228601"/>
            <a:ext cx="80772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2800" b="1">
                <a:solidFill>
                  <a:srgbClr val="000000"/>
                </a:solidFill>
                <a:latin typeface="Arial" panose="020B0604020202020204" pitchFamily="34" charset="0"/>
                <a:cs typeface="Arial" panose="020B0604020202020204" pitchFamily="34" charset="0"/>
              </a:rPr>
              <a:t>Leather: </a:t>
            </a:r>
            <a:r>
              <a:rPr lang="en-US" altLang="en-US" sz="2800">
                <a:solidFill>
                  <a:srgbClr val="000000"/>
                </a:solidFill>
                <a:latin typeface="Arial" panose="020B0604020202020204" pitchFamily="34" charset="0"/>
                <a:cs typeface="Arial" panose="020B0604020202020204" pitchFamily="34" charset="0"/>
              </a:rPr>
              <a:t>Though it is not mentioned specifically in the Bible, it was undoubtedly the material used for writing by the Hebrews.</a:t>
            </a:r>
          </a:p>
          <a:p>
            <a:pPr algn="l" eaLnBrk="1" hangingPunct="1"/>
            <a:endParaRPr lang="en-US" altLang="en-US">
              <a:solidFill>
                <a:srgbClr val="000000"/>
              </a:solidFill>
              <a:latin typeface="Times New Roman" panose="02020603050405020304" pitchFamily="18" charset="0"/>
              <a:cs typeface="Arial" panose="020B0604020202020204" pitchFamily="34" charset="0"/>
            </a:endParaRPr>
          </a:p>
        </p:txBody>
      </p:sp>
      <p:sp>
        <p:nvSpPr>
          <p:cNvPr id="96260" name="TextBox 2"/>
          <p:cNvSpPr txBox="1">
            <a:spLocks noChangeArrowheads="1"/>
          </p:cNvSpPr>
          <p:nvPr/>
        </p:nvSpPr>
        <p:spPr bwMode="auto">
          <a:xfrm>
            <a:off x="2362200" y="1828801"/>
            <a:ext cx="7620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200">
                <a:solidFill>
                  <a:srgbClr val="000000"/>
                </a:solidFill>
                <a:latin typeface="Arial" panose="020B0604020202020204" pitchFamily="34" charset="0"/>
                <a:cs typeface="Arial" panose="020B0604020202020204" pitchFamily="34" charset="0"/>
              </a:rPr>
              <a:t>A scribe’s knife, used for the purpose of erasures, is mentioned in Jer. 36:23</a:t>
            </a:r>
          </a:p>
          <a:p>
            <a:pPr algn="l" eaLnBrk="1" hangingPunct="1"/>
            <a:endParaRPr lang="en-US" altLang="en-US" sz="3200">
              <a:solidFill>
                <a:srgbClr val="000000"/>
              </a:solidFill>
              <a:latin typeface="Arial" panose="020B0604020202020204" pitchFamily="34" charset="0"/>
              <a:cs typeface="Arial" panose="020B0604020202020204" pitchFamily="34" charset="0"/>
            </a:endParaRPr>
          </a:p>
          <a:p>
            <a:pPr algn="l" eaLnBrk="1" hangingPunct="1"/>
            <a:r>
              <a:rPr lang="en-US" altLang="en-US" sz="3200">
                <a:solidFill>
                  <a:srgbClr val="000000"/>
                </a:solidFill>
                <a:latin typeface="Arial" panose="020B0604020202020204" pitchFamily="34" charset="0"/>
                <a:cs typeface="Arial" panose="020B0604020202020204" pitchFamily="34" charset="0"/>
              </a:rPr>
              <a:t>The Jewish Talmud, a code of traditional laws, explicitly called for the Scriptures to be copied on animal skins.</a:t>
            </a:r>
          </a:p>
        </p:txBody>
      </p:sp>
    </p:spTree>
  </p:cSld>
  <p:clrMapOvr>
    <a:masterClrMapping/>
  </p:clrMapOvr>
  <p:transition spd="slow">
    <p:random/>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7282" name="TextBox 1"/>
          <p:cNvSpPr txBox="1">
            <a:spLocks noChangeArrowheads="1"/>
          </p:cNvSpPr>
          <p:nvPr/>
        </p:nvSpPr>
        <p:spPr bwMode="auto">
          <a:xfrm>
            <a:off x="2362200" y="215900"/>
            <a:ext cx="792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2800">
                <a:solidFill>
                  <a:srgbClr val="000000"/>
                </a:solidFill>
                <a:latin typeface="Arial" panose="020B0604020202020204" pitchFamily="34" charset="0"/>
                <a:cs typeface="Arial" panose="020B0604020202020204" pitchFamily="34" charset="0"/>
              </a:rPr>
              <a:t>Papyrus was the most widely used material for writing in the Grecian/Roman culture, though the Egyptians used it as far back as 2,500 B.C.</a:t>
            </a:r>
          </a:p>
        </p:txBody>
      </p:sp>
      <p:pic>
        <p:nvPicPr>
          <p:cNvPr id="97283" name="Picture 4" descr="http://www.schoyencollection.com/papyri_files/ms1644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600200"/>
            <a:ext cx="3251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4"/>
          <p:cNvSpPr>
            <a:spLocks noChangeArrowheads="1"/>
          </p:cNvSpPr>
          <p:nvPr/>
        </p:nvSpPr>
        <p:spPr bwMode="auto">
          <a:xfrm>
            <a:off x="5410200" y="2209801"/>
            <a:ext cx="4953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2800">
                <a:solidFill>
                  <a:srgbClr val="000000"/>
                </a:solidFill>
                <a:latin typeface="Arial" panose="020B0604020202020204" pitchFamily="34" charset="0"/>
                <a:cs typeface="Arial" panose="020B0604020202020204" pitchFamily="34" charset="0"/>
              </a:rPr>
              <a:t>Part of the New Testament on papyrus:</a:t>
            </a:r>
          </a:p>
          <a:p>
            <a:pPr algn="l" eaLnBrk="1" hangingPunct="1"/>
            <a:r>
              <a:rPr lang="en-US" altLang="en-US" sz="2800">
                <a:solidFill>
                  <a:srgbClr val="000000"/>
                </a:solidFill>
                <a:latin typeface="Arial" panose="020B0604020202020204" pitchFamily="34" charset="0"/>
                <a:cs typeface="Arial" panose="020B0604020202020204" pitchFamily="34" charset="0"/>
              </a:rPr>
              <a:t>Acts: 8:40-9:14; 9:16–27</a:t>
            </a:r>
          </a:p>
          <a:p>
            <a:pPr algn="l" eaLnBrk="1" hangingPunct="1"/>
            <a:endParaRPr lang="en-US" altLang="en-US" sz="2800">
              <a:solidFill>
                <a:srgbClr val="000000"/>
              </a:solidFill>
              <a:latin typeface="Arial" panose="020B0604020202020204" pitchFamily="34" charset="0"/>
              <a:cs typeface="Arial" panose="020B0604020202020204" pitchFamily="34" charset="0"/>
            </a:endParaRPr>
          </a:p>
          <a:p>
            <a:pPr algn="l" eaLnBrk="1" hangingPunct="1"/>
            <a:r>
              <a:rPr lang="en-US" altLang="en-US" sz="2800">
                <a:solidFill>
                  <a:srgbClr val="000000"/>
                </a:solidFill>
                <a:latin typeface="Arial" panose="020B0604020202020204" pitchFamily="34" charset="0"/>
                <a:cs typeface="Arial" panose="020B0604020202020204" pitchFamily="34" charset="0"/>
              </a:rPr>
              <a:t>Dated 9</a:t>
            </a:r>
            <a:r>
              <a:rPr lang="en-US" altLang="en-US" sz="2800" baseline="30000">
                <a:solidFill>
                  <a:srgbClr val="000000"/>
                </a:solidFill>
                <a:latin typeface="Arial" panose="020B0604020202020204" pitchFamily="34" charset="0"/>
                <a:cs typeface="Arial" panose="020B0604020202020204" pitchFamily="34" charset="0"/>
              </a:rPr>
              <a:t>th</a:t>
            </a:r>
            <a:r>
              <a:rPr lang="en-US" altLang="en-US" sz="2800">
                <a:solidFill>
                  <a:srgbClr val="000000"/>
                </a:solidFill>
                <a:latin typeface="Arial" panose="020B0604020202020204" pitchFamily="34" charset="0"/>
                <a:cs typeface="Arial" panose="020B0604020202020204" pitchFamily="34" charset="0"/>
              </a:rPr>
              <a:t> Century A.D.</a:t>
            </a:r>
          </a:p>
          <a:p>
            <a:pPr algn="l" eaLnBrk="1" hangingPunct="1"/>
            <a:endParaRPr lang="en-US" altLang="en-US" sz="2800">
              <a:solidFill>
                <a:srgbClr val="000000"/>
              </a:solidFill>
              <a:latin typeface="Arial" panose="020B0604020202020204" pitchFamily="34" charset="0"/>
              <a:cs typeface="Arial" panose="020B0604020202020204" pitchFamily="34" charset="0"/>
            </a:endParaRPr>
          </a:p>
          <a:p>
            <a:pPr algn="l" eaLnBrk="1" hangingPunct="1"/>
            <a:r>
              <a:rPr lang="en-US" altLang="en-US" sz="2800">
                <a:solidFill>
                  <a:srgbClr val="000000"/>
                </a:solidFill>
                <a:latin typeface="Arial" panose="020B0604020202020204" pitchFamily="34" charset="0"/>
                <a:cs typeface="Arial" panose="020B0604020202020204" pitchFamily="34" charset="0"/>
              </a:rPr>
              <a:t>(from the Schoyen Collection)</a:t>
            </a:r>
          </a:p>
        </p:txBody>
      </p:sp>
    </p:spTree>
  </p:cSld>
  <p:clrMapOvr>
    <a:masterClrMapping/>
  </p:clrMapOvr>
  <p:transition spd="slow">
    <p:random/>
  </p:transition>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8306" name="Title 1"/>
          <p:cNvSpPr>
            <a:spLocks noGrp="1"/>
          </p:cNvSpPr>
          <p:nvPr>
            <p:ph type="title"/>
          </p:nvPr>
        </p:nvSpPr>
        <p:spPr>
          <a:xfrm>
            <a:off x="2362200" y="647700"/>
            <a:ext cx="7772400" cy="1104900"/>
          </a:xfrm>
        </p:spPr>
        <p:txBody>
          <a:bodyPr/>
          <a:lstStyle/>
          <a:p>
            <a:pPr algn="ctr"/>
            <a:r>
              <a:rPr lang="en-US" altLang="en-US" sz="3200">
                <a:latin typeface="Arial" panose="020B0604020202020204" pitchFamily="34" charset="0"/>
                <a:ea typeface="ＭＳ Ｐゴシック" panose="020B0600070205080204" pitchFamily="34" charset="-128"/>
                <a:cs typeface="Arial" panose="020B0604020202020204" pitchFamily="34" charset="0"/>
              </a:rPr>
              <a:t>Vellum or Parchment came into prominence as a writing material due to the desire to build a world-wide library.</a:t>
            </a:r>
            <a:r>
              <a:rPr lang="en-US" altLang="en-US">
                <a:ea typeface="ＭＳ Ｐゴシック" panose="020B0600070205080204" pitchFamily="34" charset="-128"/>
              </a:rPr>
              <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sp>
        <p:nvSpPr>
          <p:cNvPr id="98307" name="TextBox 4"/>
          <p:cNvSpPr txBox="1">
            <a:spLocks noChangeArrowheads="1"/>
          </p:cNvSpPr>
          <p:nvPr/>
        </p:nvSpPr>
        <p:spPr bwMode="auto">
          <a:xfrm>
            <a:off x="5562600" y="1849438"/>
            <a:ext cx="480060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2600">
                <a:solidFill>
                  <a:srgbClr val="000000"/>
                </a:solidFill>
                <a:latin typeface="Arial" panose="020B0604020202020204" pitchFamily="34" charset="0"/>
                <a:cs typeface="Arial" panose="020B0604020202020204" pitchFamily="34" charset="0"/>
              </a:rPr>
              <a:t>No doubt, this was the material Paul requested Timothy to bring him in 2 Timothy 4:13.</a:t>
            </a:r>
          </a:p>
          <a:p>
            <a:pPr algn="l" eaLnBrk="1" hangingPunct="1"/>
            <a:endParaRPr lang="en-US" altLang="en-US" sz="2600">
              <a:solidFill>
                <a:srgbClr val="000000"/>
              </a:solidFill>
              <a:latin typeface="Arial" panose="020B0604020202020204" pitchFamily="34" charset="0"/>
              <a:cs typeface="Arial" panose="020B0604020202020204" pitchFamily="34" charset="0"/>
            </a:endParaRPr>
          </a:p>
          <a:p>
            <a:pPr algn="l" eaLnBrk="1" hangingPunct="1"/>
            <a:r>
              <a:rPr lang="en-US" altLang="en-US" sz="2600">
                <a:solidFill>
                  <a:srgbClr val="000000"/>
                </a:solidFill>
                <a:latin typeface="Arial" panose="020B0604020202020204" pitchFamily="34" charset="0"/>
                <a:cs typeface="Arial" panose="020B0604020202020204" pitchFamily="34" charset="0"/>
              </a:rPr>
              <a:t>This material—made from the skins of animals, but not “tanned” into leather—became the material upon which copies of the New Testament were made for about 1000 years.</a:t>
            </a:r>
          </a:p>
        </p:txBody>
      </p:sp>
      <p:pic>
        <p:nvPicPr>
          <p:cNvPr id="98308" name="Picture 2" descr="http://www.schoyencollection.com/Coptic_files/ms114.jpg"/>
          <p:cNvPicPr>
            <a:picLocks noChangeAspect="1" noChangeArrowheads="1"/>
          </p:cNvPicPr>
          <p:nvPr/>
        </p:nvPicPr>
        <p:blipFill>
          <a:blip r:embed="rId4">
            <a:extLst>
              <a:ext uri="{28A0092B-C50C-407E-A947-70E740481C1C}">
                <a14:useLocalDpi xmlns:a14="http://schemas.microsoft.com/office/drawing/2010/main" val="0"/>
              </a:ext>
            </a:extLst>
          </a:blip>
          <a:srcRect l="37038"/>
          <a:stretch>
            <a:fillRect/>
          </a:stretch>
        </p:blipFill>
        <p:spPr bwMode="auto">
          <a:xfrm>
            <a:off x="1524000" y="1676401"/>
            <a:ext cx="38862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Box 6"/>
          <p:cNvSpPr txBox="1">
            <a:spLocks noChangeArrowheads="1"/>
          </p:cNvSpPr>
          <p:nvPr/>
        </p:nvSpPr>
        <p:spPr bwMode="auto">
          <a:xfrm>
            <a:off x="2286000" y="58674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a:solidFill>
                  <a:srgbClr val="000000"/>
                </a:solidFill>
                <a:latin typeface="Times New Roman" panose="02020603050405020304" pitchFamily="18" charset="0"/>
              </a:rPr>
              <a:t>Part of the Psalms</a:t>
            </a:r>
          </a:p>
        </p:txBody>
      </p:sp>
    </p:spTree>
  </p:cSld>
  <p:clrMapOvr>
    <a:masterClrMapping/>
  </p:clrMapOvr>
  <p:transition spd="slow">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Quick Summary…</a:t>
            </a:r>
          </a:p>
        </p:txBody>
      </p:sp>
      <p:sp>
        <p:nvSpPr>
          <p:cNvPr id="99331" name="TextBox 2"/>
          <p:cNvSpPr txBox="1">
            <a:spLocks noChangeArrowheads="1"/>
          </p:cNvSpPr>
          <p:nvPr/>
        </p:nvSpPr>
        <p:spPr bwMode="auto">
          <a:xfrm>
            <a:off x="2362200" y="1676400"/>
            <a:ext cx="78486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buFont typeface="Arial" panose="020B0604020202020204" pitchFamily="34" charset="0"/>
              <a:buChar char="•"/>
            </a:pPr>
            <a:r>
              <a:rPr lang="en-US" altLang="en-US" sz="2700">
                <a:solidFill>
                  <a:srgbClr val="000000"/>
                </a:solidFill>
                <a:latin typeface="Arial" panose="020B0604020202020204" pitchFamily="34" charset="0"/>
                <a:cs typeface="Arial" panose="020B0604020202020204" pitchFamily="34" charset="0"/>
              </a:rPr>
              <a:t>The history of writing goes back hundreds of years before the days of Moses.</a:t>
            </a:r>
          </a:p>
          <a:p>
            <a:pPr>
              <a:buFont typeface="Arial" panose="020B0604020202020204" pitchFamily="34" charset="0"/>
              <a:buChar char="•"/>
            </a:pPr>
            <a:endParaRPr lang="en-US" altLang="en-US" sz="2700">
              <a:solidFill>
                <a:srgbClr val="0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altLang="en-US" sz="2700">
                <a:solidFill>
                  <a:srgbClr val="000000"/>
                </a:solidFill>
                <a:latin typeface="Arial" panose="020B0604020202020204" pitchFamily="34" charset="0"/>
                <a:cs typeface="Arial" panose="020B0604020202020204" pitchFamily="34" charset="0"/>
              </a:rPr>
              <a:t>People wrote on almost all kinds of materials depending on their locale and situation in history.</a:t>
            </a:r>
          </a:p>
          <a:p>
            <a:pPr>
              <a:buFont typeface="Arial" panose="020B0604020202020204" pitchFamily="34" charset="0"/>
              <a:buChar char="•"/>
            </a:pPr>
            <a:endParaRPr lang="en-US" altLang="en-US" sz="2700">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en-US" altLang="en-US" sz="2700">
                <a:solidFill>
                  <a:srgbClr val="000000"/>
                </a:solidFill>
                <a:latin typeface="Arial" panose="020B0604020202020204" pitchFamily="34" charset="0"/>
                <a:cs typeface="Arial" panose="020B0604020202020204" pitchFamily="34" charset="0"/>
              </a:rPr>
              <a:t>For the O.T. the most important writing material was leather or skins, and sometimes on clay tablets.</a:t>
            </a:r>
          </a:p>
          <a:p>
            <a:pPr>
              <a:buFont typeface="Wingdings" panose="05000000000000000000" pitchFamily="2" charset="2"/>
              <a:buChar char="Ø"/>
            </a:pPr>
            <a:r>
              <a:rPr lang="en-US" altLang="en-US" sz="2700">
                <a:solidFill>
                  <a:srgbClr val="000000"/>
                </a:solidFill>
                <a:latin typeface="Arial" panose="020B0604020202020204" pitchFamily="34" charset="0"/>
                <a:cs typeface="Arial" panose="020B0604020202020204" pitchFamily="34" charset="0"/>
              </a:rPr>
              <a:t>When the N.T. was penned papyrus was generally used.</a:t>
            </a:r>
          </a:p>
        </p:txBody>
      </p:sp>
    </p:spTree>
  </p:cSld>
  <p:clrMapOvr>
    <a:masterClrMapping/>
  </p:clrMapOvr>
  <p:transition spd="slow">
    <p:random/>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1828801" y="258763"/>
            <a:ext cx="72635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5400">
                <a:solidFill>
                  <a:srgbClr val="FFFF00"/>
                </a:solidFill>
                <a:latin typeface="Arial" panose="020B0604020202020204" pitchFamily="34" charset="0"/>
              </a:rPr>
              <a:t>The Bible Surpasses—</a:t>
            </a:r>
          </a:p>
        </p:txBody>
      </p:sp>
      <p:sp>
        <p:nvSpPr>
          <p:cNvPr id="198659" name="Text Box 3"/>
          <p:cNvSpPr txBox="1">
            <a:spLocks noChangeArrowheads="1"/>
          </p:cNvSpPr>
          <p:nvPr/>
        </p:nvSpPr>
        <p:spPr bwMode="auto">
          <a:xfrm>
            <a:off x="6019801" y="5546725"/>
            <a:ext cx="44527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4000">
                <a:solidFill>
                  <a:srgbClr val="FFFFFF"/>
                </a:solidFill>
                <a:latin typeface="Arial" panose="020B0604020202020204" pitchFamily="34" charset="0"/>
              </a:rPr>
              <a:t>Zoroastrian Avesta</a:t>
            </a:r>
          </a:p>
        </p:txBody>
      </p:sp>
      <p:sp>
        <p:nvSpPr>
          <p:cNvPr id="198660" name="Text Box 4"/>
          <p:cNvSpPr txBox="1">
            <a:spLocks noChangeArrowheads="1"/>
          </p:cNvSpPr>
          <p:nvPr/>
        </p:nvSpPr>
        <p:spPr bwMode="auto">
          <a:xfrm>
            <a:off x="2438401" y="1905000"/>
            <a:ext cx="30930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4000">
                <a:solidFill>
                  <a:srgbClr val="FFFFFF"/>
                </a:solidFill>
                <a:latin typeface="Arial" panose="020B0604020202020204" pitchFamily="34" charset="0"/>
              </a:rPr>
              <a:t>Hindu Vedas</a:t>
            </a:r>
            <a:endParaRPr lang="en-US" altLang="en-US" sz="3200">
              <a:solidFill>
                <a:srgbClr val="FFFFFF"/>
              </a:solidFill>
              <a:latin typeface="Arial" panose="020B0604020202020204" pitchFamily="34" charset="0"/>
            </a:endParaRPr>
          </a:p>
        </p:txBody>
      </p:sp>
      <p:sp>
        <p:nvSpPr>
          <p:cNvPr id="198661" name="Text Box 5"/>
          <p:cNvSpPr txBox="1">
            <a:spLocks noChangeArrowheads="1"/>
          </p:cNvSpPr>
          <p:nvPr/>
        </p:nvSpPr>
        <p:spPr bwMode="auto">
          <a:xfrm>
            <a:off x="4953000" y="3962400"/>
            <a:ext cx="40046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4000">
                <a:solidFill>
                  <a:srgbClr val="FFFFFF"/>
                </a:solidFill>
                <a:latin typeface="Arial" panose="020B0604020202020204" pitchFamily="34" charset="0"/>
              </a:rPr>
              <a:t>Buddhist Pitakas</a:t>
            </a:r>
            <a:endParaRPr lang="en-US" altLang="en-US" sz="3200">
              <a:solidFill>
                <a:srgbClr val="FFFFFF"/>
              </a:solidFill>
              <a:latin typeface="Arial" panose="020B0604020202020204" pitchFamily="34" charset="0"/>
            </a:endParaRPr>
          </a:p>
        </p:txBody>
      </p:sp>
      <p:sp>
        <p:nvSpPr>
          <p:cNvPr id="198662" name="Text Box 6"/>
          <p:cNvSpPr txBox="1">
            <a:spLocks noChangeArrowheads="1"/>
          </p:cNvSpPr>
          <p:nvPr/>
        </p:nvSpPr>
        <p:spPr bwMode="auto">
          <a:xfrm>
            <a:off x="3505200" y="2895600"/>
            <a:ext cx="35509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4000">
                <a:solidFill>
                  <a:srgbClr val="FFFFFF"/>
                </a:solidFill>
                <a:latin typeface="Arial" panose="020B0604020202020204" pitchFamily="34" charset="0"/>
              </a:rPr>
              <a:t>Quran of Islam</a:t>
            </a:r>
            <a:endParaRPr lang="en-US" altLang="en-US" sz="3200">
              <a:solidFill>
                <a:srgbClr val="FFFFFF"/>
              </a:solidFill>
              <a:latin typeface="Arial" panose="020B0604020202020204" pitchFamily="34" charset="0"/>
            </a:endParaRPr>
          </a:p>
        </p:txBody>
      </p:sp>
      <p:pic>
        <p:nvPicPr>
          <p:cNvPr id="198663" name="Picture 7" descr="kora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r="4091"/>
          <a:stretch>
            <a:fillRect/>
          </a:stretch>
        </p:blipFill>
        <p:spPr bwMode="auto">
          <a:xfrm>
            <a:off x="7073900" y="1143000"/>
            <a:ext cx="17653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4" name="Picture 8" descr="kora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1600" y="22098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5" name="Picture 9" descr="a17">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1" y="2514600"/>
            <a:ext cx="12223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6" name="Picture 10" descr="0835606848l_m">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1" y="1600200"/>
            <a:ext cx="86836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7" name="Picture 11" descr="buddhism-0041">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18588" y="3619500"/>
            <a:ext cx="1192212"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8" name="Picture 12" descr="zoroastrianism">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24013" y="4800600"/>
            <a:ext cx="17827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9" name="Picture 13" descr="farohar1_small">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29000" y="4800600"/>
            <a:ext cx="25908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98658"/>
                                        </p:tgtEl>
                                        <p:attrNameLst>
                                          <p:attrName>style.visibility</p:attrName>
                                        </p:attrNameLst>
                                      </p:cBhvr>
                                      <p:to>
                                        <p:strVal val="visible"/>
                                      </p:to>
                                    </p:set>
                                    <p:anim calcmode="lin" valueType="num">
                                      <p:cBhvr additive="base">
                                        <p:cTn id="7" dur="500" fill="hold"/>
                                        <p:tgtEl>
                                          <p:spTgt spid="198658"/>
                                        </p:tgtEl>
                                        <p:attrNameLst>
                                          <p:attrName>ppt_x</p:attrName>
                                        </p:attrNameLst>
                                      </p:cBhvr>
                                      <p:tavLst>
                                        <p:tav tm="0">
                                          <p:val>
                                            <p:strVal val="#ppt_x"/>
                                          </p:val>
                                        </p:tav>
                                        <p:tav tm="100000">
                                          <p:val>
                                            <p:strVal val="#ppt_x"/>
                                          </p:val>
                                        </p:tav>
                                      </p:tavLst>
                                    </p:anim>
                                    <p:anim calcmode="lin" valueType="num">
                                      <p:cBhvr additive="base">
                                        <p:cTn id="8" dur="500" fill="hold"/>
                                        <p:tgtEl>
                                          <p:spTgt spid="1986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98660"/>
                                        </p:tgtEl>
                                        <p:attrNameLst>
                                          <p:attrName>style.visibility</p:attrName>
                                        </p:attrNameLst>
                                      </p:cBhvr>
                                      <p:to>
                                        <p:strVal val="visible"/>
                                      </p:to>
                                    </p:set>
                                    <p:anim calcmode="lin" valueType="num">
                                      <p:cBhvr>
                                        <p:cTn id="13" dur="500" fill="hold"/>
                                        <p:tgtEl>
                                          <p:spTgt spid="198660"/>
                                        </p:tgtEl>
                                        <p:attrNameLst>
                                          <p:attrName>ppt_w</p:attrName>
                                        </p:attrNameLst>
                                      </p:cBhvr>
                                      <p:tavLst>
                                        <p:tav tm="0">
                                          <p:val>
                                            <p:fltVal val="0"/>
                                          </p:val>
                                        </p:tav>
                                        <p:tav tm="100000">
                                          <p:val>
                                            <p:strVal val="#ppt_w"/>
                                          </p:val>
                                        </p:tav>
                                      </p:tavLst>
                                    </p:anim>
                                    <p:anim calcmode="lin" valueType="num">
                                      <p:cBhvr>
                                        <p:cTn id="14" dur="500" fill="hold"/>
                                        <p:tgtEl>
                                          <p:spTgt spid="198660"/>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500"/>
                            </p:stCondLst>
                            <p:childTnLst>
                              <p:par>
                                <p:cTn id="16" presetID="2" presetClass="entr" presetSubtype="1" fill="hold" nodeType="afterEffect">
                                  <p:stCondLst>
                                    <p:cond delay="0"/>
                                  </p:stCondLst>
                                  <p:childTnLst>
                                    <p:set>
                                      <p:cBhvr>
                                        <p:cTn id="17" dur="1" fill="hold">
                                          <p:stCondLst>
                                            <p:cond delay="0"/>
                                          </p:stCondLst>
                                        </p:cTn>
                                        <p:tgtEl>
                                          <p:spTgt spid="198666"/>
                                        </p:tgtEl>
                                        <p:attrNameLst>
                                          <p:attrName>style.visibility</p:attrName>
                                        </p:attrNameLst>
                                      </p:cBhvr>
                                      <p:to>
                                        <p:strVal val="visible"/>
                                      </p:to>
                                    </p:set>
                                    <p:anim calcmode="lin" valueType="num">
                                      <p:cBhvr additive="base">
                                        <p:cTn id="18" dur="500" fill="hold"/>
                                        <p:tgtEl>
                                          <p:spTgt spid="198666"/>
                                        </p:tgtEl>
                                        <p:attrNameLst>
                                          <p:attrName>ppt_x</p:attrName>
                                        </p:attrNameLst>
                                      </p:cBhvr>
                                      <p:tavLst>
                                        <p:tav tm="0">
                                          <p:val>
                                            <p:strVal val="#ppt_x"/>
                                          </p:val>
                                        </p:tav>
                                        <p:tav tm="100000">
                                          <p:val>
                                            <p:strVal val="#ppt_x"/>
                                          </p:val>
                                        </p:tav>
                                      </p:tavLst>
                                    </p:anim>
                                    <p:anim calcmode="lin" valueType="num">
                                      <p:cBhvr additive="base">
                                        <p:cTn id="19" dur="500" fill="hold"/>
                                        <p:tgtEl>
                                          <p:spTgt spid="198666"/>
                                        </p:tgtEl>
                                        <p:attrNameLst>
                                          <p:attrName>ppt_y</p:attrName>
                                        </p:attrNameLst>
                                      </p:cBhvr>
                                      <p:tavLst>
                                        <p:tav tm="0">
                                          <p:val>
                                            <p:strVal val="0-#ppt_h/2"/>
                                          </p:val>
                                        </p:tav>
                                        <p:tav tm="100000">
                                          <p:val>
                                            <p:strVal val="#ppt_y"/>
                                          </p:val>
                                        </p:tav>
                                      </p:tavLst>
                                    </p:anim>
                                  </p:childTnLst>
                                </p:cTn>
                              </p:par>
                            </p:childTnLst>
                          </p:cTn>
                        </p:par>
                        <p:par>
                          <p:cTn id="20" fill="hold" nodeType="afterGroup">
                            <p:stCondLst>
                              <p:cond delay="1000"/>
                            </p:stCondLst>
                            <p:childTnLst>
                              <p:par>
                                <p:cTn id="21" presetID="2" presetClass="entr" presetSubtype="8" fill="hold" nodeType="afterEffect">
                                  <p:stCondLst>
                                    <p:cond delay="0"/>
                                  </p:stCondLst>
                                  <p:childTnLst>
                                    <p:set>
                                      <p:cBhvr>
                                        <p:cTn id="22" dur="1" fill="hold">
                                          <p:stCondLst>
                                            <p:cond delay="0"/>
                                          </p:stCondLst>
                                        </p:cTn>
                                        <p:tgtEl>
                                          <p:spTgt spid="198665"/>
                                        </p:tgtEl>
                                        <p:attrNameLst>
                                          <p:attrName>style.visibility</p:attrName>
                                        </p:attrNameLst>
                                      </p:cBhvr>
                                      <p:to>
                                        <p:strVal val="visible"/>
                                      </p:to>
                                    </p:set>
                                    <p:anim calcmode="lin" valueType="num">
                                      <p:cBhvr additive="base">
                                        <p:cTn id="23" dur="500" fill="hold"/>
                                        <p:tgtEl>
                                          <p:spTgt spid="198665"/>
                                        </p:tgtEl>
                                        <p:attrNameLst>
                                          <p:attrName>ppt_x</p:attrName>
                                        </p:attrNameLst>
                                      </p:cBhvr>
                                      <p:tavLst>
                                        <p:tav tm="0">
                                          <p:val>
                                            <p:strVal val="0-#ppt_w/2"/>
                                          </p:val>
                                        </p:tav>
                                        <p:tav tm="100000">
                                          <p:val>
                                            <p:strVal val="#ppt_x"/>
                                          </p:val>
                                        </p:tav>
                                      </p:tavLst>
                                    </p:anim>
                                    <p:anim calcmode="lin" valueType="num">
                                      <p:cBhvr additive="base">
                                        <p:cTn id="24" dur="500" fill="hold"/>
                                        <p:tgtEl>
                                          <p:spTgt spid="198665"/>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1500"/>
                            </p:stCondLst>
                            <p:childTnLst>
                              <p:par>
                                <p:cTn id="26" presetID="17" presetClass="entr" presetSubtype="10" fill="hold" grpId="0" nodeType="afterEffect">
                                  <p:stCondLst>
                                    <p:cond delay="1000"/>
                                  </p:stCondLst>
                                  <p:childTnLst>
                                    <p:set>
                                      <p:cBhvr>
                                        <p:cTn id="27" dur="1" fill="hold">
                                          <p:stCondLst>
                                            <p:cond delay="0"/>
                                          </p:stCondLst>
                                        </p:cTn>
                                        <p:tgtEl>
                                          <p:spTgt spid="198662"/>
                                        </p:tgtEl>
                                        <p:attrNameLst>
                                          <p:attrName>style.visibility</p:attrName>
                                        </p:attrNameLst>
                                      </p:cBhvr>
                                      <p:to>
                                        <p:strVal val="visible"/>
                                      </p:to>
                                    </p:set>
                                    <p:anim calcmode="lin" valueType="num">
                                      <p:cBhvr>
                                        <p:cTn id="28" dur="500" fill="hold"/>
                                        <p:tgtEl>
                                          <p:spTgt spid="198662"/>
                                        </p:tgtEl>
                                        <p:attrNameLst>
                                          <p:attrName>ppt_w</p:attrName>
                                        </p:attrNameLst>
                                      </p:cBhvr>
                                      <p:tavLst>
                                        <p:tav tm="0">
                                          <p:val>
                                            <p:fltVal val="0"/>
                                          </p:val>
                                        </p:tav>
                                        <p:tav tm="100000">
                                          <p:val>
                                            <p:strVal val="#ppt_w"/>
                                          </p:val>
                                        </p:tav>
                                      </p:tavLst>
                                    </p:anim>
                                    <p:anim calcmode="lin" valueType="num">
                                      <p:cBhvr>
                                        <p:cTn id="29" dur="500" fill="hold"/>
                                        <p:tgtEl>
                                          <p:spTgt spid="198662"/>
                                        </p:tgtEl>
                                        <p:attrNameLst>
                                          <p:attrName>ppt_h</p:attrName>
                                        </p:attrNameLst>
                                      </p:cBhvr>
                                      <p:tavLst>
                                        <p:tav tm="0">
                                          <p:val>
                                            <p:strVal val="#ppt_h"/>
                                          </p:val>
                                        </p:tav>
                                        <p:tav tm="100000">
                                          <p:val>
                                            <p:strVal val="#ppt_h"/>
                                          </p:val>
                                        </p:tav>
                                      </p:tavLst>
                                    </p:anim>
                                  </p:childTnLst>
                                </p:cTn>
                              </p:par>
                            </p:childTnLst>
                          </p:cTn>
                        </p:par>
                        <p:par>
                          <p:cTn id="30" fill="hold" nodeType="afterGroup">
                            <p:stCondLst>
                              <p:cond delay="3000"/>
                            </p:stCondLst>
                            <p:childTnLst>
                              <p:par>
                                <p:cTn id="31" presetID="3" presetClass="entr" presetSubtype="5" fill="hold" nodeType="afterEffect">
                                  <p:stCondLst>
                                    <p:cond delay="0"/>
                                  </p:stCondLst>
                                  <p:childTnLst>
                                    <p:set>
                                      <p:cBhvr>
                                        <p:cTn id="32" dur="1" fill="hold">
                                          <p:stCondLst>
                                            <p:cond delay="0"/>
                                          </p:stCondLst>
                                        </p:cTn>
                                        <p:tgtEl>
                                          <p:spTgt spid="198663"/>
                                        </p:tgtEl>
                                        <p:attrNameLst>
                                          <p:attrName>style.visibility</p:attrName>
                                        </p:attrNameLst>
                                      </p:cBhvr>
                                      <p:to>
                                        <p:strVal val="visible"/>
                                      </p:to>
                                    </p:set>
                                    <p:animEffect transition="in" filter="blinds(vertical)">
                                      <p:cBhvr>
                                        <p:cTn id="33" dur="500"/>
                                        <p:tgtEl>
                                          <p:spTgt spid="198663"/>
                                        </p:tgtEl>
                                      </p:cBhvr>
                                    </p:animEffect>
                                  </p:childTnLst>
                                </p:cTn>
                              </p:par>
                            </p:childTnLst>
                          </p:cTn>
                        </p:par>
                        <p:par>
                          <p:cTn id="34" fill="hold" nodeType="afterGroup">
                            <p:stCondLst>
                              <p:cond delay="3500"/>
                            </p:stCondLst>
                            <p:childTnLst>
                              <p:par>
                                <p:cTn id="35" presetID="3" presetClass="entr" presetSubtype="5" fill="hold" nodeType="afterEffect">
                                  <p:stCondLst>
                                    <p:cond delay="0"/>
                                  </p:stCondLst>
                                  <p:childTnLst>
                                    <p:set>
                                      <p:cBhvr>
                                        <p:cTn id="36" dur="1" fill="hold">
                                          <p:stCondLst>
                                            <p:cond delay="0"/>
                                          </p:stCondLst>
                                        </p:cTn>
                                        <p:tgtEl>
                                          <p:spTgt spid="198664"/>
                                        </p:tgtEl>
                                        <p:attrNameLst>
                                          <p:attrName>style.visibility</p:attrName>
                                        </p:attrNameLst>
                                      </p:cBhvr>
                                      <p:to>
                                        <p:strVal val="visible"/>
                                      </p:to>
                                    </p:set>
                                    <p:animEffect transition="in" filter="blinds(vertical)">
                                      <p:cBhvr>
                                        <p:cTn id="37" dur="500"/>
                                        <p:tgtEl>
                                          <p:spTgt spid="198664"/>
                                        </p:tgtEl>
                                      </p:cBhvr>
                                    </p:animEffect>
                                  </p:childTnLst>
                                </p:cTn>
                              </p:par>
                            </p:childTnLst>
                          </p:cTn>
                        </p:par>
                        <p:par>
                          <p:cTn id="38" fill="hold" nodeType="afterGroup">
                            <p:stCondLst>
                              <p:cond delay="4000"/>
                            </p:stCondLst>
                            <p:childTnLst>
                              <p:par>
                                <p:cTn id="39" presetID="17" presetClass="entr" presetSubtype="10" fill="hold" grpId="0" nodeType="afterEffect">
                                  <p:stCondLst>
                                    <p:cond delay="1000"/>
                                  </p:stCondLst>
                                  <p:childTnLst>
                                    <p:set>
                                      <p:cBhvr>
                                        <p:cTn id="40" dur="1" fill="hold">
                                          <p:stCondLst>
                                            <p:cond delay="0"/>
                                          </p:stCondLst>
                                        </p:cTn>
                                        <p:tgtEl>
                                          <p:spTgt spid="198661"/>
                                        </p:tgtEl>
                                        <p:attrNameLst>
                                          <p:attrName>style.visibility</p:attrName>
                                        </p:attrNameLst>
                                      </p:cBhvr>
                                      <p:to>
                                        <p:strVal val="visible"/>
                                      </p:to>
                                    </p:set>
                                    <p:anim calcmode="lin" valueType="num">
                                      <p:cBhvr>
                                        <p:cTn id="41" dur="500" fill="hold"/>
                                        <p:tgtEl>
                                          <p:spTgt spid="198661"/>
                                        </p:tgtEl>
                                        <p:attrNameLst>
                                          <p:attrName>ppt_w</p:attrName>
                                        </p:attrNameLst>
                                      </p:cBhvr>
                                      <p:tavLst>
                                        <p:tav tm="0">
                                          <p:val>
                                            <p:fltVal val="0"/>
                                          </p:val>
                                        </p:tav>
                                        <p:tav tm="100000">
                                          <p:val>
                                            <p:strVal val="#ppt_w"/>
                                          </p:val>
                                        </p:tav>
                                      </p:tavLst>
                                    </p:anim>
                                    <p:anim calcmode="lin" valueType="num">
                                      <p:cBhvr>
                                        <p:cTn id="42" dur="500" fill="hold"/>
                                        <p:tgtEl>
                                          <p:spTgt spid="198661"/>
                                        </p:tgtEl>
                                        <p:attrNameLst>
                                          <p:attrName>ppt_h</p:attrName>
                                        </p:attrNameLst>
                                      </p:cBhvr>
                                      <p:tavLst>
                                        <p:tav tm="0">
                                          <p:val>
                                            <p:strVal val="#ppt_h"/>
                                          </p:val>
                                        </p:tav>
                                        <p:tav tm="100000">
                                          <p:val>
                                            <p:strVal val="#ppt_h"/>
                                          </p:val>
                                        </p:tav>
                                      </p:tavLst>
                                    </p:anim>
                                  </p:childTnLst>
                                </p:cTn>
                              </p:par>
                            </p:childTnLst>
                          </p:cTn>
                        </p:par>
                        <p:par>
                          <p:cTn id="43" fill="hold" nodeType="afterGroup">
                            <p:stCondLst>
                              <p:cond delay="5500"/>
                            </p:stCondLst>
                            <p:childTnLst>
                              <p:par>
                                <p:cTn id="44" presetID="2" presetClass="entr" presetSubtype="2" fill="hold" nodeType="afterEffect">
                                  <p:stCondLst>
                                    <p:cond delay="0"/>
                                  </p:stCondLst>
                                  <p:childTnLst>
                                    <p:set>
                                      <p:cBhvr>
                                        <p:cTn id="45" dur="1" fill="hold">
                                          <p:stCondLst>
                                            <p:cond delay="0"/>
                                          </p:stCondLst>
                                        </p:cTn>
                                        <p:tgtEl>
                                          <p:spTgt spid="198667"/>
                                        </p:tgtEl>
                                        <p:attrNameLst>
                                          <p:attrName>style.visibility</p:attrName>
                                        </p:attrNameLst>
                                      </p:cBhvr>
                                      <p:to>
                                        <p:strVal val="visible"/>
                                      </p:to>
                                    </p:set>
                                    <p:anim calcmode="lin" valueType="num">
                                      <p:cBhvr additive="base">
                                        <p:cTn id="46" dur="500" fill="hold"/>
                                        <p:tgtEl>
                                          <p:spTgt spid="198667"/>
                                        </p:tgtEl>
                                        <p:attrNameLst>
                                          <p:attrName>ppt_x</p:attrName>
                                        </p:attrNameLst>
                                      </p:cBhvr>
                                      <p:tavLst>
                                        <p:tav tm="0">
                                          <p:val>
                                            <p:strVal val="1+#ppt_w/2"/>
                                          </p:val>
                                        </p:tav>
                                        <p:tav tm="100000">
                                          <p:val>
                                            <p:strVal val="#ppt_x"/>
                                          </p:val>
                                        </p:tav>
                                      </p:tavLst>
                                    </p:anim>
                                    <p:anim calcmode="lin" valueType="num">
                                      <p:cBhvr additive="base">
                                        <p:cTn id="47" dur="500" fill="hold"/>
                                        <p:tgtEl>
                                          <p:spTgt spid="198667"/>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6000"/>
                            </p:stCondLst>
                            <p:childTnLst>
                              <p:par>
                                <p:cTn id="49" presetID="17" presetClass="entr" presetSubtype="10" fill="hold" grpId="0" nodeType="afterEffect">
                                  <p:stCondLst>
                                    <p:cond delay="1000"/>
                                  </p:stCondLst>
                                  <p:childTnLst>
                                    <p:set>
                                      <p:cBhvr>
                                        <p:cTn id="50" dur="1" fill="hold">
                                          <p:stCondLst>
                                            <p:cond delay="0"/>
                                          </p:stCondLst>
                                        </p:cTn>
                                        <p:tgtEl>
                                          <p:spTgt spid="198659"/>
                                        </p:tgtEl>
                                        <p:attrNameLst>
                                          <p:attrName>style.visibility</p:attrName>
                                        </p:attrNameLst>
                                      </p:cBhvr>
                                      <p:to>
                                        <p:strVal val="visible"/>
                                      </p:to>
                                    </p:set>
                                    <p:anim calcmode="lin" valueType="num">
                                      <p:cBhvr>
                                        <p:cTn id="51" dur="500" fill="hold"/>
                                        <p:tgtEl>
                                          <p:spTgt spid="198659"/>
                                        </p:tgtEl>
                                        <p:attrNameLst>
                                          <p:attrName>ppt_w</p:attrName>
                                        </p:attrNameLst>
                                      </p:cBhvr>
                                      <p:tavLst>
                                        <p:tav tm="0">
                                          <p:val>
                                            <p:fltVal val="0"/>
                                          </p:val>
                                        </p:tav>
                                        <p:tav tm="100000">
                                          <p:val>
                                            <p:strVal val="#ppt_w"/>
                                          </p:val>
                                        </p:tav>
                                      </p:tavLst>
                                    </p:anim>
                                    <p:anim calcmode="lin" valueType="num">
                                      <p:cBhvr>
                                        <p:cTn id="52" dur="500" fill="hold"/>
                                        <p:tgtEl>
                                          <p:spTgt spid="198659"/>
                                        </p:tgtEl>
                                        <p:attrNameLst>
                                          <p:attrName>ppt_h</p:attrName>
                                        </p:attrNameLst>
                                      </p:cBhvr>
                                      <p:tavLst>
                                        <p:tav tm="0">
                                          <p:val>
                                            <p:strVal val="#ppt_h"/>
                                          </p:val>
                                        </p:tav>
                                        <p:tav tm="100000">
                                          <p:val>
                                            <p:strVal val="#ppt_h"/>
                                          </p:val>
                                        </p:tav>
                                      </p:tavLst>
                                    </p:anim>
                                  </p:childTnLst>
                                </p:cTn>
                              </p:par>
                            </p:childTnLst>
                          </p:cTn>
                        </p:par>
                        <p:par>
                          <p:cTn id="53" fill="hold" nodeType="afterGroup">
                            <p:stCondLst>
                              <p:cond delay="7500"/>
                            </p:stCondLst>
                            <p:childTnLst>
                              <p:par>
                                <p:cTn id="54" presetID="2" presetClass="entr" presetSubtype="4" fill="hold" nodeType="afterEffect">
                                  <p:stCondLst>
                                    <p:cond delay="0"/>
                                  </p:stCondLst>
                                  <p:childTnLst>
                                    <p:set>
                                      <p:cBhvr>
                                        <p:cTn id="55" dur="1" fill="hold">
                                          <p:stCondLst>
                                            <p:cond delay="0"/>
                                          </p:stCondLst>
                                        </p:cTn>
                                        <p:tgtEl>
                                          <p:spTgt spid="198668"/>
                                        </p:tgtEl>
                                        <p:attrNameLst>
                                          <p:attrName>style.visibility</p:attrName>
                                        </p:attrNameLst>
                                      </p:cBhvr>
                                      <p:to>
                                        <p:strVal val="visible"/>
                                      </p:to>
                                    </p:set>
                                    <p:anim calcmode="lin" valueType="num">
                                      <p:cBhvr additive="base">
                                        <p:cTn id="56" dur="500" fill="hold"/>
                                        <p:tgtEl>
                                          <p:spTgt spid="198668"/>
                                        </p:tgtEl>
                                        <p:attrNameLst>
                                          <p:attrName>ppt_x</p:attrName>
                                        </p:attrNameLst>
                                      </p:cBhvr>
                                      <p:tavLst>
                                        <p:tav tm="0">
                                          <p:val>
                                            <p:strVal val="#ppt_x"/>
                                          </p:val>
                                        </p:tav>
                                        <p:tav tm="100000">
                                          <p:val>
                                            <p:strVal val="#ppt_x"/>
                                          </p:val>
                                        </p:tav>
                                      </p:tavLst>
                                    </p:anim>
                                    <p:anim calcmode="lin" valueType="num">
                                      <p:cBhvr additive="base">
                                        <p:cTn id="57" dur="500" fill="hold"/>
                                        <p:tgtEl>
                                          <p:spTgt spid="198668"/>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8000"/>
                            </p:stCondLst>
                            <p:childTnLst>
                              <p:par>
                                <p:cTn id="59" presetID="2" presetClass="entr" presetSubtype="4" fill="hold" nodeType="afterEffect">
                                  <p:stCondLst>
                                    <p:cond delay="0"/>
                                  </p:stCondLst>
                                  <p:childTnLst>
                                    <p:set>
                                      <p:cBhvr>
                                        <p:cTn id="60" dur="1" fill="hold">
                                          <p:stCondLst>
                                            <p:cond delay="0"/>
                                          </p:stCondLst>
                                        </p:cTn>
                                        <p:tgtEl>
                                          <p:spTgt spid="198669"/>
                                        </p:tgtEl>
                                        <p:attrNameLst>
                                          <p:attrName>style.visibility</p:attrName>
                                        </p:attrNameLst>
                                      </p:cBhvr>
                                      <p:to>
                                        <p:strVal val="visible"/>
                                      </p:to>
                                    </p:set>
                                    <p:anim calcmode="lin" valueType="num">
                                      <p:cBhvr additive="base">
                                        <p:cTn id="61" dur="500" fill="hold"/>
                                        <p:tgtEl>
                                          <p:spTgt spid="198669"/>
                                        </p:tgtEl>
                                        <p:attrNameLst>
                                          <p:attrName>ppt_x</p:attrName>
                                        </p:attrNameLst>
                                      </p:cBhvr>
                                      <p:tavLst>
                                        <p:tav tm="0">
                                          <p:val>
                                            <p:strVal val="#ppt_x"/>
                                          </p:val>
                                        </p:tav>
                                        <p:tav tm="100000">
                                          <p:val>
                                            <p:strVal val="#ppt_x"/>
                                          </p:val>
                                        </p:tav>
                                      </p:tavLst>
                                    </p:anim>
                                    <p:anim calcmode="lin" valueType="num">
                                      <p:cBhvr additive="base">
                                        <p:cTn id="62" dur="500" fill="hold"/>
                                        <p:tgtEl>
                                          <p:spTgt spid="1986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8" grpId="0" autoUpdateAnimBg="0"/>
      <p:bldP spid="198659" grpId="0" autoUpdateAnimBg="0"/>
      <p:bldP spid="198660" grpId="0" autoUpdateAnimBg="0"/>
      <p:bldP spid="198661" grpId="0" autoUpdateAnimBg="0"/>
      <p:bldP spid="198662"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2159001" y="1447801"/>
            <a:ext cx="8283037"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5400">
                <a:solidFill>
                  <a:srgbClr val="000000"/>
                </a:solidFill>
                <a:latin typeface="Times New Roman" panose="02020603050405020304" pitchFamily="18" charset="0"/>
              </a:rPr>
              <a:t>We know how the original</a:t>
            </a:r>
          </a:p>
          <a:p>
            <a:pPr algn="l" eaLnBrk="1" hangingPunct="1"/>
            <a:r>
              <a:rPr lang="en-US" altLang="en-US" sz="5400">
                <a:solidFill>
                  <a:srgbClr val="000000"/>
                </a:solidFill>
                <a:latin typeface="Times New Roman" panose="02020603050405020304" pitchFamily="18" charset="0"/>
              </a:rPr>
              <a:t>New Testament documents</a:t>
            </a:r>
          </a:p>
          <a:p>
            <a:pPr algn="l" eaLnBrk="1" hangingPunct="1"/>
            <a:r>
              <a:rPr lang="en-US" altLang="en-US" sz="5400">
                <a:solidFill>
                  <a:srgbClr val="000000"/>
                </a:solidFill>
                <a:latin typeface="Times New Roman" panose="02020603050405020304" pitchFamily="18" charset="0"/>
              </a:rPr>
              <a:t>read because we have three</a:t>
            </a:r>
          </a:p>
          <a:p>
            <a:pPr algn="l" eaLnBrk="1" hangingPunct="1"/>
            <a:r>
              <a:rPr lang="en-US" altLang="en-US" sz="5400">
                <a:solidFill>
                  <a:srgbClr val="000000"/>
                </a:solidFill>
                <a:latin typeface="Times New Roman" panose="02020603050405020304" pitchFamily="18" charset="0"/>
              </a:rPr>
              <a:t>surviving classes of evidence</a:t>
            </a:r>
          </a:p>
          <a:p>
            <a:pPr algn="l" eaLnBrk="1" hangingPunct="1"/>
            <a:r>
              <a:rPr lang="en-US" altLang="en-US" sz="5400">
                <a:solidFill>
                  <a:srgbClr val="000000"/>
                </a:solidFill>
                <a:latin typeface="Times New Roman" panose="02020603050405020304" pitchFamily="18" charset="0"/>
              </a:rPr>
              <a:t>by which to reconstruct the</a:t>
            </a:r>
          </a:p>
          <a:p>
            <a:pPr algn="l" eaLnBrk="1" hangingPunct="1"/>
            <a:r>
              <a:rPr lang="en-US" altLang="en-US" sz="5400">
                <a:solidFill>
                  <a:srgbClr val="000000"/>
                </a:solidFill>
                <a:latin typeface="Times New Roman" panose="02020603050405020304" pitchFamily="18" charset="0"/>
              </a:rPr>
              <a:t>original New Testament.</a:t>
            </a:r>
          </a:p>
        </p:txBody>
      </p:sp>
      <p:sp>
        <p:nvSpPr>
          <p:cNvPr id="101379" name="Text Box 3"/>
          <p:cNvSpPr txBox="1">
            <a:spLocks noChangeArrowheads="1"/>
          </p:cNvSpPr>
          <p:nvPr/>
        </p:nvSpPr>
        <p:spPr bwMode="auto">
          <a:xfrm>
            <a:off x="2422525" y="196850"/>
            <a:ext cx="7727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600" b="1">
                <a:solidFill>
                  <a:srgbClr val="A50021"/>
                </a:solidFill>
                <a:latin typeface="Times New Roman" panose="02020603050405020304" pitchFamily="18" charset="0"/>
              </a:rPr>
              <a:t>Can We Know We Have God’s Word?</a:t>
            </a:r>
          </a:p>
        </p:txBody>
      </p:sp>
    </p:spTree>
  </p:cSld>
  <p:clrMapOvr>
    <a:masterClrMapping/>
  </p:clrMapOvr>
  <p:transition spd="slow">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2422525" y="196850"/>
            <a:ext cx="7727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600" b="1">
                <a:solidFill>
                  <a:srgbClr val="A50021"/>
                </a:solidFill>
                <a:latin typeface="Times New Roman" panose="02020603050405020304" pitchFamily="18" charset="0"/>
              </a:rPr>
              <a:t>Can We Know We Have God’s Word?</a:t>
            </a:r>
          </a:p>
        </p:txBody>
      </p:sp>
      <p:sp>
        <p:nvSpPr>
          <p:cNvPr id="102403" name="Text Box 3"/>
          <p:cNvSpPr txBox="1">
            <a:spLocks noChangeArrowheads="1"/>
          </p:cNvSpPr>
          <p:nvPr/>
        </p:nvSpPr>
        <p:spPr bwMode="auto">
          <a:xfrm>
            <a:off x="3143250" y="1676401"/>
            <a:ext cx="6153150" cy="11906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3600" b="1">
                <a:solidFill>
                  <a:srgbClr val="FFFF00"/>
                </a:solidFill>
                <a:latin typeface="Arial" panose="020B0604020202020204" pitchFamily="34" charset="0"/>
              </a:rPr>
              <a:t>Original</a:t>
            </a:r>
          </a:p>
          <a:p>
            <a:pPr eaLnBrk="1" hangingPunct="1"/>
            <a:r>
              <a:rPr lang="en-US" altLang="en-US" sz="3600" b="1">
                <a:solidFill>
                  <a:srgbClr val="FFFF00"/>
                </a:solidFill>
                <a:latin typeface="Arial" panose="020B0604020202020204" pitchFamily="34" charset="0"/>
              </a:rPr>
              <a:t>New Testament</a:t>
            </a:r>
            <a:r>
              <a:rPr lang="en-US" altLang="en-US" sz="3600" b="1">
                <a:solidFill>
                  <a:srgbClr val="000000"/>
                </a:solidFill>
                <a:latin typeface="Arial" panose="020B0604020202020204" pitchFamily="34" charset="0"/>
              </a:rPr>
              <a:t> </a:t>
            </a:r>
            <a:r>
              <a:rPr lang="en-US" altLang="en-US" sz="3600" b="1">
                <a:solidFill>
                  <a:srgbClr val="FFFF00"/>
                </a:solidFill>
                <a:latin typeface="Arial" panose="020B0604020202020204" pitchFamily="34" charset="0"/>
              </a:rPr>
              <a:t>Documents</a:t>
            </a:r>
            <a:endParaRPr lang="en-US" altLang="en-US">
              <a:solidFill>
                <a:srgbClr val="000000"/>
              </a:solidFill>
              <a:latin typeface="Times New Roman" panose="02020603050405020304" pitchFamily="18" charset="0"/>
            </a:endParaRPr>
          </a:p>
        </p:txBody>
      </p:sp>
      <p:sp>
        <p:nvSpPr>
          <p:cNvPr id="88068" name="Text Box 4"/>
          <p:cNvSpPr txBox="1">
            <a:spLocks noChangeArrowheads="1"/>
          </p:cNvSpPr>
          <p:nvPr/>
        </p:nvSpPr>
        <p:spPr bwMode="auto">
          <a:xfrm>
            <a:off x="2286000" y="3657600"/>
            <a:ext cx="3849688" cy="592138"/>
          </a:xfrm>
          <a:prstGeom prst="rect">
            <a:avLst/>
          </a:prstGeom>
          <a:solidFill>
            <a:srgbClr val="FF0000"/>
          </a:solidFill>
          <a:ln w="12700">
            <a:solidFill>
              <a:schemeClr val="tx1"/>
            </a:solidFill>
            <a:miter lim="800000"/>
            <a:headEnd/>
            <a:tailEnd/>
          </a:ln>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200" b="1">
                <a:solidFill>
                  <a:srgbClr val="000000"/>
                </a:solidFill>
                <a:latin typeface="Arial" panose="020B0604020202020204" pitchFamily="34" charset="0"/>
              </a:rPr>
              <a:t>Greek Manuscripts</a:t>
            </a:r>
            <a:endParaRPr lang="en-US" altLang="en-US" sz="3600" b="1">
              <a:solidFill>
                <a:srgbClr val="000000"/>
              </a:solidFill>
              <a:latin typeface="Arial" panose="020B0604020202020204" pitchFamily="34" charset="0"/>
            </a:endParaRPr>
          </a:p>
        </p:txBody>
      </p:sp>
      <p:sp>
        <p:nvSpPr>
          <p:cNvPr id="88069" name="Text Box 5"/>
          <p:cNvSpPr txBox="1">
            <a:spLocks noChangeArrowheads="1"/>
          </p:cNvSpPr>
          <p:nvPr/>
        </p:nvSpPr>
        <p:spPr bwMode="auto">
          <a:xfrm>
            <a:off x="4489450" y="4343400"/>
            <a:ext cx="3511550" cy="592138"/>
          </a:xfrm>
          <a:prstGeom prst="rect">
            <a:avLst/>
          </a:prstGeom>
          <a:solidFill>
            <a:srgbClr val="FF0000"/>
          </a:solidFill>
          <a:ln w="12700">
            <a:solidFill>
              <a:schemeClr val="tx1"/>
            </a:solidFill>
            <a:miter lim="800000"/>
            <a:headEnd/>
            <a:tailEnd/>
          </a:ln>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200" b="1">
                <a:solidFill>
                  <a:srgbClr val="000000"/>
                </a:solidFill>
                <a:latin typeface="Arial" panose="020B0604020202020204" pitchFamily="34" charset="0"/>
              </a:rPr>
              <a:t>Ancient Versions</a:t>
            </a:r>
            <a:endParaRPr lang="en-US" altLang="en-US" sz="3600" b="1">
              <a:solidFill>
                <a:srgbClr val="000000"/>
              </a:solidFill>
              <a:latin typeface="Arial" panose="020B0604020202020204" pitchFamily="34" charset="0"/>
            </a:endParaRPr>
          </a:p>
        </p:txBody>
      </p:sp>
      <p:sp>
        <p:nvSpPr>
          <p:cNvPr id="88070" name="Text Box 6"/>
          <p:cNvSpPr txBox="1">
            <a:spLocks noChangeArrowheads="1"/>
          </p:cNvSpPr>
          <p:nvPr/>
        </p:nvSpPr>
        <p:spPr bwMode="auto">
          <a:xfrm>
            <a:off x="6564314" y="5029200"/>
            <a:ext cx="3646487" cy="592138"/>
          </a:xfrm>
          <a:prstGeom prst="rect">
            <a:avLst/>
          </a:prstGeom>
          <a:solidFill>
            <a:srgbClr val="FF0000"/>
          </a:solidFill>
          <a:ln w="12700">
            <a:solidFill>
              <a:schemeClr val="tx1"/>
            </a:solidFill>
            <a:miter lim="800000"/>
            <a:headEnd/>
            <a:tailEnd/>
          </a:ln>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200" b="1">
                <a:solidFill>
                  <a:srgbClr val="000000"/>
                </a:solidFill>
                <a:latin typeface="Arial" panose="020B0604020202020204" pitchFamily="34" charset="0"/>
              </a:rPr>
              <a:t>Patristic Citations</a:t>
            </a:r>
          </a:p>
        </p:txBody>
      </p:sp>
      <p:sp>
        <p:nvSpPr>
          <p:cNvPr id="102407" name="Line 8"/>
          <p:cNvSpPr>
            <a:spLocks noChangeShapeType="1"/>
          </p:cNvSpPr>
          <p:nvPr/>
        </p:nvSpPr>
        <p:spPr bwMode="auto">
          <a:xfrm>
            <a:off x="5257800" y="28194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08" name="Line 11"/>
          <p:cNvSpPr>
            <a:spLocks noChangeShapeType="1"/>
          </p:cNvSpPr>
          <p:nvPr/>
        </p:nvSpPr>
        <p:spPr bwMode="auto">
          <a:xfrm>
            <a:off x="6477000" y="33528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09" name="Line 14"/>
          <p:cNvSpPr>
            <a:spLocks noChangeShapeType="1"/>
          </p:cNvSpPr>
          <p:nvPr/>
        </p:nvSpPr>
        <p:spPr bwMode="auto">
          <a:xfrm>
            <a:off x="4038600" y="33528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0" name="Line 16"/>
          <p:cNvSpPr>
            <a:spLocks noChangeShapeType="1"/>
          </p:cNvSpPr>
          <p:nvPr/>
        </p:nvSpPr>
        <p:spPr bwMode="auto">
          <a:xfrm>
            <a:off x="4038600" y="33528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1" name="Line 17"/>
          <p:cNvSpPr>
            <a:spLocks noChangeShapeType="1"/>
          </p:cNvSpPr>
          <p:nvPr/>
        </p:nvSpPr>
        <p:spPr bwMode="auto">
          <a:xfrm>
            <a:off x="8610600" y="33528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fade">
                                      <p:cBhvr>
                                        <p:cTn id="7" dur="1000"/>
                                        <p:tgtEl>
                                          <p:spTgt spid="8806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8069"/>
                                        </p:tgtEl>
                                        <p:attrNameLst>
                                          <p:attrName>style.visibility</p:attrName>
                                        </p:attrNameLst>
                                      </p:cBhvr>
                                      <p:to>
                                        <p:strVal val="visible"/>
                                      </p:to>
                                    </p:set>
                                    <p:animEffect transition="in" filter="fade">
                                      <p:cBhvr>
                                        <p:cTn id="11" dur="1000"/>
                                        <p:tgtEl>
                                          <p:spTgt spid="88069"/>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8070"/>
                                        </p:tgtEl>
                                        <p:attrNameLst>
                                          <p:attrName>style.visibility</p:attrName>
                                        </p:attrNameLst>
                                      </p:cBhvr>
                                      <p:to>
                                        <p:strVal val="visible"/>
                                      </p:to>
                                    </p:set>
                                    <p:animEffect transition="in" filter="fade">
                                      <p:cBhvr>
                                        <p:cTn id="15" dur="1000"/>
                                        <p:tgtEl>
                                          <p:spTgt spid="88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nimBg="1"/>
      <p:bldP spid="88069" grpId="0" animBg="1"/>
      <p:bldP spid="880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609600" y="1219200"/>
            <a:ext cx="10972800" cy="43165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spcBef>
                <a:spcPct val="50000"/>
              </a:spcBef>
            </a:pPr>
            <a:r>
              <a:rPr lang="en-US" altLang="en-US" sz="4000" b="1" dirty="0">
                <a:latin typeface="+mj-lt"/>
                <a:cs typeface="Times New Roman" panose="02020603050405020304" pitchFamily="18" charset="0"/>
              </a:rPr>
              <a:t>Steve Wells, author of </a:t>
            </a:r>
            <a:r>
              <a:rPr lang="en-US" altLang="en-US" sz="4000" b="1" i="1" dirty="0">
                <a:latin typeface="+mj-lt"/>
                <a:cs typeface="Times New Roman" panose="02020603050405020304" pitchFamily="18" charset="0"/>
              </a:rPr>
              <a:t>The Skeptic’s Annotated Bible</a:t>
            </a:r>
            <a:r>
              <a:rPr lang="en-US" altLang="en-US" sz="4000" b="1" dirty="0">
                <a:latin typeface="+mj-lt"/>
                <a:cs typeface="Times New Roman" panose="02020603050405020304" pitchFamily="18" charset="0"/>
              </a:rPr>
              <a:t>, claims that the Bible is “unworthy of belief” because of its numerous contradictions and false prophecies.</a:t>
            </a:r>
            <a:r>
              <a:rPr lang="en-US" altLang="en-US" sz="4000" dirty="0">
                <a:latin typeface="+mj-lt"/>
                <a:cs typeface="Times New Roman" panose="02020603050405020304" pitchFamily="18" charset="0"/>
              </a:rPr>
              <a:t> </a:t>
            </a:r>
          </a:p>
          <a:p>
            <a:pPr>
              <a:spcBef>
                <a:spcPct val="50000"/>
              </a:spcBef>
            </a:pPr>
            <a:endParaRPr lang="en-US" altLang="en-US" sz="2300" dirty="0">
              <a:latin typeface="+mj-lt"/>
              <a:cs typeface="Times New Roman" panose="02020603050405020304" pitchFamily="18" charset="0"/>
            </a:endParaRPr>
          </a:p>
          <a:p>
            <a:pPr>
              <a:spcBef>
                <a:spcPct val="50000"/>
              </a:spcBef>
            </a:pPr>
            <a:r>
              <a:rPr lang="en-US" altLang="en-US" sz="3200" dirty="0">
                <a:latin typeface="+mj-lt"/>
                <a:cs typeface="Times New Roman" panose="02020603050405020304" pitchFamily="18" charset="0"/>
              </a:rPr>
              <a:t>Steve Wells (2001), </a:t>
            </a:r>
            <a:r>
              <a:rPr lang="en-US" altLang="en-US" sz="3200" b="1" i="1" dirty="0">
                <a:latin typeface="+mj-lt"/>
                <a:cs typeface="Times New Roman" panose="02020603050405020304" pitchFamily="18" charset="0"/>
              </a:rPr>
              <a:t>The Skeptic’s Annotated Bible</a:t>
            </a:r>
            <a:r>
              <a:rPr lang="en-US" altLang="en-US" sz="3200" dirty="0">
                <a:latin typeface="+mj-lt"/>
                <a:cs typeface="Times New Roman" panose="02020603050405020304" pitchFamily="18" charset="0"/>
              </a:rPr>
              <a:t>, [On-line], URL: http://www.Skepticsannotatedbible.com.</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box(out)">
                                      <p:cBhvr>
                                        <p:cTn id="7" dur="5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2422525" y="196850"/>
            <a:ext cx="7727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600" b="1">
                <a:solidFill>
                  <a:srgbClr val="A50021"/>
                </a:solidFill>
                <a:latin typeface="Times New Roman" panose="02020603050405020304" pitchFamily="18" charset="0"/>
              </a:rPr>
              <a:t>Can We Know We Have God’s Word?</a:t>
            </a:r>
          </a:p>
        </p:txBody>
      </p:sp>
      <p:sp>
        <p:nvSpPr>
          <p:cNvPr id="103427" name="Text Box 3"/>
          <p:cNvSpPr txBox="1">
            <a:spLocks noChangeArrowheads="1"/>
          </p:cNvSpPr>
          <p:nvPr/>
        </p:nvSpPr>
        <p:spPr bwMode="auto">
          <a:xfrm>
            <a:off x="3143250" y="1676401"/>
            <a:ext cx="6153150" cy="11906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3600" b="1">
                <a:solidFill>
                  <a:srgbClr val="FFFF00"/>
                </a:solidFill>
                <a:latin typeface="Arial" panose="020B0604020202020204" pitchFamily="34" charset="0"/>
              </a:rPr>
              <a:t>Original</a:t>
            </a:r>
          </a:p>
          <a:p>
            <a:pPr eaLnBrk="1" hangingPunct="1"/>
            <a:r>
              <a:rPr lang="en-US" altLang="en-US" sz="3600" b="1">
                <a:solidFill>
                  <a:srgbClr val="FFFF00"/>
                </a:solidFill>
                <a:latin typeface="Arial" panose="020B0604020202020204" pitchFamily="34" charset="0"/>
              </a:rPr>
              <a:t>New Testament</a:t>
            </a:r>
            <a:r>
              <a:rPr lang="en-US" altLang="en-US" sz="3600" b="1">
                <a:solidFill>
                  <a:srgbClr val="000000"/>
                </a:solidFill>
                <a:latin typeface="Arial" panose="020B0604020202020204" pitchFamily="34" charset="0"/>
              </a:rPr>
              <a:t> </a:t>
            </a:r>
            <a:r>
              <a:rPr lang="en-US" altLang="en-US" sz="3600" b="1">
                <a:solidFill>
                  <a:srgbClr val="FFFF00"/>
                </a:solidFill>
                <a:latin typeface="Arial" panose="020B0604020202020204" pitchFamily="34" charset="0"/>
              </a:rPr>
              <a:t>Documents</a:t>
            </a:r>
            <a:endParaRPr lang="en-US" altLang="en-US">
              <a:solidFill>
                <a:srgbClr val="000000"/>
              </a:solidFill>
              <a:latin typeface="Times New Roman" panose="02020603050405020304" pitchFamily="18" charset="0"/>
            </a:endParaRPr>
          </a:p>
        </p:txBody>
      </p:sp>
      <p:sp>
        <p:nvSpPr>
          <p:cNvPr id="97284" name="Text Box 4"/>
          <p:cNvSpPr txBox="1">
            <a:spLocks noChangeArrowheads="1"/>
          </p:cNvSpPr>
          <p:nvPr/>
        </p:nvSpPr>
        <p:spPr bwMode="auto">
          <a:xfrm>
            <a:off x="2286000" y="3657600"/>
            <a:ext cx="3849688" cy="592138"/>
          </a:xfrm>
          <a:prstGeom prst="rect">
            <a:avLst/>
          </a:prstGeom>
          <a:solidFill>
            <a:schemeClr val="bg2"/>
          </a:solidFill>
          <a:ln w="12700">
            <a:solidFill>
              <a:schemeClr val="tx1"/>
            </a:solidFill>
            <a:miter lim="800000"/>
            <a:headEnd/>
            <a:tailEnd/>
          </a:ln>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200" b="1">
                <a:solidFill>
                  <a:srgbClr val="000000"/>
                </a:solidFill>
                <a:latin typeface="Arial" panose="020B0604020202020204" pitchFamily="34" charset="0"/>
              </a:rPr>
              <a:t>Greek Manuscripts</a:t>
            </a:r>
            <a:endParaRPr lang="en-US" altLang="en-US" sz="3600" b="1">
              <a:solidFill>
                <a:srgbClr val="000000"/>
              </a:solidFill>
              <a:latin typeface="Arial" panose="020B0604020202020204" pitchFamily="34" charset="0"/>
            </a:endParaRPr>
          </a:p>
        </p:txBody>
      </p:sp>
      <p:sp>
        <p:nvSpPr>
          <p:cNvPr id="103429" name="Text Box 5"/>
          <p:cNvSpPr txBox="1">
            <a:spLocks noChangeArrowheads="1"/>
          </p:cNvSpPr>
          <p:nvPr/>
        </p:nvSpPr>
        <p:spPr bwMode="auto">
          <a:xfrm>
            <a:off x="4489450" y="4343400"/>
            <a:ext cx="3511550" cy="592138"/>
          </a:xfrm>
          <a:prstGeom prst="rect">
            <a:avLst/>
          </a:prstGeom>
          <a:solidFill>
            <a:srgbClr val="FF0000"/>
          </a:solidFill>
          <a:ln w="12700">
            <a:solidFill>
              <a:schemeClr val="tx1"/>
            </a:solidFill>
            <a:miter lim="800000"/>
            <a:headEnd/>
            <a:tailEnd/>
          </a:ln>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200" b="1">
                <a:solidFill>
                  <a:srgbClr val="000000"/>
                </a:solidFill>
                <a:latin typeface="Arial" panose="020B0604020202020204" pitchFamily="34" charset="0"/>
              </a:rPr>
              <a:t>Ancient Versions</a:t>
            </a:r>
            <a:endParaRPr lang="en-US" altLang="en-US" sz="3600" b="1">
              <a:solidFill>
                <a:srgbClr val="000000"/>
              </a:solidFill>
              <a:latin typeface="Arial" panose="020B0604020202020204" pitchFamily="34" charset="0"/>
            </a:endParaRPr>
          </a:p>
        </p:txBody>
      </p:sp>
      <p:sp>
        <p:nvSpPr>
          <p:cNvPr id="103430" name="Text Box 6"/>
          <p:cNvSpPr txBox="1">
            <a:spLocks noChangeArrowheads="1"/>
          </p:cNvSpPr>
          <p:nvPr/>
        </p:nvSpPr>
        <p:spPr bwMode="auto">
          <a:xfrm>
            <a:off x="6564314" y="5029200"/>
            <a:ext cx="3646487" cy="592138"/>
          </a:xfrm>
          <a:prstGeom prst="rect">
            <a:avLst/>
          </a:prstGeom>
          <a:solidFill>
            <a:srgbClr val="FF0000"/>
          </a:solidFill>
          <a:ln w="12700">
            <a:solidFill>
              <a:schemeClr val="tx1"/>
            </a:solidFill>
            <a:miter lim="800000"/>
            <a:headEnd/>
            <a:tailEnd/>
          </a:ln>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200" b="1">
                <a:solidFill>
                  <a:srgbClr val="000000"/>
                </a:solidFill>
                <a:latin typeface="Arial" panose="020B0604020202020204" pitchFamily="34" charset="0"/>
              </a:rPr>
              <a:t>Patristic Citations</a:t>
            </a:r>
          </a:p>
        </p:txBody>
      </p:sp>
      <p:sp>
        <p:nvSpPr>
          <p:cNvPr id="103431" name="Line 7"/>
          <p:cNvSpPr>
            <a:spLocks noChangeShapeType="1"/>
          </p:cNvSpPr>
          <p:nvPr/>
        </p:nvSpPr>
        <p:spPr bwMode="auto">
          <a:xfrm>
            <a:off x="5257800" y="28194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2" name="Line 8"/>
          <p:cNvSpPr>
            <a:spLocks noChangeShapeType="1"/>
          </p:cNvSpPr>
          <p:nvPr/>
        </p:nvSpPr>
        <p:spPr bwMode="auto">
          <a:xfrm>
            <a:off x="6477000" y="33528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3" name="Line 9"/>
          <p:cNvSpPr>
            <a:spLocks noChangeShapeType="1"/>
          </p:cNvSpPr>
          <p:nvPr/>
        </p:nvSpPr>
        <p:spPr bwMode="auto">
          <a:xfrm>
            <a:off x="4038600" y="33528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4" name="Line 10"/>
          <p:cNvSpPr>
            <a:spLocks noChangeShapeType="1"/>
          </p:cNvSpPr>
          <p:nvPr/>
        </p:nvSpPr>
        <p:spPr bwMode="auto">
          <a:xfrm>
            <a:off x="4038600" y="33528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5" name="Line 11"/>
          <p:cNvSpPr>
            <a:spLocks noChangeShapeType="1"/>
          </p:cNvSpPr>
          <p:nvPr/>
        </p:nvSpPr>
        <p:spPr bwMode="auto">
          <a:xfrm>
            <a:off x="8610600" y="33528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284"/>
                                        </p:tgtEl>
                                        <p:attrNameLst>
                                          <p:attrName>style.visibility</p:attrName>
                                        </p:attrNameLst>
                                      </p:cBhvr>
                                      <p:to>
                                        <p:strVal val="visible"/>
                                      </p:to>
                                    </p:set>
                                    <p:animEffect transition="in" filter="fade">
                                      <p:cBhvr>
                                        <p:cTn id="7" dur="1000"/>
                                        <p:tgtEl>
                                          <p:spTgt spid="97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889395" y="1828801"/>
            <a:ext cx="6667210" cy="4247317"/>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defRPr/>
            </a:pPr>
            <a:r>
              <a:rPr lang="en-US" sz="5400">
                <a:solidFill>
                  <a:srgbClr val="000000"/>
                </a:solidFill>
                <a:latin typeface="Times New Roman"/>
                <a:ea typeface="+mn-ea"/>
              </a:rPr>
              <a:t>The current number of</a:t>
            </a:r>
          </a:p>
          <a:p>
            <a:pPr eaLnBrk="1" fontAlgn="auto" hangingPunct="1">
              <a:spcBef>
                <a:spcPts val="0"/>
              </a:spcBef>
              <a:spcAft>
                <a:spcPts val="0"/>
              </a:spcAft>
              <a:defRPr/>
            </a:pPr>
            <a:r>
              <a:rPr lang="en-US" sz="5400">
                <a:solidFill>
                  <a:srgbClr val="000000"/>
                </a:solidFill>
                <a:latin typeface="Times New Roman"/>
                <a:ea typeface="+mn-ea"/>
              </a:rPr>
              <a:t>Greek manuscript</a:t>
            </a:r>
          </a:p>
          <a:p>
            <a:pPr eaLnBrk="1" fontAlgn="auto" hangingPunct="1">
              <a:spcBef>
                <a:spcPts val="0"/>
              </a:spcBef>
              <a:spcAft>
                <a:spcPts val="0"/>
              </a:spcAft>
              <a:defRPr/>
            </a:pPr>
            <a:r>
              <a:rPr lang="en-US" sz="5400">
                <a:solidFill>
                  <a:srgbClr val="000000"/>
                </a:solidFill>
                <a:latin typeface="Times New Roman"/>
                <a:ea typeface="+mn-ea"/>
              </a:rPr>
              <a:t>copies containing all or</a:t>
            </a:r>
          </a:p>
          <a:p>
            <a:pPr eaLnBrk="1" fontAlgn="auto" hangingPunct="1">
              <a:spcBef>
                <a:spcPts val="0"/>
              </a:spcBef>
              <a:spcAft>
                <a:spcPts val="0"/>
              </a:spcAft>
              <a:defRPr/>
            </a:pPr>
            <a:r>
              <a:rPr lang="en-US" sz="5400">
                <a:solidFill>
                  <a:srgbClr val="000000"/>
                </a:solidFill>
                <a:latin typeface="Times New Roman"/>
                <a:ea typeface="+mn-ea"/>
              </a:rPr>
              <a:t>part of the New</a:t>
            </a:r>
          </a:p>
          <a:p>
            <a:pPr eaLnBrk="1" fontAlgn="auto" hangingPunct="1">
              <a:spcBef>
                <a:spcPts val="0"/>
              </a:spcBef>
              <a:spcAft>
                <a:spcPts val="0"/>
              </a:spcAft>
              <a:defRPr/>
            </a:pPr>
            <a:r>
              <a:rPr lang="en-US" sz="5400">
                <a:solidFill>
                  <a:srgbClr val="000000"/>
                </a:solidFill>
                <a:latin typeface="Times New Roman"/>
                <a:ea typeface="+mn-ea"/>
              </a:rPr>
              <a:t>Testament is </a:t>
            </a:r>
            <a:r>
              <a:rPr lang="en-US" sz="5400" b="1">
                <a:solidFill>
                  <a:srgbClr val="008000"/>
                </a:solidFill>
                <a:effectLst>
                  <a:outerShdw blurRad="38100" dist="38100" dir="2700000" algn="tl">
                    <a:srgbClr val="C0C0C0"/>
                  </a:outerShdw>
                </a:effectLst>
                <a:latin typeface="Times New Roman"/>
                <a:ea typeface="+mn-ea"/>
              </a:rPr>
              <a:t>5,735</a:t>
            </a:r>
            <a:r>
              <a:rPr lang="en-US" sz="5400">
                <a:solidFill>
                  <a:srgbClr val="000000"/>
                </a:solidFill>
                <a:latin typeface="Times New Roman"/>
                <a:ea typeface="+mn-ea"/>
              </a:rPr>
              <a:t>.</a:t>
            </a:r>
          </a:p>
        </p:txBody>
      </p:sp>
      <p:sp>
        <p:nvSpPr>
          <p:cNvPr id="104451" name="Text Box 3"/>
          <p:cNvSpPr txBox="1">
            <a:spLocks noChangeArrowheads="1"/>
          </p:cNvSpPr>
          <p:nvPr/>
        </p:nvSpPr>
        <p:spPr bwMode="auto">
          <a:xfrm>
            <a:off x="2422525" y="196850"/>
            <a:ext cx="7727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600" b="1">
                <a:solidFill>
                  <a:srgbClr val="A50021"/>
                </a:solidFill>
                <a:latin typeface="Times New Roman" panose="02020603050405020304" pitchFamily="18" charset="0"/>
              </a:rPr>
              <a:t>Can We Know We Have God’s Word?</a:t>
            </a:r>
          </a:p>
        </p:txBody>
      </p:sp>
      <p:sp>
        <p:nvSpPr>
          <p:cNvPr id="80900" name="Oval 4"/>
          <p:cNvSpPr>
            <a:spLocks noChangeArrowheads="1"/>
          </p:cNvSpPr>
          <p:nvPr/>
        </p:nvSpPr>
        <p:spPr bwMode="auto">
          <a:xfrm>
            <a:off x="7010400" y="5029200"/>
            <a:ext cx="2057400" cy="1066800"/>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endParaRPr lang="en-US" altLang="en-US">
              <a:solidFill>
                <a:srgbClr val="000000"/>
              </a:solidFill>
              <a:latin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80900"/>
                                        </p:tgtEl>
                                        <p:attrNameLst>
                                          <p:attrName>style.visibility</p:attrName>
                                        </p:attrNameLst>
                                      </p:cBhvr>
                                      <p:to>
                                        <p:strVal val="visible"/>
                                      </p:to>
                                    </p:set>
                                    <p:animEffect transition="in" filter="fade">
                                      <p:cBhvr>
                                        <p:cTn id="7" dur="10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siniat-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012950"/>
            <a:ext cx="80010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Text Box 3"/>
          <p:cNvSpPr txBox="1">
            <a:spLocks noChangeArrowheads="1"/>
          </p:cNvSpPr>
          <p:nvPr/>
        </p:nvSpPr>
        <p:spPr bwMode="auto">
          <a:xfrm>
            <a:off x="1828800" y="0"/>
            <a:ext cx="8534400" cy="1938338"/>
          </a:xfrm>
          <a:prstGeom prst="rect">
            <a:avLst/>
          </a:prstGeom>
          <a:noFill/>
          <a:ln w="9525">
            <a:noFill/>
            <a:miter lim="800000"/>
            <a:headEnd/>
            <a:tailEnd/>
          </a:ln>
          <a:effectLst/>
        </p:spPr>
        <p:txBody>
          <a:bodyPr>
            <a:spAutoFit/>
          </a:bodyPr>
          <a:lstStyle/>
          <a:p>
            <a:pPr eaLnBrk="1" hangingPunct="1">
              <a:defRPr/>
            </a:pPr>
            <a:r>
              <a:rPr lang="en-US" sz="2400" b="1" dirty="0">
                <a:solidFill>
                  <a:srgbClr val="000000"/>
                </a:solidFill>
                <a:effectLst>
                  <a:outerShdw blurRad="38100" dist="38100" dir="2700000" algn="tl">
                    <a:srgbClr val="DDDDDD"/>
                  </a:outerShdw>
                </a:effectLst>
                <a:latin typeface="Verdana" pitchFamily="-111" charset="0"/>
                <a:ea typeface="+mn-ea"/>
              </a:rPr>
              <a:t>Discovered by Constantine </a:t>
            </a:r>
            <a:r>
              <a:rPr lang="en-US" sz="2400" b="1" dirty="0" err="1">
                <a:solidFill>
                  <a:srgbClr val="000000"/>
                </a:solidFill>
                <a:effectLst>
                  <a:outerShdw blurRad="38100" dist="38100" dir="2700000" algn="tl">
                    <a:srgbClr val="DDDDDD"/>
                  </a:outerShdw>
                </a:effectLst>
                <a:latin typeface="Verdana" pitchFamily="-111" charset="0"/>
                <a:ea typeface="+mn-ea"/>
              </a:rPr>
              <a:t>Tischendorf</a:t>
            </a:r>
            <a:r>
              <a:rPr lang="en-US" sz="2400" b="1" dirty="0">
                <a:solidFill>
                  <a:srgbClr val="000000"/>
                </a:solidFill>
                <a:effectLst>
                  <a:outerShdw blurRad="38100" dist="38100" dir="2700000" algn="tl">
                    <a:srgbClr val="DDDDDD"/>
                  </a:outerShdw>
                </a:effectLst>
                <a:latin typeface="Verdana" pitchFamily="-111" charset="0"/>
                <a:ea typeface="+mn-ea"/>
              </a:rPr>
              <a:t> in 1859 </a:t>
            </a:r>
          </a:p>
          <a:p>
            <a:pPr eaLnBrk="1" hangingPunct="1">
              <a:defRPr/>
            </a:pPr>
            <a:r>
              <a:rPr lang="en-US" sz="2400" b="1" dirty="0">
                <a:solidFill>
                  <a:srgbClr val="000000"/>
                </a:solidFill>
                <a:effectLst>
                  <a:outerShdw blurRad="38100" dist="38100" dir="2700000" algn="tl">
                    <a:srgbClr val="DDDDDD"/>
                  </a:outerShdw>
                </a:effectLst>
                <a:latin typeface="Verdana" pitchFamily="-111" charset="0"/>
                <a:ea typeface="+mn-ea"/>
              </a:rPr>
              <a:t>at a monastery at the base of Mt. Sinai.</a:t>
            </a:r>
          </a:p>
          <a:p>
            <a:pPr eaLnBrk="1" hangingPunct="1">
              <a:defRPr/>
            </a:pPr>
            <a:r>
              <a:rPr lang="en-US" sz="2400" b="1" dirty="0">
                <a:solidFill>
                  <a:srgbClr val="000000"/>
                </a:solidFill>
                <a:effectLst>
                  <a:outerShdw blurRad="38100" dist="38100" dir="2700000" algn="tl">
                    <a:srgbClr val="DDDDDD"/>
                  </a:outerShdw>
                </a:effectLst>
                <a:latin typeface="Verdana" pitchFamily="-111" charset="0"/>
                <a:ea typeface="+mn-ea"/>
              </a:rPr>
              <a:t>4</a:t>
            </a:r>
            <a:r>
              <a:rPr lang="en-US" sz="2400" b="1" baseline="30000" dirty="0">
                <a:solidFill>
                  <a:srgbClr val="000000"/>
                </a:solidFill>
                <a:effectLst>
                  <a:outerShdw blurRad="38100" dist="38100" dir="2700000" algn="tl">
                    <a:srgbClr val="DDDDDD"/>
                  </a:outerShdw>
                </a:effectLst>
                <a:latin typeface="Verdana" pitchFamily="-111" charset="0"/>
                <a:ea typeface="+mn-ea"/>
              </a:rPr>
              <a:t>th</a:t>
            </a:r>
            <a:r>
              <a:rPr lang="en-US" sz="2400" b="1" dirty="0">
                <a:solidFill>
                  <a:srgbClr val="000000"/>
                </a:solidFill>
                <a:effectLst>
                  <a:outerShdw blurRad="38100" dist="38100" dir="2700000" algn="tl">
                    <a:srgbClr val="DDDDDD"/>
                  </a:outerShdw>
                </a:effectLst>
                <a:latin typeface="Verdana" pitchFamily="-111" charset="0"/>
                <a:ea typeface="+mn-ea"/>
              </a:rPr>
              <a:t> Century Uncial Parchment</a:t>
            </a:r>
          </a:p>
          <a:p>
            <a:pPr eaLnBrk="1" hangingPunct="1">
              <a:defRPr/>
            </a:pPr>
            <a:r>
              <a:rPr lang="en-US" sz="2400" b="1" dirty="0">
                <a:solidFill>
                  <a:srgbClr val="000000"/>
                </a:solidFill>
                <a:effectLst>
                  <a:outerShdw blurRad="38100" dist="38100" dir="2700000" algn="tl">
                    <a:srgbClr val="DDDDDD"/>
                  </a:outerShdw>
                </a:effectLst>
                <a:latin typeface="Verdana" pitchFamily="-111" charset="0"/>
                <a:ea typeface="+mn-ea"/>
              </a:rPr>
              <a:t>Virtually complete Old and New Testaments</a:t>
            </a:r>
          </a:p>
          <a:p>
            <a:pPr eaLnBrk="1" hangingPunct="1">
              <a:defRPr/>
            </a:pPr>
            <a:r>
              <a:rPr lang="en-US" sz="2400" b="1" dirty="0">
                <a:solidFill>
                  <a:srgbClr val="000000"/>
                </a:solidFill>
                <a:effectLst>
                  <a:outerShdw blurRad="38100" dist="38100" dir="2700000" algn="tl">
                    <a:srgbClr val="DDDDDD"/>
                  </a:outerShdw>
                </a:effectLst>
                <a:latin typeface="Verdana" pitchFamily="-111" charset="0"/>
                <a:ea typeface="+mn-ea"/>
              </a:rPr>
              <a:t>Located in the British Museum</a:t>
            </a:r>
          </a:p>
        </p:txBody>
      </p:sp>
      <p:sp>
        <p:nvSpPr>
          <p:cNvPr id="214020" name="Text Box 4"/>
          <p:cNvSpPr txBox="1">
            <a:spLocks noChangeArrowheads="1"/>
          </p:cNvSpPr>
          <p:nvPr/>
        </p:nvSpPr>
        <p:spPr bwMode="auto">
          <a:xfrm>
            <a:off x="4800600" y="5957888"/>
            <a:ext cx="2724150" cy="519112"/>
          </a:xfrm>
          <a:prstGeom prst="rect">
            <a:avLst/>
          </a:prstGeom>
          <a:solidFill>
            <a:schemeClr val="bg1"/>
          </a:solidFill>
          <a:ln w="9525">
            <a:noFill/>
            <a:miter lim="800000"/>
            <a:headEnd/>
            <a:tailEnd/>
          </a:ln>
          <a:effectLst/>
        </p:spPr>
        <p:txBody>
          <a:bodyPr wrap="none">
            <a:spAutoFit/>
          </a:bodyPr>
          <a:lstStyle/>
          <a:p>
            <a:pPr algn="l" eaLnBrk="1" fontAlgn="auto" hangingPunct="1">
              <a:spcBef>
                <a:spcPts val="0"/>
              </a:spcBef>
              <a:spcAft>
                <a:spcPts val="0"/>
              </a:spcAft>
              <a:defRPr/>
            </a:pPr>
            <a:r>
              <a:rPr lang="en-US" sz="2800" b="1">
                <a:solidFill>
                  <a:srgbClr val="000000"/>
                </a:solidFill>
                <a:effectLst>
                  <a:outerShdw blurRad="38100" dist="38100" dir="2700000" algn="tl">
                    <a:srgbClr val="C0C0C0"/>
                  </a:outerShdw>
                </a:effectLst>
                <a:latin typeface="Times New Roman"/>
                <a:ea typeface="+mn-ea"/>
              </a:rPr>
              <a:t>Codex Sinaiticus</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14018"/>
                                        </p:tgtEl>
                                        <p:attrNameLst>
                                          <p:attrName>style.visibility</p:attrName>
                                        </p:attrNameLst>
                                      </p:cBhvr>
                                      <p:to>
                                        <p:strVal val="visible"/>
                                      </p:to>
                                    </p:set>
                                    <p:anim calcmode="lin" valueType="num">
                                      <p:cBhvr additive="base">
                                        <p:cTn id="7" dur="1000" fill="hold"/>
                                        <p:tgtEl>
                                          <p:spTgt spid="214018"/>
                                        </p:tgtEl>
                                        <p:attrNameLst>
                                          <p:attrName>ppt_x</p:attrName>
                                        </p:attrNameLst>
                                      </p:cBhvr>
                                      <p:tavLst>
                                        <p:tav tm="0">
                                          <p:val>
                                            <p:strVal val="#ppt_x"/>
                                          </p:val>
                                        </p:tav>
                                        <p:tav tm="100000">
                                          <p:val>
                                            <p:strVal val="#ppt_x"/>
                                          </p:val>
                                        </p:tav>
                                      </p:tavLst>
                                    </p:anim>
                                    <p:anim calcmode="lin" valueType="num">
                                      <p:cBhvr additive="base">
                                        <p:cTn id="8" dur="1000" fill="hold"/>
                                        <p:tgtEl>
                                          <p:spTgt spid="21401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14020"/>
                                        </p:tgtEl>
                                        <p:attrNameLst>
                                          <p:attrName>style.visibility</p:attrName>
                                        </p:attrNameLst>
                                      </p:cBhvr>
                                      <p:to>
                                        <p:strVal val="visible"/>
                                      </p:to>
                                    </p:set>
                                    <p:animEffect transition="in" filter="fade">
                                      <p:cBhvr>
                                        <p:cTn id="12" dur="1000"/>
                                        <p:tgtEl>
                                          <p:spTgt spid="214020"/>
                                        </p:tgtEl>
                                      </p:cBhvr>
                                    </p:animEffect>
                                  </p:childTnLst>
                                </p:cTn>
                              </p:par>
                            </p:childTnLst>
                          </p:cTn>
                        </p:par>
                        <p:par>
                          <p:cTn id="13" fill="hold" nodeType="afterGroup">
                            <p:stCondLst>
                              <p:cond delay="2000"/>
                            </p:stCondLst>
                            <p:childTnLst>
                              <p:par>
                                <p:cTn id="14" presetID="2" presetClass="entr" presetSubtype="1" fill="hold" grpId="0" nodeType="afterEffect">
                                  <p:stCondLst>
                                    <p:cond delay="0"/>
                                  </p:stCondLst>
                                  <p:childTnLst>
                                    <p:set>
                                      <p:cBhvr>
                                        <p:cTn id="15" dur="1" fill="hold">
                                          <p:stCondLst>
                                            <p:cond delay="0"/>
                                          </p:stCondLst>
                                        </p:cTn>
                                        <p:tgtEl>
                                          <p:spTgt spid="214019"/>
                                        </p:tgtEl>
                                        <p:attrNameLst>
                                          <p:attrName>style.visibility</p:attrName>
                                        </p:attrNameLst>
                                      </p:cBhvr>
                                      <p:to>
                                        <p:strVal val="visible"/>
                                      </p:to>
                                    </p:set>
                                    <p:anim calcmode="lin" valueType="num">
                                      <p:cBhvr additive="base">
                                        <p:cTn id="16" dur="1000" fill="hold"/>
                                        <p:tgtEl>
                                          <p:spTgt spid="214019"/>
                                        </p:tgtEl>
                                        <p:attrNameLst>
                                          <p:attrName>ppt_x</p:attrName>
                                        </p:attrNameLst>
                                      </p:cBhvr>
                                      <p:tavLst>
                                        <p:tav tm="0">
                                          <p:val>
                                            <p:strVal val="#ppt_x"/>
                                          </p:val>
                                        </p:tav>
                                        <p:tav tm="100000">
                                          <p:val>
                                            <p:strVal val="#ppt_x"/>
                                          </p:val>
                                        </p:tav>
                                      </p:tavLst>
                                    </p:anim>
                                    <p:anim calcmode="lin" valueType="num">
                                      <p:cBhvr additive="base">
                                        <p:cTn id="17" dur="1000" fill="hold"/>
                                        <p:tgtEl>
                                          <p:spTgt spid="2140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p:bldP spid="21402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77" descr="courtroom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725" y="-1957388"/>
            <a:ext cx="16173450" cy="1077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5219" name="Group 3"/>
          <p:cNvGraphicFramePr>
            <a:graphicFrameLocks noGrp="1"/>
          </p:cNvGraphicFramePr>
          <p:nvPr/>
        </p:nvGraphicFramePr>
        <p:xfrm>
          <a:off x="1981200" y="1600200"/>
          <a:ext cx="8229600" cy="822678"/>
        </p:xfrm>
        <a:graphic>
          <a:graphicData uri="http://schemas.openxmlformats.org/drawingml/2006/table">
            <a:tbl>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822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1" i="0" u="none" strike="noStrike" cap="none" normalizeH="0" baseline="0" dirty="0">
                          <a:ln>
                            <a:noFill/>
                          </a:ln>
                          <a:solidFill>
                            <a:schemeClr val="bg1"/>
                          </a:solidFill>
                          <a:effectLst>
                            <a:outerShdw blurRad="38100" dist="38100" dir="2700000" algn="tl">
                              <a:srgbClr val="DDDDDD"/>
                            </a:outerShdw>
                          </a:effectLst>
                          <a:latin typeface="Arial" charset="0"/>
                        </a:rPr>
                        <a:t>Title of Book</a:t>
                      </a:r>
                    </a:p>
                  </a:txBody>
                  <a:tcPr marT="45579" marB="4557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1" i="0" u="none" strike="noStrike" cap="none" normalizeH="0" baseline="0">
                          <a:ln>
                            <a:noFill/>
                          </a:ln>
                          <a:solidFill>
                            <a:schemeClr val="bg1"/>
                          </a:solidFill>
                          <a:effectLst>
                            <a:outerShdw blurRad="38100" dist="38100" dir="2700000" algn="tl">
                              <a:srgbClr val="DDDDDD"/>
                            </a:outerShdw>
                          </a:effectLst>
                          <a:latin typeface="Arial" charset="0"/>
                        </a:rPr>
                        <a:t>Date it was Written</a:t>
                      </a:r>
                    </a:p>
                  </a:txBody>
                  <a:tcPr marT="45579" marB="455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1" i="0" u="none" strike="noStrike" cap="none" normalizeH="0" baseline="0">
                          <a:ln>
                            <a:noFill/>
                          </a:ln>
                          <a:solidFill>
                            <a:schemeClr val="bg1"/>
                          </a:solidFill>
                          <a:effectLst>
                            <a:outerShdw blurRad="38100" dist="38100" dir="2700000" algn="tl">
                              <a:srgbClr val="DDDDDD"/>
                            </a:outerShdw>
                          </a:effectLst>
                          <a:latin typeface="Arial" charset="0"/>
                        </a:rPr>
                        <a:t>Earliest Manuscript</a:t>
                      </a:r>
                    </a:p>
                  </a:txBody>
                  <a:tcPr marT="45579" marB="455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1" i="0" u="none" strike="noStrike" cap="none" normalizeH="0" baseline="0" dirty="0">
                          <a:ln>
                            <a:noFill/>
                          </a:ln>
                          <a:solidFill>
                            <a:schemeClr val="bg1"/>
                          </a:solidFill>
                          <a:effectLst>
                            <a:outerShdw blurRad="38100" dist="38100" dir="2700000" algn="tl">
                              <a:srgbClr val="DDDDDD"/>
                            </a:outerShdw>
                          </a:effectLst>
                          <a:latin typeface="Arial" charset="0"/>
                        </a:rPr>
                        <a:t>Number of Manuscripts</a:t>
                      </a:r>
                    </a:p>
                  </a:txBody>
                  <a:tcPr marT="45579" marB="455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xmlns="" val="10000"/>
                  </a:ext>
                </a:extLst>
              </a:tr>
            </a:tbl>
          </a:graphicData>
        </a:graphic>
      </p:graphicFrame>
      <p:graphicFrame>
        <p:nvGraphicFramePr>
          <p:cNvPr id="265231" name="Group 15"/>
          <p:cNvGraphicFramePr>
            <a:graphicFrameLocks noGrp="1"/>
          </p:cNvGraphicFramePr>
          <p:nvPr/>
        </p:nvGraphicFramePr>
        <p:xfrm>
          <a:off x="1981200" y="2362200"/>
          <a:ext cx="8229600" cy="896938"/>
        </p:xfrm>
        <a:graphic>
          <a:graphicData uri="http://schemas.openxmlformats.org/drawingml/2006/table">
            <a:tbl>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8969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rPr>
                        <a:t>Homer’s </a:t>
                      </a:r>
                      <a:r>
                        <a:rPr kumimoji="0" lang="en-US" sz="2400" b="1" i="1" u="none" strike="noStrike" cap="none" normalizeH="0" baseline="0" dirty="0" err="1">
                          <a:ln>
                            <a:noFill/>
                          </a:ln>
                          <a:solidFill>
                            <a:schemeClr val="bg1"/>
                          </a:solidFill>
                          <a:effectLst>
                            <a:outerShdw blurRad="38100" dist="38100" dir="2700000" algn="tl">
                              <a:srgbClr val="000000"/>
                            </a:outerShdw>
                          </a:effectLst>
                          <a:latin typeface="Arial" charset="0"/>
                          <a:ea typeface="ＭＳ Ｐゴシック" charset="-128"/>
                        </a:rPr>
                        <a:t>Illiad</a:t>
                      </a:r>
                      <a:endParaRPr kumimoji="0" lang="en-US" sz="2400" b="1" i="1"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rPr>
                        <a:t>700 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69696"/>
                        </a:gs>
                        <a:gs pos="100000">
                          <a:srgbClr val="454545"/>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rPr>
                        <a:t>Unknown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69696"/>
                        </a:gs>
                        <a:gs pos="100000">
                          <a:srgbClr val="454545"/>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rPr>
                        <a:t>643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69696"/>
                        </a:gs>
                        <a:gs pos="100000">
                          <a:srgbClr val="454545"/>
                        </a:gs>
                      </a:gsLst>
                      <a:lin ang="5400000" scaled="1"/>
                    </a:gradFill>
                  </a:tcPr>
                </a:tc>
                <a:extLst>
                  <a:ext uri="{0D108BD9-81ED-4DB2-BD59-A6C34878D82A}">
                    <a16:rowId xmlns:a16="http://schemas.microsoft.com/office/drawing/2014/main" xmlns="" val="10000"/>
                  </a:ext>
                </a:extLst>
              </a:tr>
            </a:tbl>
          </a:graphicData>
        </a:graphic>
      </p:graphicFrame>
      <p:graphicFrame>
        <p:nvGraphicFramePr>
          <p:cNvPr id="265243" name="Group 27"/>
          <p:cNvGraphicFramePr>
            <a:graphicFrameLocks noGrp="1"/>
          </p:cNvGraphicFramePr>
          <p:nvPr/>
        </p:nvGraphicFramePr>
        <p:xfrm>
          <a:off x="1981200" y="3200400"/>
          <a:ext cx="8229600" cy="896938"/>
        </p:xfrm>
        <a:graphic>
          <a:graphicData uri="http://schemas.openxmlformats.org/drawingml/2006/table">
            <a:tbl>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8969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0" i="1" u="none" strike="noStrike" cap="none" normalizeH="0" baseline="0" dirty="0">
                          <a:ln>
                            <a:noFill/>
                          </a:ln>
                          <a:solidFill>
                            <a:schemeClr val="bg1"/>
                          </a:solidFill>
                          <a:effectLst>
                            <a:outerShdw blurRad="38100" dist="38100" dir="2700000" algn="tl">
                              <a:srgbClr val="000000">
                                <a:alpha val="43137"/>
                              </a:srgbClr>
                            </a:outerShdw>
                          </a:effectLst>
                          <a:latin typeface="+mj-lt"/>
                        </a:rPr>
                        <a:t>History</a:t>
                      </a:r>
                      <a:r>
                        <a:rPr kumimoji="0" lang="en-US" sz="2400" b="0" i="0" u="none" strike="noStrike" cap="none" normalizeH="0" baseline="0" dirty="0">
                          <a:ln>
                            <a:noFill/>
                          </a:ln>
                          <a:solidFill>
                            <a:schemeClr val="bg1"/>
                          </a:solidFill>
                          <a:effectLst>
                            <a:outerShdw blurRad="38100" dist="38100" dir="2700000" algn="tl">
                              <a:srgbClr val="000000">
                                <a:alpha val="43137"/>
                              </a:srgbClr>
                            </a:outerShdw>
                          </a:effectLst>
                          <a:latin typeface="+mj-lt"/>
                        </a:rPr>
                        <a:t> of Herodotus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0" i="0" u="none" strike="noStrike" cap="none" normalizeH="0" baseline="0" dirty="0">
                          <a:ln>
                            <a:noFill/>
                          </a:ln>
                          <a:solidFill>
                            <a:schemeClr val="bg1"/>
                          </a:solidFill>
                          <a:effectLst>
                            <a:outerShdw blurRad="38100" dist="38100" dir="2700000" algn="tl">
                              <a:srgbClr val="000000">
                                <a:alpha val="43137"/>
                              </a:srgbClr>
                            </a:outerShdw>
                          </a:effectLst>
                          <a:latin typeface="+mj-lt"/>
                        </a:rPr>
                        <a:t>425 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0C0C0"/>
                        </a:gs>
                        <a:gs pos="100000">
                          <a:srgbClr val="595959"/>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0" i="0" u="none" strike="noStrike" cap="none" normalizeH="0" baseline="0" dirty="0">
                          <a:ln>
                            <a:noFill/>
                          </a:ln>
                          <a:solidFill>
                            <a:schemeClr val="bg1"/>
                          </a:solidFill>
                          <a:effectLst>
                            <a:outerShdw blurRad="38100" dist="38100" dir="2700000" algn="tl">
                              <a:srgbClr val="000000">
                                <a:alpha val="43137"/>
                              </a:srgbClr>
                            </a:outerShdw>
                          </a:effectLst>
                          <a:latin typeface="+mj-lt"/>
                        </a:rPr>
                        <a:t>A.D. 900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0C0C0"/>
                        </a:gs>
                        <a:gs pos="100000">
                          <a:srgbClr val="595959"/>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1" i="0" u="none" strike="noStrike" cap="none" normalizeH="0" baseline="0" dirty="0">
                          <a:ln>
                            <a:noFill/>
                          </a:ln>
                          <a:solidFill>
                            <a:schemeClr val="bg1"/>
                          </a:solidFill>
                          <a:effectLst>
                            <a:outerShdw blurRad="38100" dist="38100" dir="2700000" algn="tl">
                              <a:srgbClr val="000000">
                                <a:alpha val="43137"/>
                              </a:srgbClr>
                            </a:outerShdw>
                          </a:effectLst>
                          <a:latin typeface="+mj-lt"/>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0C0C0"/>
                        </a:gs>
                        <a:gs pos="100000">
                          <a:srgbClr val="595959"/>
                        </a:gs>
                      </a:gsLst>
                      <a:lin ang="5400000" scaled="1"/>
                    </a:gradFill>
                  </a:tcPr>
                </a:tc>
                <a:extLst>
                  <a:ext uri="{0D108BD9-81ED-4DB2-BD59-A6C34878D82A}">
                    <a16:rowId xmlns:a16="http://schemas.microsoft.com/office/drawing/2014/main" xmlns="" val="10000"/>
                  </a:ext>
                </a:extLst>
              </a:tr>
            </a:tbl>
          </a:graphicData>
        </a:graphic>
      </p:graphicFrame>
      <p:graphicFrame>
        <p:nvGraphicFramePr>
          <p:cNvPr id="265255" name="Group 39"/>
          <p:cNvGraphicFramePr>
            <a:graphicFrameLocks noGrp="1"/>
          </p:cNvGraphicFramePr>
          <p:nvPr/>
        </p:nvGraphicFramePr>
        <p:xfrm>
          <a:off x="1981200" y="4038600"/>
          <a:ext cx="8229600" cy="896938"/>
        </p:xfrm>
        <a:graphic>
          <a:graphicData uri="http://schemas.openxmlformats.org/drawingml/2006/table">
            <a:tbl>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8969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mj-lt"/>
                          <a:ea typeface="ＭＳ Ｐゴシック" charset="-128"/>
                        </a:rPr>
                        <a:t>Josephus’ </a:t>
                      </a:r>
                      <a:r>
                        <a:rPr kumimoji="0" lang="en-US" sz="2400" b="1" i="1" u="none" strike="noStrike" cap="none" normalizeH="0" baseline="0" dirty="0">
                          <a:ln>
                            <a:noFill/>
                          </a:ln>
                          <a:solidFill>
                            <a:schemeClr val="bg1"/>
                          </a:solidFill>
                          <a:effectLst>
                            <a:outerShdw blurRad="38100" dist="38100" dir="2700000" algn="tl">
                              <a:srgbClr val="000000"/>
                            </a:outerShdw>
                          </a:effectLst>
                          <a:latin typeface="+mj-lt"/>
                          <a:ea typeface="ＭＳ Ｐゴシック" charset="-128"/>
                        </a:rPr>
                        <a:t>Jewish Wars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mj-lt"/>
                          <a:ea typeface="ＭＳ Ｐゴシック" charset="-128"/>
                        </a:rPr>
                        <a:t>A.D. 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69696"/>
                        </a:gs>
                        <a:gs pos="100000">
                          <a:srgbClr val="454545"/>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1" i="0" u="none" strike="noStrike" cap="none" normalizeH="0" baseline="0">
                          <a:ln>
                            <a:noFill/>
                          </a:ln>
                          <a:solidFill>
                            <a:schemeClr val="bg1"/>
                          </a:solidFill>
                          <a:effectLst>
                            <a:outerShdw blurRad="38100" dist="38100" dir="2700000" algn="tl">
                              <a:srgbClr val="000000"/>
                            </a:outerShdw>
                          </a:effectLst>
                          <a:latin typeface="+mj-lt"/>
                          <a:ea typeface="ＭＳ Ｐゴシック" charset="-128"/>
                        </a:rPr>
                        <a:t>A.D. 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69696"/>
                        </a:gs>
                        <a:gs pos="100000">
                          <a:srgbClr val="454545"/>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mj-lt"/>
                          <a:ea typeface="ＭＳ Ｐゴシック" charset="-128"/>
                        </a:rPr>
                        <a:t>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69696"/>
                        </a:gs>
                        <a:gs pos="100000">
                          <a:srgbClr val="454545"/>
                        </a:gs>
                      </a:gsLst>
                      <a:lin ang="5400000" scaled="1"/>
                    </a:gradFill>
                  </a:tcPr>
                </a:tc>
                <a:extLst>
                  <a:ext uri="{0D108BD9-81ED-4DB2-BD59-A6C34878D82A}">
                    <a16:rowId xmlns:a16="http://schemas.microsoft.com/office/drawing/2014/main" xmlns="" val="10000"/>
                  </a:ext>
                </a:extLst>
              </a:tr>
            </a:tbl>
          </a:graphicData>
        </a:graphic>
      </p:graphicFrame>
      <p:graphicFrame>
        <p:nvGraphicFramePr>
          <p:cNvPr id="265267" name="Group 51"/>
          <p:cNvGraphicFramePr>
            <a:graphicFrameLocks noGrp="1"/>
          </p:cNvGraphicFramePr>
          <p:nvPr/>
        </p:nvGraphicFramePr>
        <p:xfrm>
          <a:off x="1981200" y="4876800"/>
          <a:ext cx="8229600" cy="822678"/>
        </p:xfrm>
        <a:graphic>
          <a:graphicData uri="http://schemas.openxmlformats.org/drawingml/2006/table">
            <a:tbl>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822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0" i="1" u="none" strike="noStrike" cap="none" normalizeH="0" baseline="0" dirty="0">
                          <a:ln>
                            <a:noFill/>
                          </a:ln>
                          <a:solidFill>
                            <a:schemeClr val="bg1"/>
                          </a:solidFill>
                          <a:effectLst>
                            <a:outerShdw blurRad="38100" dist="38100" dir="2700000" algn="tl">
                              <a:srgbClr val="000000">
                                <a:alpha val="43137"/>
                              </a:srgbClr>
                            </a:outerShdw>
                          </a:effectLst>
                          <a:latin typeface="+mj-lt"/>
                        </a:rPr>
                        <a:t>Histories</a:t>
                      </a:r>
                      <a:r>
                        <a:rPr kumimoji="0" lang="en-US" sz="2400" b="0" i="0" u="none" strike="noStrike" cap="none" normalizeH="0" baseline="0" dirty="0">
                          <a:ln>
                            <a:noFill/>
                          </a:ln>
                          <a:solidFill>
                            <a:schemeClr val="bg1"/>
                          </a:solidFill>
                          <a:effectLst>
                            <a:outerShdw blurRad="38100" dist="38100" dir="2700000" algn="tl">
                              <a:srgbClr val="000000">
                                <a:alpha val="43137"/>
                              </a:srgbClr>
                            </a:outerShdw>
                          </a:effectLst>
                          <a:latin typeface="+mj-lt"/>
                        </a:rPr>
                        <a:t> of Tacitus</a:t>
                      </a:r>
                    </a:p>
                  </a:txBody>
                  <a:tcPr marT="45579" marB="4557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0" i="0" u="none" strike="noStrike" cap="none" normalizeH="0" baseline="0" dirty="0">
                          <a:ln>
                            <a:noFill/>
                          </a:ln>
                          <a:solidFill>
                            <a:schemeClr val="bg1"/>
                          </a:solidFill>
                          <a:effectLst>
                            <a:outerShdw blurRad="38100" dist="38100" dir="2700000" algn="tl">
                              <a:srgbClr val="000000">
                                <a:alpha val="43137"/>
                              </a:srgbClr>
                            </a:outerShdw>
                          </a:effectLst>
                          <a:latin typeface="+mj-lt"/>
                        </a:rPr>
                        <a:t>A.D. 100</a:t>
                      </a:r>
                    </a:p>
                  </a:txBody>
                  <a:tcPr marT="45579" marB="455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69696"/>
                        </a:gs>
                        <a:gs pos="100000">
                          <a:srgbClr val="454545"/>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0" i="0" u="none" strike="noStrike" cap="none" normalizeH="0" baseline="0" dirty="0">
                          <a:ln>
                            <a:noFill/>
                          </a:ln>
                          <a:solidFill>
                            <a:schemeClr val="bg1"/>
                          </a:solidFill>
                          <a:effectLst>
                            <a:outerShdw blurRad="38100" dist="38100" dir="2700000" algn="tl">
                              <a:srgbClr val="000000">
                                <a:alpha val="43137"/>
                              </a:srgbClr>
                            </a:outerShdw>
                          </a:effectLst>
                          <a:latin typeface="+mj-lt"/>
                        </a:rPr>
                        <a:t>A.D. 900</a:t>
                      </a:r>
                    </a:p>
                  </a:txBody>
                  <a:tcPr marT="45579" marB="455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69696"/>
                        </a:gs>
                        <a:gs pos="100000">
                          <a:srgbClr val="454545"/>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0" i="0" u="none" strike="noStrike" cap="none" normalizeH="0" baseline="0" dirty="0">
                          <a:ln>
                            <a:noFill/>
                          </a:ln>
                          <a:solidFill>
                            <a:schemeClr val="bg1"/>
                          </a:solidFill>
                          <a:effectLst>
                            <a:outerShdw blurRad="38100" dist="38100" dir="2700000" algn="tl">
                              <a:srgbClr val="000000">
                                <a:alpha val="43137"/>
                              </a:srgbClr>
                            </a:outerShdw>
                          </a:effectLst>
                          <a:latin typeface="+mj-lt"/>
                        </a:rPr>
                        <a:t>2</a:t>
                      </a:r>
                    </a:p>
                  </a:txBody>
                  <a:tcPr marT="45579" marB="455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69696"/>
                        </a:gs>
                        <a:gs pos="100000">
                          <a:srgbClr val="454545"/>
                        </a:gs>
                      </a:gsLst>
                      <a:lin ang="5400000" scaled="1"/>
                    </a:gradFill>
                  </a:tcPr>
                </a:tc>
                <a:extLst>
                  <a:ext uri="{0D108BD9-81ED-4DB2-BD59-A6C34878D82A}">
                    <a16:rowId xmlns:a16="http://schemas.microsoft.com/office/drawing/2014/main" xmlns="" val="10000"/>
                  </a:ext>
                </a:extLst>
              </a:tr>
            </a:tbl>
          </a:graphicData>
        </a:graphic>
      </p:graphicFrame>
      <p:graphicFrame>
        <p:nvGraphicFramePr>
          <p:cNvPr id="265279" name="Group 63"/>
          <p:cNvGraphicFramePr>
            <a:graphicFrameLocks noGrp="1"/>
          </p:cNvGraphicFramePr>
          <p:nvPr/>
        </p:nvGraphicFramePr>
        <p:xfrm>
          <a:off x="1981200" y="5638800"/>
          <a:ext cx="8229600" cy="896938"/>
        </p:xfrm>
        <a:graphic>
          <a:graphicData uri="http://schemas.openxmlformats.org/drawingml/2006/table">
            <a:tbl>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8969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0" i="0" u="none" strike="noStrike" cap="none" normalizeH="0" baseline="0" dirty="0">
                          <a:ln>
                            <a:noFill/>
                          </a:ln>
                          <a:solidFill>
                            <a:schemeClr val="bg1"/>
                          </a:solidFill>
                          <a:effectLst/>
                          <a:latin typeface="+mj-lt"/>
                        </a:rPr>
                        <a:t>New Testament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0" i="0" u="none" strike="noStrike" cap="none" normalizeH="0" baseline="0">
                          <a:ln>
                            <a:noFill/>
                          </a:ln>
                          <a:solidFill>
                            <a:schemeClr val="bg1"/>
                          </a:solidFill>
                          <a:effectLst/>
                          <a:latin typeface="+mj-lt"/>
                        </a:rPr>
                        <a:t>A.D. 50-100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69696"/>
                        </a:gs>
                        <a:gs pos="100000">
                          <a:srgbClr val="454545"/>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0" i="0" u="none" strike="noStrike" cap="none" normalizeH="0" baseline="0">
                          <a:ln>
                            <a:noFill/>
                          </a:ln>
                          <a:solidFill>
                            <a:schemeClr val="bg1"/>
                          </a:solidFill>
                          <a:effectLst/>
                          <a:latin typeface="+mj-lt"/>
                        </a:rPr>
                        <a:t>A.D. 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69696"/>
                        </a:gs>
                        <a:gs pos="100000">
                          <a:srgbClr val="454545"/>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2"/>
                        <a:buNone/>
                        <a:tabLst/>
                      </a:pPr>
                      <a:r>
                        <a:rPr kumimoji="0" lang="en-US" sz="2400" b="0" i="0" u="none" strike="noStrike" cap="none" normalizeH="0" baseline="0" dirty="0">
                          <a:ln>
                            <a:noFill/>
                          </a:ln>
                          <a:solidFill>
                            <a:schemeClr val="bg1"/>
                          </a:solidFill>
                          <a:effectLst/>
                          <a:latin typeface="+mj-lt"/>
                        </a:rPr>
                        <a:t>5,735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69696"/>
                        </a:gs>
                        <a:gs pos="100000">
                          <a:srgbClr val="454545"/>
                        </a:gs>
                      </a:gsLst>
                      <a:lin ang="5400000" scaled="1"/>
                    </a:gradFill>
                  </a:tcPr>
                </a:tc>
                <a:extLst>
                  <a:ext uri="{0D108BD9-81ED-4DB2-BD59-A6C34878D82A}">
                    <a16:rowId xmlns:a16="http://schemas.microsoft.com/office/drawing/2014/main" xmlns="" val="10000"/>
                  </a:ext>
                </a:extLst>
              </a:tr>
            </a:tbl>
          </a:graphicData>
        </a:graphic>
      </p:graphicFrame>
      <p:sp>
        <p:nvSpPr>
          <p:cNvPr id="265291" name="Text Box 75"/>
          <p:cNvSpPr txBox="1">
            <a:spLocks noChangeArrowheads="1"/>
          </p:cNvSpPr>
          <p:nvPr/>
        </p:nvSpPr>
        <p:spPr bwMode="auto">
          <a:xfrm>
            <a:off x="1981200" y="381000"/>
            <a:ext cx="8229600" cy="946150"/>
          </a:xfrm>
          <a:prstGeom prst="rect">
            <a:avLst/>
          </a:prstGeom>
          <a:solidFill>
            <a:srgbClr val="969696"/>
          </a:solidFill>
          <a:ln w="9525">
            <a:noFill/>
            <a:miter lim="800000"/>
            <a:headEnd/>
            <a:tailEnd/>
          </a:ln>
          <a:effectLst/>
        </p:spPr>
        <p:txBody>
          <a:bodyPr>
            <a:spAutoFit/>
          </a:bodyPr>
          <a:lstStyle>
            <a:lvl1pPr>
              <a:defRPr sz="2400">
                <a:solidFill>
                  <a:schemeClr val="tx1"/>
                </a:solidFill>
                <a:latin typeface="Verdana" charset="0"/>
                <a:ea typeface="ＭＳ Ｐゴシック" charset="-128"/>
              </a:defRPr>
            </a:lvl1pPr>
            <a:lvl2pPr marL="37931725" indent="-37474525">
              <a:defRPr sz="2400">
                <a:solidFill>
                  <a:schemeClr val="tx1"/>
                </a:solidFill>
                <a:latin typeface="Verdana" charset="0"/>
                <a:ea typeface="ＭＳ Ｐゴシック" charset="-128"/>
              </a:defRPr>
            </a:lvl2pPr>
            <a:lvl3pPr>
              <a:defRPr sz="2400">
                <a:solidFill>
                  <a:schemeClr val="tx1"/>
                </a:solidFill>
                <a:latin typeface="Verdana" charset="0"/>
                <a:ea typeface="ＭＳ Ｐゴシック" charset="-128"/>
              </a:defRPr>
            </a:lvl3pPr>
            <a:lvl4pPr>
              <a:defRPr sz="2400">
                <a:solidFill>
                  <a:schemeClr val="tx1"/>
                </a:solidFill>
                <a:latin typeface="Verdana" charset="0"/>
                <a:ea typeface="ＭＳ Ｐゴシック" charset="-128"/>
              </a:defRPr>
            </a:lvl4pPr>
            <a:lvl5pPr>
              <a:defRPr sz="2400">
                <a:solidFill>
                  <a:schemeClr val="tx1"/>
                </a:solidFill>
                <a:latin typeface="Verdana" charset="0"/>
                <a:ea typeface="ＭＳ Ｐゴシック" charset="-128"/>
              </a:defRPr>
            </a:lvl5pPr>
            <a:lvl6pPr marL="457200" eaLnBrk="0" fontAlgn="base" hangingPunct="0">
              <a:spcBef>
                <a:spcPct val="0"/>
              </a:spcBef>
              <a:spcAft>
                <a:spcPct val="0"/>
              </a:spcAft>
              <a:defRPr sz="2400">
                <a:solidFill>
                  <a:schemeClr val="tx1"/>
                </a:solidFill>
                <a:latin typeface="Verdana" charset="0"/>
                <a:ea typeface="ＭＳ Ｐゴシック" charset="-128"/>
              </a:defRPr>
            </a:lvl6pPr>
            <a:lvl7pPr marL="914400" eaLnBrk="0" fontAlgn="base" hangingPunct="0">
              <a:spcBef>
                <a:spcPct val="0"/>
              </a:spcBef>
              <a:spcAft>
                <a:spcPct val="0"/>
              </a:spcAft>
              <a:defRPr sz="2400">
                <a:solidFill>
                  <a:schemeClr val="tx1"/>
                </a:solidFill>
                <a:latin typeface="Verdana" charset="0"/>
                <a:ea typeface="ＭＳ Ｐゴシック" charset="-128"/>
              </a:defRPr>
            </a:lvl7pPr>
            <a:lvl8pPr marL="1371600" eaLnBrk="0" fontAlgn="base" hangingPunct="0">
              <a:spcBef>
                <a:spcPct val="0"/>
              </a:spcBef>
              <a:spcAft>
                <a:spcPct val="0"/>
              </a:spcAft>
              <a:defRPr sz="2400">
                <a:solidFill>
                  <a:schemeClr val="tx1"/>
                </a:solidFill>
                <a:latin typeface="Verdana" charset="0"/>
                <a:ea typeface="ＭＳ Ｐゴシック" charset="-128"/>
              </a:defRPr>
            </a:lvl8pPr>
            <a:lvl9pPr marL="1828800" eaLnBrk="0" fontAlgn="base" hangingPunct="0">
              <a:spcBef>
                <a:spcPct val="0"/>
              </a:spcBef>
              <a:spcAft>
                <a:spcPct val="0"/>
              </a:spcAft>
              <a:defRPr sz="2400">
                <a:solidFill>
                  <a:schemeClr val="tx1"/>
                </a:solidFill>
                <a:latin typeface="Verdana" charset="0"/>
                <a:ea typeface="ＭＳ Ｐゴシック" charset="-128"/>
              </a:defRPr>
            </a:lvl9pPr>
          </a:lstStyle>
          <a:p>
            <a:pPr>
              <a:defRPr/>
            </a:pPr>
            <a:r>
              <a:rPr lang="en-US" sz="2800" b="1" dirty="0">
                <a:solidFill>
                  <a:srgbClr val="FFFFFF"/>
                </a:solidFill>
                <a:effectLst>
                  <a:outerShdw blurRad="38100" dist="38100" dir="2700000" algn="tl">
                    <a:srgbClr val="000000"/>
                  </a:outerShdw>
                </a:effectLst>
              </a:rPr>
              <a:t>HOW DOES THE NT MEASURE UP </a:t>
            </a:r>
          </a:p>
          <a:p>
            <a:pPr>
              <a:defRPr/>
            </a:pPr>
            <a:r>
              <a:rPr lang="en-US" sz="2800" b="1" dirty="0">
                <a:solidFill>
                  <a:srgbClr val="FFFFFF"/>
                </a:solidFill>
                <a:effectLst>
                  <a:outerShdw blurRad="38100" dist="38100" dir="2700000" algn="tl">
                    <a:srgbClr val="000000"/>
                  </a:outerShdw>
                </a:effectLst>
              </a:rPr>
              <a:t>TO OTHER ANCIENT BOOKS?</a:t>
            </a:r>
            <a:endParaRPr lang="en-US" sz="2800" dirty="0">
              <a:solidFill>
                <a:srgbClr val="000000"/>
              </a:solidFill>
              <a:effectLst>
                <a:outerShdw blurRad="38100" dist="38100" dir="2700000" algn="tl">
                  <a:srgbClr val="FFFFFF"/>
                </a:outerShdw>
              </a:effectLst>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65291"/>
                                        </p:tgtEl>
                                        <p:attrNameLst>
                                          <p:attrName>style.visibility</p:attrName>
                                        </p:attrNameLst>
                                      </p:cBhvr>
                                      <p:to>
                                        <p:strVal val="visible"/>
                                      </p:to>
                                    </p:set>
                                    <p:animEffect transition="in" filter="fade">
                                      <p:cBhvr>
                                        <p:cTn id="7" dur="770" decel="100000"/>
                                        <p:tgtEl>
                                          <p:spTgt spid="265291"/>
                                        </p:tgtEl>
                                      </p:cBhvr>
                                    </p:animEffect>
                                    <p:animScale>
                                      <p:cBhvr>
                                        <p:cTn id="8" dur="770" decel="100000"/>
                                        <p:tgtEl>
                                          <p:spTgt spid="265291"/>
                                        </p:tgtEl>
                                      </p:cBhvr>
                                      <p:from x="10000" y="10000"/>
                                      <p:to x="200000" y="450000"/>
                                    </p:animScale>
                                    <p:animScale>
                                      <p:cBhvr>
                                        <p:cTn id="9" dur="1230" accel="100000" fill="hold">
                                          <p:stCondLst>
                                            <p:cond delay="770"/>
                                          </p:stCondLst>
                                        </p:cTn>
                                        <p:tgtEl>
                                          <p:spTgt spid="265291"/>
                                        </p:tgtEl>
                                      </p:cBhvr>
                                      <p:from x="200000" y="450000"/>
                                      <p:to x="100000" y="100000"/>
                                    </p:animScale>
                                    <p:set>
                                      <p:cBhvr>
                                        <p:cTn id="10" dur="770" fill="hold"/>
                                        <p:tgtEl>
                                          <p:spTgt spid="265291"/>
                                        </p:tgtEl>
                                        <p:attrNameLst>
                                          <p:attrName>ppt_x</p:attrName>
                                        </p:attrNameLst>
                                      </p:cBhvr>
                                      <p:to>
                                        <p:strVal val="(0.5)"/>
                                      </p:to>
                                    </p:set>
                                    <p:anim from="(0.5)" to="(#ppt_x)" calcmode="lin" valueType="num">
                                      <p:cBhvr>
                                        <p:cTn id="11" dur="1230" accel="100000" fill="hold">
                                          <p:stCondLst>
                                            <p:cond delay="770"/>
                                          </p:stCondLst>
                                        </p:cTn>
                                        <p:tgtEl>
                                          <p:spTgt spid="265291"/>
                                        </p:tgtEl>
                                        <p:attrNameLst>
                                          <p:attrName>ppt_x</p:attrName>
                                        </p:attrNameLst>
                                      </p:cBhvr>
                                    </p:anim>
                                    <p:set>
                                      <p:cBhvr>
                                        <p:cTn id="12" dur="770" fill="hold"/>
                                        <p:tgtEl>
                                          <p:spTgt spid="265291"/>
                                        </p:tgtEl>
                                        <p:attrNameLst>
                                          <p:attrName>ppt_y</p:attrName>
                                        </p:attrNameLst>
                                      </p:cBhvr>
                                      <p:to>
                                        <p:strVal val="(#ppt_y+0.4)"/>
                                      </p:to>
                                    </p:set>
                                    <p:anim from="(#ppt_y+0.4)" to="(#ppt_y)" calcmode="lin" valueType="num">
                                      <p:cBhvr>
                                        <p:cTn id="13" dur="1230" accel="100000" fill="hold">
                                          <p:stCondLst>
                                            <p:cond delay="770"/>
                                          </p:stCondLst>
                                        </p:cTn>
                                        <p:tgtEl>
                                          <p:spTgt spid="2652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65219"/>
                                        </p:tgtEl>
                                        <p:attrNameLst>
                                          <p:attrName>style.visibility</p:attrName>
                                        </p:attrNameLst>
                                      </p:cBhvr>
                                      <p:to>
                                        <p:strVal val="visible"/>
                                      </p:to>
                                    </p:set>
                                    <p:animEffect transition="in" filter="wipe(left)">
                                      <p:cBhvr>
                                        <p:cTn id="18" dur="500"/>
                                        <p:tgtEl>
                                          <p:spTgt spid="265219"/>
                                        </p:tgtEl>
                                      </p:cBhvr>
                                    </p:animEffect>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265231"/>
                                        </p:tgtEl>
                                        <p:attrNameLst>
                                          <p:attrName>style.visibility</p:attrName>
                                        </p:attrNameLst>
                                      </p:cBhvr>
                                      <p:to>
                                        <p:strVal val="visible"/>
                                      </p:to>
                                    </p:set>
                                    <p:animEffect transition="in" filter="wipe(left)">
                                      <p:cBhvr>
                                        <p:cTn id="22" dur="500"/>
                                        <p:tgtEl>
                                          <p:spTgt spid="2652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65243"/>
                                        </p:tgtEl>
                                        <p:attrNameLst>
                                          <p:attrName>style.visibility</p:attrName>
                                        </p:attrNameLst>
                                      </p:cBhvr>
                                      <p:to>
                                        <p:strVal val="visible"/>
                                      </p:to>
                                    </p:set>
                                    <p:animEffect transition="in" filter="wipe(left)">
                                      <p:cBhvr>
                                        <p:cTn id="27" dur="500"/>
                                        <p:tgtEl>
                                          <p:spTgt spid="2652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65255"/>
                                        </p:tgtEl>
                                        <p:attrNameLst>
                                          <p:attrName>style.visibility</p:attrName>
                                        </p:attrNameLst>
                                      </p:cBhvr>
                                      <p:to>
                                        <p:strVal val="visible"/>
                                      </p:to>
                                    </p:set>
                                    <p:animEffect transition="in" filter="wipe(left)">
                                      <p:cBhvr>
                                        <p:cTn id="32" dur="500"/>
                                        <p:tgtEl>
                                          <p:spTgt spid="26525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65267"/>
                                        </p:tgtEl>
                                        <p:attrNameLst>
                                          <p:attrName>style.visibility</p:attrName>
                                        </p:attrNameLst>
                                      </p:cBhvr>
                                      <p:to>
                                        <p:strVal val="visible"/>
                                      </p:to>
                                    </p:set>
                                    <p:animEffect transition="in" filter="wipe(left)">
                                      <p:cBhvr>
                                        <p:cTn id="37" dur="500"/>
                                        <p:tgtEl>
                                          <p:spTgt spid="26526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65279"/>
                                        </p:tgtEl>
                                        <p:attrNameLst>
                                          <p:attrName>style.visibility</p:attrName>
                                        </p:attrNameLst>
                                      </p:cBhvr>
                                      <p:to>
                                        <p:strVal val="visible"/>
                                      </p:to>
                                    </p:set>
                                    <p:animEffect transition="in" filter="wipe(left)">
                                      <p:cBhvr>
                                        <p:cTn id="42" dur="500"/>
                                        <p:tgtEl>
                                          <p:spTgt spid="265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9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7" descr="courtroom 2"/>
          <p:cNvPicPr>
            <a:picLocks noChangeAspect="1" noChangeArrowheads="1"/>
          </p:cNvPicPr>
          <p:nvPr/>
        </p:nvPicPr>
        <p:blipFill>
          <a:blip r:embed="rId2">
            <a:extLst>
              <a:ext uri="{28A0092B-C50C-407E-A947-70E740481C1C}">
                <a14:useLocalDpi xmlns:a14="http://schemas.microsoft.com/office/drawing/2010/main" val="0"/>
              </a:ext>
            </a:extLst>
          </a:blip>
          <a:srcRect l="24969" r="18492"/>
          <a:stretch>
            <a:fillRect/>
          </a:stretch>
        </p:blipFill>
        <p:spPr bwMode="auto">
          <a:xfrm>
            <a:off x="1524000" y="-1957388"/>
            <a:ext cx="9144000" cy="1077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4"/>
          <p:cNvSpPr txBox="1">
            <a:spLocks noChangeArrowheads="1"/>
          </p:cNvSpPr>
          <p:nvPr/>
        </p:nvSpPr>
        <p:spPr bwMode="auto">
          <a:xfrm>
            <a:off x="2209800" y="5105401"/>
            <a:ext cx="3886200" cy="1236663"/>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spcBef>
                <a:spcPct val="10000"/>
              </a:spcBef>
            </a:pPr>
            <a:r>
              <a:rPr lang="en-US" altLang="en-US" sz="2400">
                <a:solidFill>
                  <a:srgbClr val="FFFFFF"/>
                </a:solidFill>
              </a:rPr>
              <a:t>P52—Fragment of John 18</a:t>
            </a:r>
          </a:p>
          <a:p>
            <a:pPr>
              <a:spcBef>
                <a:spcPct val="10000"/>
              </a:spcBef>
            </a:pPr>
            <a:r>
              <a:rPr lang="en-US" altLang="en-US" sz="2400">
                <a:solidFill>
                  <a:srgbClr val="FFFFFF"/>
                </a:solidFill>
              </a:rPr>
              <a:t>A.D. 125</a:t>
            </a:r>
            <a:endParaRPr lang="en-US" altLang="en-US" sz="2400">
              <a:solidFill>
                <a:srgbClr val="000000"/>
              </a:solidFill>
            </a:endParaRPr>
          </a:p>
        </p:txBody>
      </p:sp>
      <p:sp>
        <p:nvSpPr>
          <p:cNvPr id="107524" name="Text Box 6"/>
          <p:cNvSpPr txBox="1">
            <a:spLocks noChangeArrowheads="1"/>
          </p:cNvSpPr>
          <p:nvPr/>
        </p:nvSpPr>
        <p:spPr bwMode="auto">
          <a:xfrm>
            <a:off x="7162800" y="5100638"/>
            <a:ext cx="2743200" cy="123726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spcBef>
                <a:spcPct val="10000"/>
              </a:spcBef>
            </a:pPr>
            <a:r>
              <a:rPr lang="en-US" altLang="en-US" sz="2400">
                <a:solidFill>
                  <a:srgbClr val="FFFFFF"/>
                </a:solidFill>
              </a:rPr>
              <a:t>Papyrus Bodmer II (P66)</a:t>
            </a:r>
          </a:p>
          <a:p>
            <a:pPr>
              <a:spcBef>
                <a:spcPct val="10000"/>
              </a:spcBef>
            </a:pPr>
            <a:r>
              <a:rPr lang="en-US" altLang="en-US" sz="2400">
                <a:solidFill>
                  <a:srgbClr val="FFFFFF"/>
                </a:solidFill>
              </a:rPr>
              <a:t>A.D. 150-200 </a:t>
            </a:r>
          </a:p>
        </p:txBody>
      </p:sp>
      <p:pic>
        <p:nvPicPr>
          <p:cNvPr id="107525" name="Picture 3" descr="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026" y="152400"/>
            <a:ext cx="325437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5" descr="early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81000"/>
            <a:ext cx="32146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7525"/>
                                        </p:tgtEl>
                                        <p:attrNameLst>
                                          <p:attrName>style.visibility</p:attrName>
                                        </p:attrNameLst>
                                      </p:cBhvr>
                                      <p:to>
                                        <p:strVal val="visible"/>
                                      </p:to>
                                    </p:set>
                                    <p:anim calcmode="lin" valueType="num">
                                      <p:cBhvr additive="base">
                                        <p:cTn id="7" dur="500" fill="hold"/>
                                        <p:tgtEl>
                                          <p:spTgt spid="107525"/>
                                        </p:tgtEl>
                                        <p:attrNameLst>
                                          <p:attrName>ppt_x</p:attrName>
                                        </p:attrNameLst>
                                      </p:cBhvr>
                                      <p:tavLst>
                                        <p:tav tm="0">
                                          <p:val>
                                            <p:strVal val="0-#ppt_w/2"/>
                                          </p:val>
                                        </p:tav>
                                        <p:tav tm="100000">
                                          <p:val>
                                            <p:strVal val="#ppt_x"/>
                                          </p:val>
                                        </p:tav>
                                      </p:tavLst>
                                    </p:anim>
                                    <p:anim calcmode="lin" valueType="num">
                                      <p:cBhvr additive="base">
                                        <p:cTn id="8" dur="500" fill="hold"/>
                                        <p:tgtEl>
                                          <p:spTgt spid="10752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7523"/>
                                        </p:tgtEl>
                                        <p:attrNameLst>
                                          <p:attrName>style.visibility</p:attrName>
                                        </p:attrNameLst>
                                      </p:cBhvr>
                                      <p:to>
                                        <p:strVal val="visible"/>
                                      </p:to>
                                    </p:set>
                                    <p:anim calcmode="lin" valueType="num">
                                      <p:cBhvr additive="base">
                                        <p:cTn id="11" dur="500" fill="hold"/>
                                        <p:tgtEl>
                                          <p:spTgt spid="107523"/>
                                        </p:tgtEl>
                                        <p:attrNameLst>
                                          <p:attrName>ppt_x</p:attrName>
                                        </p:attrNameLst>
                                      </p:cBhvr>
                                      <p:tavLst>
                                        <p:tav tm="0">
                                          <p:val>
                                            <p:strVal val="0-#ppt_w/2"/>
                                          </p:val>
                                        </p:tav>
                                        <p:tav tm="100000">
                                          <p:val>
                                            <p:strVal val="#ppt_x"/>
                                          </p:val>
                                        </p:tav>
                                      </p:tavLst>
                                    </p:anim>
                                    <p:anim calcmode="lin" valueType="num">
                                      <p:cBhvr additive="base">
                                        <p:cTn id="12" dur="500" fill="hold"/>
                                        <p:tgtEl>
                                          <p:spTgt spid="107523"/>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07526"/>
                                        </p:tgtEl>
                                        <p:attrNameLst>
                                          <p:attrName>style.visibility</p:attrName>
                                        </p:attrNameLst>
                                      </p:cBhvr>
                                      <p:to>
                                        <p:strVal val="visible"/>
                                      </p:to>
                                    </p:set>
                                    <p:anim calcmode="lin" valueType="num">
                                      <p:cBhvr additive="base">
                                        <p:cTn id="17" dur="500" fill="hold"/>
                                        <p:tgtEl>
                                          <p:spTgt spid="107526"/>
                                        </p:tgtEl>
                                        <p:attrNameLst>
                                          <p:attrName>ppt_x</p:attrName>
                                        </p:attrNameLst>
                                      </p:cBhvr>
                                      <p:tavLst>
                                        <p:tav tm="0">
                                          <p:val>
                                            <p:strVal val="1+#ppt_w/2"/>
                                          </p:val>
                                        </p:tav>
                                        <p:tav tm="100000">
                                          <p:val>
                                            <p:strVal val="#ppt_x"/>
                                          </p:val>
                                        </p:tav>
                                      </p:tavLst>
                                    </p:anim>
                                    <p:anim calcmode="lin" valueType="num">
                                      <p:cBhvr additive="base">
                                        <p:cTn id="18" dur="500" fill="hold"/>
                                        <p:tgtEl>
                                          <p:spTgt spid="10752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7524"/>
                                        </p:tgtEl>
                                        <p:attrNameLst>
                                          <p:attrName>style.visibility</p:attrName>
                                        </p:attrNameLst>
                                      </p:cBhvr>
                                      <p:to>
                                        <p:strVal val="visible"/>
                                      </p:to>
                                    </p:set>
                                    <p:anim calcmode="lin" valueType="num">
                                      <p:cBhvr additive="base">
                                        <p:cTn id="21" dur="500" fill="hold"/>
                                        <p:tgtEl>
                                          <p:spTgt spid="107524"/>
                                        </p:tgtEl>
                                        <p:attrNameLst>
                                          <p:attrName>ppt_x</p:attrName>
                                        </p:attrNameLst>
                                      </p:cBhvr>
                                      <p:tavLst>
                                        <p:tav tm="0">
                                          <p:val>
                                            <p:strVal val="1+#ppt_w/2"/>
                                          </p:val>
                                        </p:tav>
                                        <p:tav tm="100000">
                                          <p:val>
                                            <p:strVal val="#ppt_x"/>
                                          </p:val>
                                        </p:tav>
                                      </p:tavLst>
                                    </p:anim>
                                    <p:anim calcmode="lin" valueType="num">
                                      <p:cBhvr additive="base">
                                        <p:cTn id="22" dur="500" fill="hold"/>
                                        <p:tgtEl>
                                          <p:spTgt spid="1075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nimBg="1"/>
      <p:bldP spid="10752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7q5-0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1938" y="1600200"/>
            <a:ext cx="4056062" cy="5257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5044" name="Text Box 4"/>
          <p:cNvSpPr txBox="1">
            <a:spLocks noChangeArrowheads="1"/>
          </p:cNvSpPr>
          <p:nvPr/>
        </p:nvSpPr>
        <p:spPr bwMode="auto">
          <a:xfrm>
            <a:off x="1841554" y="2690813"/>
            <a:ext cx="4716356" cy="2123658"/>
          </a:xfrm>
          <a:prstGeom prst="rect">
            <a:avLst/>
          </a:prstGeom>
          <a:solidFill>
            <a:schemeClr val="tx1"/>
          </a:solidFill>
          <a:ln w="9525">
            <a:noFill/>
            <a:miter lim="800000"/>
            <a:headEnd/>
            <a:tailEnd/>
          </a:ln>
          <a:effectLst/>
        </p:spPr>
        <p:txBody>
          <a:bodyPr wrap="none">
            <a:spAutoFit/>
          </a:bodyPr>
          <a:lstStyle/>
          <a:p>
            <a:pPr eaLnBrk="1" fontAlgn="auto" hangingPunct="1">
              <a:spcBef>
                <a:spcPts val="0"/>
              </a:spcBef>
              <a:spcAft>
                <a:spcPts val="0"/>
              </a:spcAft>
              <a:defRPr/>
            </a:pPr>
            <a:r>
              <a:rPr lang="en-US" sz="4400" b="1">
                <a:solidFill>
                  <a:srgbClr val="FFFF00"/>
                </a:solidFill>
                <a:effectLst>
                  <a:outerShdw blurRad="38100" dist="38100" dir="2700000" algn="tl">
                    <a:srgbClr val="FFFFFF"/>
                  </a:outerShdw>
                </a:effectLst>
                <a:latin typeface="Times New Roman"/>
                <a:ea typeface="+mn-ea"/>
              </a:rPr>
              <a:t>Found at Qumran.</a:t>
            </a:r>
          </a:p>
          <a:p>
            <a:pPr eaLnBrk="1" fontAlgn="auto" hangingPunct="1">
              <a:spcBef>
                <a:spcPts val="0"/>
              </a:spcBef>
              <a:spcAft>
                <a:spcPts val="0"/>
              </a:spcAft>
              <a:defRPr/>
            </a:pPr>
            <a:r>
              <a:rPr lang="en-US" sz="4400" b="1">
                <a:solidFill>
                  <a:srgbClr val="FFFF00"/>
                </a:solidFill>
                <a:effectLst>
                  <a:outerShdw blurRad="38100" dist="38100" dir="2700000" algn="tl">
                    <a:srgbClr val="FFFFFF"/>
                  </a:outerShdw>
                </a:effectLst>
                <a:latin typeface="Times New Roman"/>
                <a:ea typeface="+mn-ea"/>
              </a:rPr>
              <a:t>Written before</a:t>
            </a:r>
          </a:p>
          <a:p>
            <a:pPr eaLnBrk="1" fontAlgn="auto" hangingPunct="1">
              <a:spcBef>
                <a:spcPts val="0"/>
              </a:spcBef>
              <a:spcAft>
                <a:spcPts val="0"/>
              </a:spcAft>
              <a:defRPr/>
            </a:pPr>
            <a:r>
              <a:rPr lang="en-US" sz="4000" b="1">
                <a:solidFill>
                  <a:srgbClr val="FFFF00"/>
                </a:solidFill>
                <a:effectLst>
                  <a:outerShdw blurRad="38100" dist="38100" dir="2700000" algn="tl">
                    <a:srgbClr val="FFFFFF"/>
                  </a:outerShdw>
                </a:effectLst>
                <a:latin typeface="Times New Roman"/>
                <a:ea typeface="+mn-ea"/>
              </a:rPr>
              <a:t>A.D</a:t>
            </a:r>
            <a:r>
              <a:rPr lang="en-US" sz="4400" b="1">
                <a:solidFill>
                  <a:srgbClr val="FFFF00"/>
                </a:solidFill>
                <a:effectLst>
                  <a:outerShdw blurRad="38100" dist="38100" dir="2700000" algn="tl">
                    <a:srgbClr val="FFFFFF"/>
                  </a:outerShdw>
                </a:effectLst>
                <a:latin typeface="Times New Roman"/>
                <a:ea typeface="+mn-ea"/>
              </a:rPr>
              <a:t>. 68.</a:t>
            </a:r>
          </a:p>
        </p:txBody>
      </p:sp>
      <p:sp>
        <p:nvSpPr>
          <p:cNvPr id="215045" name="Text Box 5"/>
          <p:cNvSpPr txBox="1">
            <a:spLocks noChangeArrowheads="1"/>
          </p:cNvSpPr>
          <p:nvPr/>
        </p:nvSpPr>
        <p:spPr bwMode="auto">
          <a:xfrm>
            <a:off x="2362201" y="593726"/>
            <a:ext cx="7820025" cy="701675"/>
          </a:xfrm>
          <a:prstGeom prst="rect">
            <a:avLst/>
          </a:prstGeom>
          <a:noFill/>
          <a:ln w="9525">
            <a:noFill/>
            <a:miter lim="800000"/>
            <a:headEnd/>
            <a:tailEnd/>
          </a:ln>
          <a:effectLst/>
        </p:spPr>
        <p:txBody>
          <a:bodyPr wrap="none">
            <a:spAutoFit/>
          </a:bodyPr>
          <a:lstStyle/>
          <a:p>
            <a:pPr algn="l" eaLnBrk="1" fontAlgn="auto" hangingPunct="1">
              <a:spcBef>
                <a:spcPts val="0"/>
              </a:spcBef>
              <a:spcAft>
                <a:spcPts val="0"/>
              </a:spcAft>
              <a:defRPr/>
            </a:pPr>
            <a:r>
              <a:rPr lang="en-US" sz="4000" b="1">
                <a:solidFill>
                  <a:srgbClr val="000000"/>
                </a:solidFill>
                <a:effectLst>
                  <a:outerShdw blurRad="38100" dist="38100" dir="2700000" algn="tl">
                    <a:srgbClr val="C0C0C0"/>
                  </a:outerShdw>
                </a:effectLst>
                <a:latin typeface="Times New Roman"/>
                <a:ea typeface="+mn-ea"/>
              </a:rPr>
              <a:t>Perhaps the earliest N.T. fragment.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15045"/>
                                        </p:tgtEl>
                                        <p:attrNameLst>
                                          <p:attrName>style.visibility</p:attrName>
                                        </p:attrNameLst>
                                      </p:cBhvr>
                                      <p:to>
                                        <p:strVal val="visible"/>
                                      </p:to>
                                    </p:set>
                                    <p:anim calcmode="lin" valueType="num">
                                      <p:cBhvr>
                                        <p:cTn id="7" dur="1000" fill="hold"/>
                                        <p:tgtEl>
                                          <p:spTgt spid="215045"/>
                                        </p:tgtEl>
                                        <p:attrNameLst>
                                          <p:attrName>ppt_w</p:attrName>
                                        </p:attrNameLst>
                                      </p:cBhvr>
                                      <p:tavLst>
                                        <p:tav tm="0">
                                          <p:val>
                                            <p:fltVal val="0"/>
                                          </p:val>
                                        </p:tav>
                                        <p:tav tm="100000">
                                          <p:val>
                                            <p:strVal val="#ppt_w"/>
                                          </p:val>
                                        </p:tav>
                                      </p:tavLst>
                                    </p:anim>
                                    <p:anim calcmode="lin" valueType="num">
                                      <p:cBhvr>
                                        <p:cTn id="8" dur="1000" fill="hold"/>
                                        <p:tgtEl>
                                          <p:spTgt spid="215045"/>
                                        </p:tgtEl>
                                        <p:attrNameLst>
                                          <p:attrName>ppt_h</p:attrName>
                                        </p:attrNameLst>
                                      </p:cBhvr>
                                      <p:tavLst>
                                        <p:tav tm="0">
                                          <p:val>
                                            <p:fltVal val="0"/>
                                          </p:val>
                                        </p:tav>
                                        <p:tav tm="100000">
                                          <p:val>
                                            <p:strVal val="#ppt_h"/>
                                          </p:val>
                                        </p:tav>
                                      </p:tavLst>
                                    </p:anim>
                                    <p:anim calcmode="lin" valueType="num">
                                      <p:cBhvr>
                                        <p:cTn id="9" dur="1000" fill="hold"/>
                                        <p:tgtEl>
                                          <p:spTgt spid="215045"/>
                                        </p:tgtEl>
                                        <p:attrNameLst>
                                          <p:attrName>style.rotation</p:attrName>
                                        </p:attrNameLst>
                                      </p:cBhvr>
                                      <p:tavLst>
                                        <p:tav tm="0">
                                          <p:val>
                                            <p:fltVal val="360"/>
                                          </p:val>
                                        </p:tav>
                                        <p:tav tm="100000">
                                          <p:val>
                                            <p:fltVal val="0"/>
                                          </p:val>
                                        </p:tav>
                                      </p:tavLst>
                                    </p:anim>
                                    <p:animEffect transition="in" filter="fade">
                                      <p:cBhvr>
                                        <p:cTn id="10" dur="1000"/>
                                        <p:tgtEl>
                                          <p:spTgt spid="215045"/>
                                        </p:tgtEl>
                                      </p:cBhvr>
                                    </p:animEffect>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15042"/>
                                        </p:tgtEl>
                                        <p:attrNameLst>
                                          <p:attrName>style.visibility</p:attrName>
                                        </p:attrNameLst>
                                      </p:cBhvr>
                                      <p:to>
                                        <p:strVal val="visible"/>
                                      </p:to>
                                    </p:set>
                                    <p:anim calcmode="lin" valueType="num">
                                      <p:cBhvr additive="base">
                                        <p:cTn id="14" dur="1000" fill="hold"/>
                                        <p:tgtEl>
                                          <p:spTgt spid="215042"/>
                                        </p:tgtEl>
                                        <p:attrNameLst>
                                          <p:attrName>ppt_x</p:attrName>
                                        </p:attrNameLst>
                                      </p:cBhvr>
                                      <p:tavLst>
                                        <p:tav tm="0">
                                          <p:val>
                                            <p:strVal val="1+#ppt_w/2"/>
                                          </p:val>
                                        </p:tav>
                                        <p:tav tm="100000">
                                          <p:val>
                                            <p:strVal val="#ppt_x"/>
                                          </p:val>
                                        </p:tav>
                                      </p:tavLst>
                                    </p:anim>
                                    <p:anim calcmode="lin" valueType="num">
                                      <p:cBhvr additive="base">
                                        <p:cTn id="15" dur="1000" fill="hold"/>
                                        <p:tgtEl>
                                          <p:spTgt spid="21504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15044"/>
                                        </p:tgtEl>
                                        <p:attrNameLst>
                                          <p:attrName>style.visibility</p:attrName>
                                        </p:attrNameLst>
                                      </p:cBhvr>
                                      <p:to>
                                        <p:strVal val="visible"/>
                                      </p:to>
                                    </p:set>
                                    <p:animEffect transition="in" filter="fade">
                                      <p:cBhvr>
                                        <p:cTn id="19" dur="10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nimBg="1"/>
      <p:bldP spid="215045"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16066" name="Picture 2" descr="frag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1524000"/>
            <a:ext cx="3382963"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2286000" y="4876800"/>
            <a:ext cx="48402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2800">
                <a:solidFill>
                  <a:srgbClr val="000000"/>
                </a:solidFill>
                <a:latin typeface="Times New Roman" panose="02020603050405020304" pitchFamily="18" charset="0"/>
              </a:rPr>
              <a:t>Located at John Rylands Library</a:t>
            </a:r>
          </a:p>
          <a:p>
            <a:pPr eaLnBrk="1" hangingPunct="1"/>
            <a:r>
              <a:rPr lang="en-US" altLang="en-US" sz="2800">
                <a:solidFill>
                  <a:srgbClr val="000000"/>
                </a:solidFill>
                <a:latin typeface="Times New Roman" panose="02020603050405020304" pitchFamily="18" charset="0"/>
              </a:rPr>
              <a:t>Manchester, England </a:t>
            </a:r>
          </a:p>
        </p:txBody>
      </p:sp>
      <p:sp>
        <p:nvSpPr>
          <p:cNvPr id="216069" name="Text Box 5"/>
          <p:cNvSpPr txBox="1">
            <a:spLocks noChangeArrowheads="1"/>
          </p:cNvSpPr>
          <p:nvPr/>
        </p:nvSpPr>
        <p:spPr bwMode="auto">
          <a:xfrm>
            <a:off x="2209800" y="228601"/>
            <a:ext cx="4146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3600" b="1">
                <a:solidFill>
                  <a:srgbClr val="000000"/>
                </a:solidFill>
                <a:latin typeface="Times New Roman" panose="02020603050405020304" pitchFamily="18" charset="0"/>
              </a:rPr>
              <a:t>A papyrus fragment</a:t>
            </a:r>
          </a:p>
          <a:p>
            <a:pPr eaLnBrk="1" hangingPunct="1"/>
            <a:r>
              <a:rPr lang="en-US" altLang="en-US" sz="3600" b="1">
                <a:solidFill>
                  <a:srgbClr val="000000"/>
                </a:solidFill>
                <a:latin typeface="Times New Roman" panose="02020603050405020304" pitchFamily="18" charset="0"/>
              </a:rPr>
              <a:t>from Egypt.</a:t>
            </a:r>
          </a:p>
        </p:txBody>
      </p:sp>
      <p:sp>
        <p:nvSpPr>
          <p:cNvPr id="216070" name="AutoShape 6"/>
          <p:cNvSpPr>
            <a:spLocks/>
          </p:cNvSpPr>
          <p:nvPr/>
        </p:nvSpPr>
        <p:spPr bwMode="auto">
          <a:xfrm>
            <a:off x="6248400" y="304800"/>
            <a:ext cx="609600" cy="1143000"/>
          </a:xfrm>
          <a:prstGeom prst="rightBrace">
            <a:avLst>
              <a:gd name="adj1" fmla="val 15625"/>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endParaRPr lang="en-US" altLang="en-US">
              <a:solidFill>
                <a:srgbClr val="000000"/>
              </a:solidFill>
              <a:latin typeface="Times New Roman" panose="02020603050405020304" pitchFamily="18" charset="0"/>
            </a:endParaRPr>
          </a:p>
        </p:txBody>
      </p:sp>
      <p:sp>
        <p:nvSpPr>
          <p:cNvPr id="216071" name="Text Box 7"/>
          <p:cNvSpPr txBox="1">
            <a:spLocks noChangeArrowheads="1"/>
          </p:cNvSpPr>
          <p:nvPr/>
        </p:nvSpPr>
        <p:spPr bwMode="auto">
          <a:xfrm>
            <a:off x="7315201" y="304801"/>
            <a:ext cx="9302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4800" b="1">
                <a:solidFill>
                  <a:srgbClr val="000000"/>
                </a:solidFill>
                <a:latin typeface="Times New Roman" panose="02020603050405020304" pitchFamily="18" charset="0"/>
              </a:rPr>
              <a:t>p</a:t>
            </a:r>
            <a:r>
              <a:rPr lang="en-US" altLang="en-US" sz="4800" b="1" baseline="30000">
                <a:solidFill>
                  <a:srgbClr val="000000"/>
                </a:solidFill>
                <a:latin typeface="Times New Roman" panose="02020603050405020304" pitchFamily="18" charset="0"/>
              </a:rPr>
              <a:t>52</a:t>
            </a:r>
          </a:p>
        </p:txBody>
      </p:sp>
      <p:sp>
        <p:nvSpPr>
          <p:cNvPr id="216072" name="Text Box 8"/>
          <p:cNvSpPr txBox="1">
            <a:spLocks noChangeArrowheads="1"/>
          </p:cNvSpPr>
          <p:nvPr/>
        </p:nvSpPr>
        <p:spPr bwMode="auto">
          <a:xfrm>
            <a:off x="2590801" y="3886200"/>
            <a:ext cx="4206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200">
                <a:solidFill>
                  <a:srgbClr val="000000"/>
                </a:solidFill>
                <a:latin typeface="Times New Roman" panose="02020603050405020304" pitchFamily="18" charset="0"/>
              </a:rPr>
              <a:t>Dated from </a:t>
            </a:r>
            <a:r>
              <a:rPr lang="en-US" altLang="en-US" sz="2800">
                <a:solidFill>
                  <a:srgbClr val="000000"/>
                </a:solidFill>
                <a:latin typeface="Times New Roman" panose="02020603050405020304" pitchFamily="18" charset="0"/>
              </a:rPr>
              <a:t>A.D</a:t>
            </a:r>
            <a:r>
              <a:rPr lang="en-US" altLang="en-US" sz="3200">
                <a:solidFill>
                  <a:srgbClr val="000000"/>
                </a:solidFill>
                <a:latin typeface="Times New Roman" panose="02020603050405020304" pitchFamily="18" charset="0"/>
              </a:rPr>
              <a:t>. 80-130.</a:t>
            </a:r>
          </a:p>
        </p:txBody>
      </p:sp>
      <p:sp>
        <p:nvSpPr>
          <p:cNvPr id="216073" name="Text Box 9"/>
          <p:cNvSpPr txBox="1">
            <a:spLocks noChangeArrowheads="1"/>
          </p:cNvSpPr>
          <p:nvPr/>
        </p:nvSpPr>
        <p:spPr bwMode="auto">
          <a:xfrm>
            <a:off x="2209800" y="2133601"/>
            <a:ext cx="4419600" cy="1311275"/>
          </a:xfrm>
          <a:prstGeom prst="rect">
            <a:avLst/>
          </a:prstGeom>
          <a:noFill/>
          <a:ln w="9525">
            <a:noFill/>
            <a:miter lim="800000"/>
            <a:headEnd/>
            <a:tailEnd/>
          </a:ln>
          <a:effectLst/>
        </p:spPr>
        <p:txBody>
          <a:bodyPr wrap="none">
            <a:spAutoFit/>
          </a:bodyPr>
          <a:lstStyle/>
          <a:p>
            <a:pPr algn="l" eaLnBrk="1" fontAlgn="auto" hangingPunct="1">
              <a:spcBef>
                <a:spcPts val="0"/>
              </a:spcBef>
              <a:spcAft>
                <a:spcPts val="0"/>
              </a:spcAft>
              <a:defRPr/>
            </a:pPr>
            <a:r>
              <a:rPr lang="en-US" sz="4000">
                <a:solidFill>
                  <a:srgbClr val="660033"/>
                </a:solidFill>
                <a:effectLst>
                  <a:outerShdw blurRad="38100" dist="38100" dir="2700000" algn="tl">
                    <a:srgbClr val="C0C0C0"/>
                  </a:outerShdw>
                </a:effectLst>
                <a:latin typeface="Times New Roman"/>
                <a:ea typeface="+mn-ea"/>
              </a:rPr>
              <a:t>Contains Portions of</a:t>
            </a:r>
          </a:p>
          <a:p>
            <a:pPr algn="l" eaLnBrk="1" fontAlgn="auto" hangingPunct="1">
              <a:spcBef>
                <a:spcPts val="0"/>
              </a:spcBef>
              <a:spcAft>
                <a:spcPts val="0"/>
              </a:spcAft>
              <a:defRPr/>
            </a:pPr>
            <a:r>
              <a:rPr lang="en-US" sz="4000">
                <a:solidFill>
                  <a:srgbClr val="660033"/>
                </a:solidFill>
                <a:effectLst>
                  <a:outerShdw blurRad="38100" dist="38100" dir="2700000" algn="tl">
                    <a:srgbClr val="C0C0C0"/>
                  </a:outerShdw>
                </a:effectLst>
                <a:latin typeface="Times New Roman"/>
                <a:ea typeface="+mn-ea"/>
              </a:rPr>
              <a:t>John 18:31-33,37-38</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16066"/>
                                        </p:tgtEl>
                                        <p:attrNameLst>
                                          <p:attrName>style.visibility</p:attrName>
                                        </p:attrNameLst>
                                      </p:cBhvr>
                                      <p:to>
                                        <p:strVal val="visible"/>
                                      </p:to>
                                    </p:set>
                                    <p:anim calcmode="lin" valueType="num">
                                      <p:cBhvr additive="base">
                                        <p:cTn id="7" dur="1000" fill="hold"/>
                                        <p:tgtEl>
                                          <p:spTgt spid="216066"/>
                                        </p:tgtEl>
                                        <p:attrNameLst>
                                          <p:attrName>ppt_x</p:attrName>
                                        </p:attrNameLst>
                                      </p:cBhvr>
                                      <p:tavLst>
                                        <p:tav tm="0">
                                          <p:val>
                                            <p:strVal val="1+#ppt_w/2"/>
                                          </p:val>
                                        </p:tav>
                                        <p:tav tm="100000">
                                          <p:val>
                                            <p:strVal val="#ppt_x"/>
                                          </p:val>
                                        </p:tav>
                                      </p:tavLst>
                                    </p:anim>
                                    <p:anim calcmode="lin" valueType="num">
                                      <p:cBhvr additive="base">
                                        <p:cTn id="8" dur="1000" fill="hold"/>
                                        <p:tgtEl>
                                          <p:spTgt spid="21606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216069"/>
                                        </p:tgtEl>
                                        <p:attrNameLst>
                                          <p:attrName>style.visibility</p:attrName>
                                        </p:attrNameLst>
                                      </p:cBhvr>
                                      <p:to>
                                        <p:strVal val="visible"/>
                                      </p:to>
                                    </p:set>
                                    <p:anim calcmode="lin" valueType="num">
                                      <p:cBhvr additive="base">
                                        <p:cTn id="12" dur="1000" fill="hold"/>
                                        <p:tgtEl>
                                          <p:spTgt spid="216069"/>
                                        </p:tgtEl>
                                        <p:attrNameLst>
                                          <p:attrName>ppt_x</p:attrName>
                                        </p:attrNameLst>
                                      </p:cBhvr>
                                      <p:tavLst>
                                        <p:tav tm="0">
                                          <p:val>
                                            <p:strVal val="#ppt_x"/>
                                          </p:val>
                                        </p:tav>
                                        <p:tav tm="100000">
                                          <p:val>
                                            <p:strVal val="#ppt_x"/>
                                          </p:val>
                                        </p:tav>
                                      </p:tavLst>
                                    </p:anim>
                                    <p:anim calcmode="lin" valueType="num">
                                      <p:cBhvr additive="base">
                                        <p:cTn id="13" dur="1000" fill="hold"/>
                                        <p:tgtEl>
                                          <p:spTgt spid="216069"/>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216070"/>
                                        </p:tgtEl>
                                        <p:attrNameLst>
                                          <p:attrName>style.visibility</p:attrName>
                                        </p:attrNameLst>
                                      </p:cBhvr>
                                      <p:to>
                                        <p:strVal val="visible"/>
                                      </p:to>
                                    </p:set>
                                    <p:anim calcmode="lin" valueType="num">
                                      <p:cBhvr additive="base">
                                        <p:cTn id="16" dur="1000" fill="hold"/>
                                        <p:tgtEl>
                                          <p:spTgt spid="216070"/>
                                        </p:tgtEl>
                                        <p:attrNameLst>
                                          <p:attrName>ppt_x</p:attrName>
                                        </p:attrNameLst>
                                      </p:cBhvr>
                                      <p:tavLst>
                                        <p:tav tm="0">
                                          <p:val>
                                            <p:strVal val="#ppt_x"/>
                                          </p:val>
                                        </p:tav>
                                        <p:tav tm="100000">
                                          <p:val>
                                            <p:strVal val="#ppt_x"/>
                                          </p:val>
                                        </p:tav>
                                      </p:tavLst>
                                    </p:anim>
                                    <p:anim calcmode="lin" valueType="num">
                                      <p:cBhvr additive="base">
                                        <p:cTn id="17" dur="1000" fill="hold"/>
                                        <p:tgtEl>
                                          <p:spTgt spid="216070"/>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16071"/>
                                        </p:tgtEl>
                                        <p:attrNameLst>
                                          <p:attrName>style.visibility</p:attrName>
                                        </p:attrNameLst>
                                      </p:cBhvr>
                                      <p:to>
                                        <p:strVal val="visible"/>
                                      </p:to>
                                    </p:set>
                                    <p:animEffect transition="in" filter="fade">
                                      <p:cBhvr>
                                        <p:cTn id="21" dur="1000"/>
                                        <p:tgtEl>
                                          <p:spTgt spid="216071"/>
                                        </p:tgtEl>
                                      </p:cBhvr>
                                    </p:animEffect>
                                  </p:childTnLst>
                                </p:cTn>
                              </p:par>
                            </p:childTnLst>
                          </p:cTn>
                        </p:par>
                        <p:par>
                          <p:cTn id="22" fill="hold" nodeType="afterGroup">
                            <p:stCondLst>
                              <p:cond delay="3000"/>
                            </p:stCondLst>
                            <p:childTnLst>
                              <p:par>
                                <p:cTn id="23" presetID="10" presetClass="entr" presetSubtype="0" fill="hold" grpId="0" nodeType="afterEffect">
                                  <p:stCondLst>
                                    <p:cond delay="1000"/>
                                  </p:stCondLst>
                                  <p:childTnLst>
                                    <p:set>
                                      <p:cBhvr>
                                        <p:cTn id="24" dur="1" fill="hold">
                                          <p:stCondLst>
                                            <p:cond delay="0"/>
                                          </p:stCondLst>
                                        </p:cTn>
                                        <p:tgtEl>
                                          <p:spTgt spid="216073"/>
                                        </p:tgtEl>
                                        <p:attrNameLst>
                                          <p:attrName>style.visibility</p:attrName>
                                        </p:attrNameLst>
                                      </p:cBhvr>
                                      <p:to>
                                        <p:strVal val="visible"/>
                                      </p:to>
                                    </p:set>
                                    <p:animEffect transition="in" filter="fade">
                                      <p:cBhvr>
                                        <p:cTn id="25" dur="1000"/>
                                        <p:tgtEl>
                                          <p:spTgt spid="216073"/>
                                        </p:tgtEl>
                                      </p:cBhvr>
                                    </p:animEffect>
                                  </p:childTnLst>
                                </p:cTn>
                              </p:par>
                            </p:childTnLst>
                          </p:cTn>
                        </p:par>
                        <p:par>
                          <p:cTn id="26" fill="hold" nodeType="afterGroup">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216072"/>
                                        </p:tgtEl>
                                        <p:attrNameLst>
                                          <p:attrName>style.visibility</p:attrName>
                                        </p:attrNameLst>
                                      </p:cBhvr>
                                      <p:to>
                                        <p:strVal val="visible"/>
                                      </p:to>
                                    </p:set>
                                    <p:animEffect transition="in" filter="fade">
                                      <p:cBhvr>
                                        <p:cTn id="29" dur="1000"/>
                                        <p:tgtEl>
                                          <p:spTgt spid="216072"/>
                                        </p:tgtEl>
                                      </p:cBhvr>
                                    </p:animEffect>
                                  </p:childTnLst>
                                </p:cTn>
                              </p:par>
                            </p:childTnLst>
                          </p:cTn>
                        </p:par>
                        <p:par>
                          <p:cTn id="30" fill="hold" nodeType="afterGroup">
                            <p:stCondLst>
                              <p:cond delay="6000"/>
                            </p:stCondLst>
                            <p:childTnLst>
                              <p:par>
                                <p:cTn id="31" presetID="10" presetClass="entr" presetSubtype="0" fill="hold" grpId="0" nodeType="afterEffect">
                                  <p:stCondLst>
                                    <p:cond delay="0"/>
                                  </p:stCondLst>
                                  <p:childTnLst>
                                    <p:set>
                                      <p:cBhvr>
                                        <p:cTn id="32" dur="1" fill="hold">
                                          <p:stCondLst>
                                            <p:cond delay="0"/>
                                          </p:stCondLst>
                                        </p:cTn>
                                        <p:tgtEl>
                                          <p:spTgt spid="216068"/>
                                        </p:tgtEl>
                                        <p:attrNameLst>
                                          <p:attrName>style.visibility</p:attrName>
                                        </p:attrNameLst>
                                      </p:cBhvr>
                                      <p:to>
                                        <p:strVal val="visible"/>
                                      </p:to>
                                    </p:set>
                                    <p:animEffect transition="in" filter="fade">
                                      <p:cBhvr>
                                        <p:cTn id="33" dur="1000"/>
                                        <p:tgtEl>
                                          <p:spTgt spid="216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8" grpId="0"/>
      <p:bldP spid="216069" grpId="0"/>
      <p:bldP spid="216070" grpId="0" animBg="1"/>
      <p:bldP spid="216071" grpId="0"/>
      <p:bldP spid="216072" grpId="0"/>
      <p:bldP spid="216073"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17090" name="Picture 2" descr="p4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00025"/>
            <a:ext cx="5121275" cy="725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Text Box 3"/>
          <p:cNvSpPr txBox="1">
            <a:spLocks noChangeArrowheads="1"/>
          </p:cNvSpPr>
          <p:nvPr/>
        </p:nvSpPr>
        <p:spPr bwMode="auto">
          <a:xfrm>
            <a:off x="6400800" y="457201"/>
            <a:ext cx="3962400" cy="1616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r" eaLnBrk="1" hangingPunct="1"/>
            <a:r>
              <a:rPr lang="en-US" altLang="en-US" sz="2000">
                <a:solidFill>
                  <a:srgbClr val="FFFF00"/>
                </a:solidFill>
              </a:rPr>
              <a:t>A portion of one of the most valuable papyri (p</a:t>
            </a:r>
            <a:r>
              <a:rPr lang="en-US" altLang="en-US" sz="2000" baseline="30000">
                <a:solidFill>
                  <a:srgbClr val="FFFF00"/>
                </a:solidFill>
              </a:rPr>
              <a:t>46</a:t>
            </a:r>
            <a:r>
              <a:rPr lang="en-US" altLang="en-US" sz="2000">
                <a:solidFill>
                  <a:srgbClr val="FFFF00"/>
                </a:solidFill>
              </a:rPr>
              <a:t>)—</a:t>
            </a:r>
          </a:p>
          <a:p>
            <a:pPr algn="r" eaLnBrk="1" hangingPunct="1"/>
            <a:r>
              <a:rPr lang="en-US" altLang="en-US" sz="2000">
                <a:solidFill>
                  <a:srgbClr val="FFFF00"/>
                </a:solidFill>
              </a:rPr>
              <a:t>a substantially complete collection of Paul’s letters— dated around </a:t>
            </a:r>
            <a:r>
              <a:rPr lang="en-US" altLang="en-US">
                <a:solidFill>
                  <a:srgbClr val="FFFF00"/>
                </a:solidFill>
              </a:rPr>
              <a:t>A.D</a:t>
            </a:r>
            <a:r>
              <a:rPr lang="en-US" altLang="en-US" sz="2000">
                <a:solidFill>
                  <a:srgbClr val="FFFF00"/>
                </a:solidFill>
              </a:rPr>
              <a:t>. 250.</a:t>
            </a:r>
            <a:endParaRPr lang="en-US" altLang="en-US" sz="2000">
              <a:solidFill>
                <a:srgbClr val="FFFF00"/>
              </a:solidFill>
              <a:latin typeface="Times New Roman" panose="02020603050405020304" pitchFamily="18" charset="0"/>
            </a:endParaRPr>
          </a:p>
        </p:txBody>
      </p:sp>
      <p:sp>
        <p:nvSpPr>
          <p:cNvPr id="217092" name="Text Box 4"/>
          <p:cNvSpPr txBox="1">
            <a:spLocks noChangeArrowheads="1"/>
          </p:cNvSpPr>
          <p:nvPr/>
        </p:nvSpPr>
        <p:spPr bwMode="auto">
          <a:xfrm>
            <a:off x="7391401" y="2590801"/>
            <a:ext cx="1997075" cy="1920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4000">
                <a:solidFill>
                  <a:srgbClr val="FFFFFF"/>
                </a:solidFill>
                <a:latin typeface="Times New Roman" panose="02020603050405020304" pitchFamily="18" charset="0"/>
              </a:rPr>
              <a:t>The first</a:t>
            </a:r>
          </a:p>
          <a:p>
            <a:pPr eaLnBrk="1" hangingPunct="1"/>
            <a:r>
              <a:rPr lang="en-US" altLang="en-US" sz="4000">
                <a:solidFill>
                  <a:srgbClr val="FFFFFF"/>
                </a:solidFill>
                <a:latin typeface="Times New Roman" panose="02020603050405020304" pitchFamily="18" charset="0"/>
              </a:rPr>
              <a:t>page of</a:t>
            </a:r>
          </a:p>
          <a:p>
            <a:pPr eaLnBrk="1" hangingPunct="1"/>
            <a:r>
              <a:rPr lang="en-US" altLang="en-US" sz="4000">
                <a:solidFill>
                  <a:srgbClr val="FFFFFF"/>
                </a:solidFill>
                <a:latin typeface="Times New Roman" panose="02020603050405020304" pitchFamily="18" charset="0"/>
              </a:rPr>
              <a:t>Hebrews</a:t>
            </a:r>
          </a:p>
        </p:txBody>
      </p:sp>
      <p:sp>
        <p:nvSpPr>
          <p:cNvPr id="217093" name="Text Box 5"/>
          <p:cNvSpPr txBox="1">
            <a:spLocks noChangeArrowheads="1"/>
          </p:cNvSpPr>
          <p:nvPr/>
        </p:nvSpPr>
        <p:spPr bwMode="auto">
          <a:xfrm>
            <a:off x="6705601" y="4772026"/>
            <a:ext cx="3444875" cy="923330"/>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a:solidFill>
                  <a:srgbClr val="FFFF00"/>
                </a:solidFill>
                <a:latin typeface="Times New Roman" panose="02020603050405020304" pitchFamily="18" charset="0"/>
              </a:rPr>
              <a:t>Part of the Chester Beatty collection.</a:t>
            </a:r>
          </a:p>
          <a:p>
            <a:pPr eaLnBrk="1" hangingPunct="1"/>
            <a:r>
              <a:rPr lang="en-US" altLang="en-US">
                <a:solidFill>
                  <a:srgbClr val="FFFF00"/>
                </a:solidFill>
                <a:latin typeface="Times New Roman" panose="02020603050405020304" pitchFamily="18" charset="0"/>
              </a:rPr>
              <a:t>Located in Dublin and Ann Arbor.</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1000" fill="hold"/>
                                        <p:tgtEl>
                                          <p:spTgt spid="217090"/>
                                        </p:tgtEl>
                                        <p:attrNameLst>
                                          <p:attrName>ppt_x</p:attrName>
                                        </p:attrNameLst>
                                      </p:cBhvr>
                                      <p:tavLst>
                                        <p:tav tm="0">
                                          <p:val>
                                            <p:strVal val="0-#ppt_w/2"/>
                                          </p:val>
                                        </p:tav>
                                        <p:tav tm="100000">
                                          <p:val>
                                            <p:strVal val="#ppt_x"/>
                                          </p:val>
                                        </p:tav>
                                      </p:tavLst>
                                    </p:anim>
                                    <p:anim calcmode="lin" valueType="num">
                                      <p:cBhvr additive="base">
                                        <p:cTn id="8" dur="1000" fill="hold"/>
                                        <p:tgtEl>
                                          <p:spTgt spid="21709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217091"/>
                                        </p:tgtEl>
                                        <p:attrNameLst>
                                          <p:attrName>style.visibility</p:attrName>
                                        </p:attrNameLst>
                                      </p:cBhvr>
                                      <p:to>
                                        <p:strVal val="visible"/>
                                      </p:to>
                                    </p:set>
                                    <p:anim calcmode="lin" valueType="num">
                                      <p:cBhvr additive="base">
                                        <p:cTn id="12" dur="1000" fill="hold"/>
                                        <p:tgtEl>
                                          <p:spTgt spid="217091"/>
                                        </p:tgtEl>
                                        <p:attrNameLst>
                                          <p:attrName>ppt_x</p:attrName>
                                        </p:attrNameLst>
                                      </p:cBhvr>
                                      <p:tavLst>
                                        <p:tav tm="0">
                                          <p:val>
                                            <p:strVal val="#ppt_x"/>
                                          </p:val>
                                        </p:tav>
                                        <p:tav tm="100000">
                                          <p:val>
                                            <p:strVal val="#ppt_x"/>
                                          </p:val>
                                        </p:tav>
                                      </p:tavLst>
                                    </p:anim>
                                    <p:anim calcmode="lin" valueType="num">
                                      <p:cBhvr additive="base">
                                        <p:cTn id="13" dur="1000" fill="hold"/>
                                        <p:tgtEl>
                                          <p:spTgt spid="217091"/>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2000"/>
                            </p:stCondLst>
                            <p:childTnLst>
                              <p:par>
                                <p:cTn id="15" presetID="10" presetClass="entr" presetSubtype="0" fill="hold" grpId="0" nodeType="afterEffect">
                                  <p:stCondLst>
                                    <p:cond delay="1500"/>
                                  </p:stCondLst>
                                  <p:childTnLst>
                                    <p:set>
                                      <p:cBhvr>
                                        <p:cTn id="16" dur="1" fill="hold">
                                          <p:stCondLst>
                                            <p:cond delay="0"/>
                                          </p:stCondLst>
                                        </p:cTn>
                                        <p:tgtEl>
                                          <p:spTgt spid="217092"/>
                                        </p:tgtEl>
                                        <p:attrNameLst>
                                          <p:attrName>style.visibility</p:attrName>
                                        </p:attrNameLst>
                                      </p:cBhvr>
                                      <p:to>
                                        <p:strVal val="visible"/>
                                      </p:to>
                                    </p:set>
                                    <p:animEffect transition="in" filter="fade">
                                      <p:cBhvr>
                                        <p:cTn id="17" dur="2000"/>
                                        <p:tgtEl>
                                          <p:spTgt spid="217092"/>
                                        </p:tgtEl>
                                      </p:cBhvr>
                                    </p:animEffect>
                                  </p:childTnLst>
                                </p:cTn>
                              </p:par>
                            </p:childTnLst>
                          </p:cTn>
                        </p:par>
                        <p:par>
                          <p:cTn id="18" fill="hold" nodeType="afterGroup">
                            <p:stCondLst>
                              <p:cond delay="5500"/>
                            </p:stCondLst>
                            <p:childTnLst>
                              <p:par>
                                <p:cTn id="19" presetID="2" presetClass="entr" presetSubtype="4" fill="hold" grpId="0" nodeType="afterEffect">
                                  <p:stCondLst>
                                    <p:cond delay="0"/>
                                  </p:stCondLst>
                                  <p:childTnLst>
                                    <p:set>
                                      <p:cBhvr>
                                        <p:cTn id="20" dur="1" fill="hold">
                                          <p:stCondLst>
                                            <p:cond delay="0"/>
                                          </p:stCondLst>
                                        </p:cTn>
                                        <p:tgtEl>
                                          <p:spTgt spid="217093"/>
                                        </p:tgtEl>
                                        <p:attrNameLst>
                                          <p:attrName>style.visibility</p:attrName>
                                        </p:attrNameLst>
                                      </p:cBhvr>
                                      <p:to>
                                        <p:strVal val="visible"/>
                                      </p:to>
                                    </p:set>
                                    <p:anim calcmode="lin" valueType="num">
                                      <p:cBhvr additive="base">
                                        <p:cTn id="21" dur="1000" fill="hold"/>
                                        <p:tgtEl>
                                          <p:spTgt spid="217093"/>
                                        </p:tgtEl>
                                        <p:attrNameLst>
                                          <p:attrName>ppt_x</p:attrName>
                                        </p:attrNameLst>
                                      </p:cBhvr>
                                      <p:tavLst>
                                        <p:tav tm="0">
                                          <p:val>
                                            <p:strVal val="#ppt_x"/>
                                          </p:val>
                                        </p:tav>
                                        <p:tav tm="100000">
                                          <p:val>
                                            <p:strVal val="#ppt_x"/>
                                          </p:val>
                                        </p:tav>
                                      </p:tavLst>
                                    </p:anim>
                                    <p:anim calcmode="lin" valueType="num">
                                      <p:cBhvr additive="base">
                                        <p:cTn id="22" dur="1000" fill="hold"/>
                                        <p:tgtEl>
                                          <p:spTgt spid="2170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1" grpId="0" animBg="1"/>
      <p:bldP spid="217092" grpId="0" animBg="1"/>
      <p:bldP spid="21709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422525" y="196850"/>
            <a:ext cx="7727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600" b="1">
                <a:solidFill>
                  <a:srgbClr val="A50021"/>
                </a:solidFill>
                <a:latin typeface="Times New Roman" panose="02020603050405020304" pitchFamily="18" charset="0"/>
              </a:rPr>
              <a:t>Can We Know We Have God’s Word?</a:t>
            </a:r>
          </a:p>
        </p:txBody>
      </p:sp>
      <p:sp>
        <p:nvSpPr>
          <p:cNvPr id="111619" name="Text Box 3"/>
          <p:cNvSpPr txBox="1">
            <a:spLocks noChangeArrowheads="1"/>
          </p:cNvSpPr>
          <p:nvPr/>
        </p:nvSpPr>
        <p:spPr bwMode="auto">
          <a:xfrm>
            <a:off x="3143250" y="1676401"/>
            <a:ext cx="6153150" cy="11906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3600" b="1">
                <a:solidFill>
                  <a:srgbClr val="FFFF00"/>
                </a:solidFill>
                <a:latin typeface="Arial" panose="020B0604020202020204" pitchFamily="34" charset="0"/>
              </a:rPr>
              <a:t>Original</a:t>
            </a:r>
          </a:p>
          <a:p>
            <a:pPr eaLnBrk="1" hangingPunct="1"/>
            <a:r>
              <a:rPr lang="en-US" altLang="en-US" sz="3600" b="1">
                <a:solidFill>
                  <a:srgbClr val="FFFF00"/>
                </a:solidFill>
                <a:latin typeface="Arial" panose="020B0604020202020204" pitchFamily="34" charset="0"/>
              </a:rPr>
              <a:t>New Testament</a:t>
            </a:r>
            <a:r>
              <a:rPr lang="en-US" altLang="en-US" sz="3600" b="1">
                <a:solidFill>
                  <a:srgbClr val="000000"/>
                </a:solidFill>
                <a:latin typeface="Arial" panose="020B0604020202020204" pitchFamily="34" charset="0"/>
              </a:rPr>
              <a:t> </a:t>
            </a:r>
            <a:r>
              <a:rPr lang="en-US" altLang="en-US" sz="3600" b="1">
                <a:solidFill>
                  <a:srgbClr val="FFFF00"/>
                </a:solidFill>
                <a:latin typeface="Arial" panose="020B0604020202020204" pitchFamily="34" charset="0"/>
              </a:rPr>
              <a:t>Documents</a:t>
            </a:r>
            <a:endParaRPr lang="en-US" altLang="en-US">
              <a:solidFill>
                <a:srgbClr val="000000"/>
              </a:solidFill>
              <a:latin typeface="Times New Roman" panose="02020603050405020304" pitchFamily="18" charset="0"/>
            </a:endParaRPr>
          </a:p>
        </p:txBody>
      </p:sp>
      <p:sp>
        <p:nvSpPr>
          <p:cNvPr id="88068" name="Text Box 4"/>
          <p:cNvSpPr txBox="1">
            <a:spLocks noChangeArrowheads="1"/>
          </p:cNvSpPr>
          <p:nvPr/>
        </p:nvSpPr>
        <p:spPr bwMode="auto">
          <a:xfrm>
            <a:off x="2286000" y="3657600"/>
            <a:ext cx="3849688" cy="592138"/>
          </a:xfrm>
          <a:prstGeom prst="rect">
            <a:avLst/>
          </a:prstGeom>
          <a:solidFill>
            <a:srgbClr val="FF0000"/>
          </a:solidFill>
          <a:ln w="12700">
            <a:solidFill>
              <a:schemeClr val="tx1"/>
            </a:solidFill>
            <a:miter lim="800000"/>
            <a:headEnd/>
            <a:tailEnd/>
          </a:ln>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200" b="1">
                <a:solidFill>
                  <a:srgbClr val="000000"/>
                </a:solidFill>
                <a:latin typeface="Arial" panose="020B0604020202020204" pitchFamily="34" charset="0"/>
              </a:rPr>
              <a:t>Greek Manuscripts</a:t>
            </a:r>
            <a:endParaRPr lang="en-US" altLang="en-US" sz="3600" b="1">
              <a:solidFill>
                <a:srgbClr val="000000"/>
              </a:solidFill>
              <a:latin typeface="Arial" panose="020B0604020202020204" pitchFamily="34" charset="0"/>
            </a:endParaRPr>
          </a:p>
        </p:txBody>
      </p:sp>
      <p:sp>
        <p:nvSpPr>
          <p:cNvPr id="88069" name="Text Box 5"/>
          <p:cNvSpPr txBox="1">
            <a:spLocks noChangeArrowheads="1"/>
          </p:cNvSpPr>
          <p:nvPr/>
        </p:nvSpPr>
        <p:spPr bwMode="auto">
          <a:xfrm>
            <a:off x="4489450" y="4343400"/>
            <a:ext cx="3511550" cy="592138"/>
          </a:xfrm>
          <a:prstGeom prst="rect">
            <a:avLst/>
          </a:prstGeom>
          <a:solidFill>
            <a:srgbClr val="FF0000"/>
          </a:solidFill>
          <a:ln w="12700">
            <a:solidFill>
              <a:schemeClr val="tx1"/>
            </a:solidFill>
            <a:miter lim="800000"/>
            <a:headEnd/>
            <a:tailEnd/>
          </a:ln>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200" b="1">
                <a:solidFill>
                  <a:srgbClr val="000000"/>
                </a:solidFill>
                <a:latin typeface="Arial" panose="020B0604020202020204" pitchFamily="34" charset="0"/>
              </a:rPr>
              <a:t>Ancient Versions</a:t>
            </a:r>
            <a:endParaRPr lang="en-US" altLang="en-US" sz="3600" b="1">
              <a:solidFill>
                <a:srgbClr val="000000"/>
              </a:solidFill>
              <a:latin typeface="Arial" panose="020B0604020202020204" pitchFamily="34" charset="0"/>
            </a:endParaRPr>
          </a:p>
        </p:txBody>
      </p:sp>
      <p:sp>
        <p:nvSpPr>
          <p:cNvPr id="88070" name="Text Box 6"/>
          <p:cNvSpPr txBox="1">
            <a:spLocks noChangeArrowheads="1"/>
          </p:cNvSpPr>
          <p:nvPr/>
        </p:nvSpPr>
        <p:spPr bwMode="auto">
          <a:xfrm>
            <a:off x="6564314" y="5029200"/>
            <a:ext cx="3646487" cy="592138"/>
          </a:xfrm>
          <a:prstGeom prst="rect">
            <a:avLst/>
          </a:prstGeom>
          <a:solidFill>
            <a:srgbClr val="FF0000"/>
          </a:solidFill>
          <a:ln w="12700">
            <a:solidFill>
              <a:schemeClr val="tx1"/>
            </a:solidFill>
            <a:miter lim="800000"/>
            <a:headEnd/>
            <a:tailEnd/>
          </a:ln>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l" eaLnBrk="1" hangingPunct="1"/>
            <a:r>
              <a:rPr lang="en-US" altLang="en-US" sz="3200" b="1">
                <a:solidFill>
                  <a:srgbClr val="000000"/>
                </a:solidFill>
                <a:latin typeface="Arial" panose="020B0604020202020204" pitchFamily="34" charset="0"/>
              </a:rPr>
              <a:t>Patristic Citations</a:t>
            </a:r>
          </a:p>
        </p:txBody>
      </p:sp>
      <p:sp>
        <p:nvSpPr>
          <p:cNvPr id="111623" name="Line 8"/>
          <p:cNvSpPr>
            <a:spLocks noChangeShapeType="1"/>
          </p:cNvSpPr>
          <p:nvPr/>
        </p:nvSpPr>
        <p:spPr bwMode="auto">
          <a:xfrm>
            <a:off x="5257800" y="28194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4" name="Line 11"/>
          <p:cNvSpPr>
            <a:spLocks noChangeShapeType="1"/>
          </p:cNvSpPr>
          <p:nvPr/>
        </p:nvSpPr>
        <p:spPr bwMode="auto">
          <a:xfrm>
            <a:off x="6477000" y="33528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5" name="Line 14"/>
          <p:cNvSpPr>
            <a:spLocks noChangeShapeType="1"/>
          </p:cNvSpPr>
          <p:nvPr/>
        </p:nvSpPr>
        <p:spPr bwMode="auto">
          <a:xfrm>
            <a:off x="4038600" y="33528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6" name="Line 16"/>
          <p:cNvSpPr>
            <a:spLocks noChangeShapeType="1"/>
          </p:cNvSpPr>
          <p:nvPr/>
        </p:nvSpPr>
        <p:spPr bwMode="auto">
          <a:xfrm>
            <a:off x="4038600" y="33528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7" name="Line 17"/>
          <p:cNvSpPr>
            <a:spLocks noChangeShapeType="1"/>
          </p:cNvSpPr>
          <p:nvPr/>
        </p:nvSpPr>
        <p:spPr bwMode="auto">
          <a:xfrm>
            <a:off x="8610600" y="33528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fade">
                                      <p:cBhvr>
                                        <p:cTn id="7" dur="1000"/>
                                        <p:tgtEl>
                                          <p:spTgt spid="8806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8069"/>
                                        </p:tgtEl>
                                        <p:attrNameLst>
                                          <p:attrName>style.visibility</p:attrName>
                                        </p:attrNameLst>
                                      </p:cBhvr>
                                      <p:to>
                                        <p:strVal val="visible"/>
                                      </p:to>
                                    </p:set>
                                    <p:animEffect transition="in" filter="fade">
                                      <p:cBhvr>
                                        <p:cTn id="11" dur="1000"/>
                                        <p:tgtEl>
                                          <p:spTgt spid="88069"/>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8070"/>
                                        </p:tgtEl>
                                        <p:attrNameLst>
                                          <p:attrName>style.visibility</p:attrName>
                                        </p:attrNameLst>
                                      </p:cBhvr>
                                      <p:to>
                                        <p:strVal val="visible"/>
                                      </p:to>
                                    </p:set>
                                    <p:animEffect transition="in" filter="fade">
                                      <p:cBhvr>
                                        <p:cTn id="15" dur="1000"/>
                                        <p:tgtEl>
                                          <p:spTgt spid="88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nimBg="1"/>
      <p:bldP spid="88069" grpId="0" animBg="1"/>
      <p:bldP spid="8807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courtroom 2"/>
          <p:cNvPicPr>
            <a:picLocks noChangeAspect="1" noChangeArrowheads="1"/>
          </p:cNvPicPr>
          <p:nvPr/>
        </p:nvPicPr>
        <p:blipFill>
          <a:blip r:embed="rId3">
            <a:extLst>
              <a:ext uri="{28A0092B-C50C-407E-A947-70E740481C1C}">
                <a14:useLocalDpi xmlns:a14="http://schemas.microsoft.com/office/drawing/2010/main" val="0"/>
              </a:ext>
            </a:extLst>
          </a:blip>
          <a:srcRect l="21732" r="21732"/>
          <a:stretch>
            <a:fillRect/>
          </a:stretch>
        </p:blipFill>
        <p:spPr bwMode="auto">
          <a:xfrm>
            <a:off x="1524000" y="-1987550"/>
            <a:ext cx="9144000" cy="1077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Text Box 3"/>
          <p:cNvSpPr txBox="1">
            <a:spLocks noChangeArrowheads="1"/>
          </p:cNvSpPr>
          <p:nvPr/>
        </p:nvSpPr>
        <p:spPr bwMode="auto">
          <a:xfrm>
            <a:off x="2895600" y="2209800"/>
            <a:ext cx="6629400" cy="4362450"/>
          </a:xfrm>
          <a:prstGeom prst="rect">
            <a:avLst/>
          </a:prstGeom>
          <a:solidFill>
            <a:srgbClr val="969696">
              <a:alpha val="85001"/>
            </a:srgbClr>
          </a:solidFill>
          <a:ln w="9525">
            <a:noFill/>
            <a:miter lim="800000"/>
            <a:headEnd/>
            <a:tailEnd/>
          </a:ln>
          <a:effectLst/>
        </p:spPr>
        <p:txBody>
          <a:bodyPr>
            <a:spAutoFit/>
          </a:bodyPr>
          <a:lstStyle/>
          <a:p>
            <a:pPr>
              <a:defRPr/>
            </a:pPr>
            <a:r>
              <a:rPr lang="en-US" sz="2800" b="1" dirty="0">
                <a:solidFill>
                  <a:srgbClr val="FFFFFF"/>
                </a:solidFill>
                <a:effectLst>
                  <a:outerShdw blurRad="38100" dist="38100" dir="2700000" algn="tl">
                    <a:srgbClr val="000000">
                      <a:alpha val="43137"/>
                    </a:srgbClr>
                  </a:outerShdw>
                </a:effectLst>
                <a:latin typeface="Times New Roman" pitchFamily="18" charset="0"/>
                <a:ea typeface="+mn-ea"/>
                <a:cs typeface="Times New Roman" pitchFamily="18" charset="0"/>
              </a:rPr>
              <a:t>Clement of Rome (c. A.D. 30-100)</a:t>
            </a:r>
          </a:p>
          <a:p>
            <a:pPr>
              <a:defRPr/>
            </a:pPr>
            <a:r>
              <a:rPr lang="en-US" sz="2800" b="1" dirty="0">
                <a:solidFill>
                  <a:srgbClr val="FFFFFF"/>
                </a:solidFill>
                <a:effectLst>
                  <a:outerShdw blurRad="38100" dist="38100" dir="2700000" algn="tl">
                    <a:srgbClr val="000000">
                      <a:alpha val="43137"/>
                    </a:srgbClr>
                  </a:outerShdw>
                </a:effectLst>
                <a:latin typeface="Times New Roman" pitchFamily="18" charset="0"/>
                <a:ea typeface="+mn-ea"/>
                <a:cs typeface="Times New Roman" pitchFamily="18" charset="0"/>
              </a:rPr>
              <a:t>Ignatius (A.D. 70-110)</a:t>
            </a:r>
          </a:p>
          <a:p>
            <a:pPr>
              <a:defRPr/>
            </a:pPr>
            <a:r>
              <a:rPr lang="en-US" sz="2800" b="1" dirty="0">
                <a:solidFill>
                  <a:srgbClr val="FFFFFF"/>
                </a:solidFill>
                <a:effectLst>
                  <a:outerShdw blurRad="38100" dist="38100" dir="2700000" algn="tl">
                    <a:srgbClr val="000000">
                      <a:alpha val="43137"/>
                    </a:srgbClr>
                  </a:outerShdw>
                </a:effectLst>
                <a:latin typeface="Times New Roman" pitchFamily="18" charset="0"/>
                <a:ea typeface="+mn-ea"/>
                <a:cs typeface="Times New Roman" pitchFamily="18" charset="0"/>
              </a:rPr>
              <a:t>Polycarp (A.D. 70-156)</a:t>
            </a:r>
          </a:p>
          <a:p>
            <a:pPr>
              <a:defRPr/>
            </a:pPr>
            <a:r>
              <a:rPr lang="en-US" sz="2800" b="1" dirty="0">
                <a:solidFill>
                  <a:srgbClr val="FFFFFF"/>
                </a:solidFill>
                <a:effectLst>
                  <a:outerShdw blurRad="38100" dist="38100" dir="2700000" algn="tl">
                    <a:srgbClr val="000000">
                      <a:alpha val="43137"/>
                    </a:srgbClr>
                  </a:outerShdw>
                </a:effectLst>
                <a:latin typeface="Times New Roman" pitchFamily="18" charset="0"/>
                <a:ea typeface="+mn-ea"/>
                <a:cs typeface="Times New Roman" pitchFamily="18" charset="0"/>
              </a:rPr>
              <a:t>Justin Martyr (A.D. 100-165)</a:t>
            </a:r>
          </a:p>
          <a:p>
            <a:pPr>
              <a:defRPr/>
            </a:pPr>
            <a:r>
              <a:rPr lang="en-US" sz="2800" b="1" dirty="0" err="1">
                <a:solidFill>
                  <a:srgbClr val="FFFFFF"/>
                </a:solidFill>
                <a:effectLst>
                  <a:outerShdw blurRad="38100" dist="38100" dir="2700000" algn="tl">
                    <a:srgbClr val="000000">
                      <a:alpha val="43137"/>
                    </a:srgbClr>
                  </a:outerShdw>
                </a:effectLst>
                <a:latin typeface="Times New Roman" pitchFamily="18" charset="0"/>
                <a:ea typeface="+mn-ea"/>
                <a:cs typeface="Times New Roman" pitchFamily="18" charset="0"/>
              </a:rPr>
              <a:t>Irenaeus</a:t>
            </a:r>
            <a:r>
              <a:rPr lang="en-US" sz="2800" b="1" dirty="0">
                <a:solidFill>
                  <a:srgbClr val="FFFFFF"/>
                </a:solidFill>
                <a:effectLst>
                  <a:outerShdw blurRad="38100" dist="38100" dir="2700000" algn="tl">
                    <a:srgbClr val="000000">
                      <a:alpha val="43137"/>
                    </a:srgbClr>
                  </a:outerShdw>
                </a:effectLst>
                <a:latin typeface="Times New Roman" pitchFamily="18" charset="0"/>
                <a:ea typeface="+mn-ea"/>
                <a:cs typeface="Times New Roman" pitchFamily="18" charset="0"/>
              </a:rPr>
              <a:t> (A.D. 130-202) </a:t>
            </a:r>
          </a:p>
          <a:p>
            <a:pPr>
              <a:defRPr/>
            </a:pPr>
            <a:r>
              <a:rPr lang="en-US" sz="2800" b="1" dirty="0">
                <a:solidFill>
                  <a:srgbClr val="FFFFFF"/>
                </a:solidFill>
                <a:effectLst>
                  <a:outerShdw blurRad="38100" dist="38100" dir="2700000" algn="tl">
                    <a:srgbClr val="000000">
                      <a:alpha val="43137"/>
                    </a:srgbClr>
                  </a:outerShdw>
                </a:effectLst>
                <a:latin typeface="Times New Roman" pitchFamily="18" charset="0"/>
                <a:ea typeface="+mn-ea"/>
                <a:cs typeface="Times New Roman" pitchFamily="18" charset="0"/>
              </a:rPr>
              <a:t>Tertullian (A.D. 200),</a:t>
            </a:r>
          </a:p>
          <a:p>
            <a:pPr>
              <a:defRPr/>
            </a:pPr>
            <a:r>
              <a:rPr lang="en-US" sz="2800" b="1" dirty="0">
                <a:solidFill>
                  <a:srgbClr val="FFFFFF"/>
                </a:solidFill>
                <a:effectLst>
                  <a:outerShdw blurRad="38100" dist="38100" dir="2700000" algn="tl">
                    <a:srgbClr val="000000">
                      <a:alpha val="43137"/>
                    </a:srgbClr>
                  </a:outerShdw>
                </a:effectLst>
                <a:latin typeface="Times New Roman" pitchFamily="18" charset="0"/>
                <a:ea typeface="+mn-ea"/>
                <a:cs typeface="Times New Roman" pitchFamily="18" charset="0"/>
              </a:rPr>
              <a:t>Origen (A.D. 225),</a:t>
            </a:r>
          </a:p>
          <a:p>
            <a:pPr>
              <a:defRPr/>
            </a:pPr>
            <a:r>
              <a:rPr lang="en-US" sz="2800" b="1" dirty="0" err="1">
                <a:solidFill>
                  <a:srgbClr val="FFFFFF"/>
                </a:solidFill>
                <a:effectLst>
                  <a:outerShdw blurRad="38100" dist="38100" dir="2700000" algn="tl">
                    <a:srgbClr val="000000">
                      <a:alpha val="43137"/>
                    </a:srgbClr>
                  </a:outerShdw>
                </a:effectLst>
                <a:latin typeface="Times New Roman" pitchFamily="18" charset="0"/>
                <a:ea typeface="+mn-ea"/>
                <a:cs typeface="Times New Roman" pitchFamily="18" charset="0"/>
              </a:rPr>
              <a:t>Novatian</a:t>
            </a:r>
            <a:r>
              <a:rPr lang="en-US" sz="2800" b="1" dirty="0">
                <a:solidFill>
                  <a:srgbClr val="FFFFFF"/>
                </a:solidFill>
                <a:effectLst>
                  <a:outerShdw blurRad="38100" dist="38100" dir="2700000" algn="tl">
                    <a:srgbClr val="000000">
                      <a:alpha val="43137"/>
                    </a:srgbClr>
                  </a:outerShdw>
                </a:effectLst>
                <a:latin typeface="Times New Roman" pitchFamily="18" charset="0"/>
                <a:ea typeface="+mn-ea"/>
                <a:cs typeface="Times New Roman" pitchFamily="18" charset="0"/>
              </a:rPr>
              <a:t> (A.D. 235),</a:t>
            </a:r>
          </a:p>
          <a:p>
            <a:pPr>
              <a:defRPr/>
            </a:pPr>
            <a:r>
              <a:rPr lang="en-US" sz="2800" b="1" dirty="0">
                <a:solidFill>
                  <a:srgbClr val="FFFFFF"/>
                </a:solidFill>
                <a:effectLst>
                  <a:outerShdw blurRad="38100" dist="38100" dir="2700000" algn="tl">
                    <a:srgbClr val="000000">
                      <a:alpha val="43137"/>
                    </a:srgbClr>
                  </a:outerShdw>
                </a:effectLst>
                <a:latin typeface="Times New Roman" pitchFamily="18" charset="0"/>
                <a:ea typeface="+mn-ea"/>
                <a:cs typeface="Times New Roman" pitchFamily="18" charset="0"/>
              </a:rPr>
              <a:t>Cyprian (A.D. 250), </a:t>
            </a:r>
          </a:p>
          <a:p>
            <a:pPr>
              <a:defRPr/>
            </a:pPr>
            <a:r>
              <a:rPr lang="en-US" sz="2800" b="1" dirty="0">
                <a:solidFill>
                  <a:srgbClr val="FFFFFF"/>
                </a:solidFill>
                <a:effectLst>
                  <a:outerShdw blurRad="38100" dist="38100" dir="2700000" algn="tl">
                    <a:srgbClr val="000000">
                      <a:alpha val="43137"/>
                    </a:srgbClr>
                  </a:outerShdw>
                </a:effectLst>
                <a:latin typeface="Times New Roman" pitchFamily="18" charset="0"/>
                <a:ea typeface="+mn-ea"/>
                <a:cs typeface="Times New Roman" pitchFamily="18" charset="0"/>
              </a:rPr>
              <a:t>Methodius (A.D. 290),</a:t>
            </a:r>
            <a:r>
              <a:rPr lang="en-US" dirty="0">
                <a:solidFill>
                  <a:srgbClr val="000000"/>
                </a:solidFill>
                <a:latin typeface="Times New Roman" pitchFamily="18" charset="0"/>
                <a:ea typeface="+mn-ea"/>
                <a:cs typeface="Times New Roman" pitchFamily="18" charset="0"/>
              </a:rPr>
              <a:t> </a:t>
            </a:r>
          </a:p>
        </p:txBody>
      </p:sp>
      <p:sp>
        <p:nvSpPr>
          <p:cNvPr id="267268" name="Text Box 4"/>
          <p:cNvSpPr txBox="1">
            <a:spLocks noChangeArrowheads="1"/>
          </p:cNvSpPr>
          <p:nvPr/>
        </p:nvSpPr>
        <p:spPr bwMode="auto">
          <a:xfrm>
            <a:off x="2362200" y="76200"/>
            <a:ext cx="7467600" cy="15700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charset="0"/>
                <a:ea typeface="ＭＳ Ｐゴシック" charset="-128"/>
              </a:defRPr>
            </a:lvl1pPr>
            <a:lvl2pPr marL="742950" indent="-285750">
              <a:defRPr>
                <a:solidFill>
                  <a:schemeClr val="tx1"/>
                </a:solidFill>
                <a:latin typeface="Verdana" charset="0"/>
                <a:ea typeface="ＭＳ Ｐゴシック" charset="-128"/>
              </a:defRPr>
            </a:lvl2pPr>
            <a:lvl3pPr marL="1143000" indent="-228600">
              <a:defRPr>
                <a:solidFill>
                  <a:schemeClr val="tx1"/>
                </a:solidFill>
                <a:latin typeface="Verdana" charset="0"/>
                <a:ea typeface="ＭＳ Ｐゴシック" charset="-128"/>
              </a:defRPr>
            </a:lvl3pPr>
            <a:lvl4pPr marL="1600200" indent="-228600">
              <a:defRPr>
                <a:solidFill>
                  <a:schemeClr val="tx1"/>
                </a:solidFill>
                <a:latin typeface="Verdana" charset="0"/>
                <a:ea typeface="ＭＳ Ｐゴシック" charset="-128"/>
              </a:defRPr>
            </a:lvl4pPr>
            <a:lvl5pPr marL="2057400" indent="-228600">
              <a:defRPr>
                <a:solidFill>
                  <a:schemeClr val="tx1"/>
                </a:solidFill>
                <a:latin typeface="Verdana" charset="0"/>
                <a:ea typeface="ＭＳ Ｐゴシック" charset="-128"/>
              </a:defRPr>
            </a:lvl5pPr>
            <a:lvl6pPr marL="2514600" indent="-228600" algn="ctr" eaLnBrk="0" fontAlgn="base" hangingPunct="0">
              <a:spcBef>
                <a:spcPct val="0"/>
              </a:spcBef>
              <a:spcAft>
                <a:spcPct val="0"/>
              </a:spcAft>
              <a:defRPr>
                <a:solidFill>
                  <a:schemeClr val="tx1"/>
                </a:solidFill>
                <a:latin typeface="Verdana" charset="0"/>
                <a:ea typeface="ＭＳ Ｐゴシック" charset="-128"/>
              </a:defRPr>
            </a:lvl6pPr>
            <a:lvl7pPr marL="2971800" indent="-228600" algn="ctr" eaLnBrk="0" fontAlgn="base" hangingPunct="0">
              <a:spcBef>
                <a:spcPct val="0"/>
              </a:spcBef>
              <a:spcAft>
                <a:spcPct val="0"/>
              </a:spcAft>
              <a:defRPr>
                <a:solidFill>
                  <a:schemeClr val="tx1"/>
                </a:solidFill>
                <a:latin typeface="Verdana" charset="0"/>
                <a:ea typeface="ＭＳ Ｐゴシック" charset="-128"/>
              </a:defRPr>
            </a:lvl7pPr>
            <a:lvl8pPr marL="3429000" indent="-228600" algn="ctr" eaLnBrk="0" fontAlgn="base" hangingPunct="0">
              <a:spcBef>
                <a:spcPct val="0"/>
              </a:spcBef>
              <a:spcAft>
                <a:spcPct val="0"/>
              </a:spcAft>
              <a:defRPr>
                <a:solidFill>
                  <a:schemeClr val="tx1"/>
                </a:solidFill>
                <a:latin typeface="Verdana" charset="0"/>
                <a:ea typeface="ＭＳ Ｐゴシック" charset="-128"/>
              </a:defRPr>
            </a:lvl8pPr>
            <a:lvl9pPr marL="3886200" indent="-228600" algn="ctr" eaLnBrk="0" fontAlgn="base" hangingPunct="0">
              <a:spcBef>
                <a:spcPct val="0"/>
              </a:spcBef>
              <a:spcAft>
                <a:spcPct val="0"/>
              </a:spcAft>
              <a:defRPr>
                <a:solidFill>
                  <a:schemeClr val="tx1"/>
                </a:solidFill>
                <a:latin typeface="Verdana" charset="0"/>
                <a:ea typeface="ＭＳ Ｐゴシック" charset="-128"/>
              </a:defRPr>
            </a:lvl9pPr>
          </a:lstStyle>
          <a:p>
            <a:pPr>
              <a:defRPr/>
            </a:pPr>
            <a:r>
              <a:rPr lang="en-US" sz="3200" b="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WRITINGS FROM EARLY </a:t>
            </a:r>
          </a:p>
          <a:p>
            <a:pPr>
              <a:defRPr/>
            </a:pPr>
            <a:r>
              <a:rPr lang="en-US" sz="3200" b="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NON-INSPIRED PREACHERS WHO RECOGNIZED CHRIST AS DIETY</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7268"/>
                                        </p:tgtEl>
                                        <p:attrNameLst>
                                          <p:attrName>style.visibility</p:attrName>
                                        </p:attrNameLst>
                                      </p:cBhvr>
                                      <p:to>
                                        <p:strVal val="visible"/>
                                      </p:to>
                                    </p:set>
                                    <p:animEffect transition="in" filter="slide(fromBottom)">
                                      <p:cBhvr>
                                        <p:cTn id="7" dur="500"/>
                                        <p:tgtEl>
                                          <p:spTgt spid="267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7267"/>
                                        </p:tgtEl>
                                        <p:attrNameLst>
                                          <p:attrName>style.visibility</p:attrName>
                                        </p:attrNameLst>
                                      </p:cBhvr>
                                      <p:to>
                                        <p:strVal val="visible"/>
                                      </p:to>
                                    </p:set>
                                    <p:animEffect transition="in" filter="wipe(up)">
                                      <p:cBhvr>
                                        <p:cTn id="12" dur="1000"/>
                                        <p:tgtEl>
                                          <p:spTgt spid="267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animBg="1"/>
      <p:bldP spid="26726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609600" y="849995"/>
            <a:ext cx="10972800" cy="509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52352" bIns="152352">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4400" dirty="0">
                <a:latin typeface="Times New Roman" panose="02020603050405020304" pitchFamily="18" charset="0"/>
                <a:cs typeface="Times New Roman" panose="02020603050405020304" pitchFamily="18" charset="0"/>
              </a:rPr>
              <a:t>A FLAWED BOOK?</a:t>
            </a:r>
          </a:p>
          <a:p>
            <a:pPr algn="just"/>
            <a:endParaRPr lang="en-US" altLang="en-US" sz="4000" dirty="0">
              <a:latin typeface="Times New Roman" panose="02020603050405020304" pitchFamily="18" charset="0"/>
              <a:cs typeface="Times New Roman" panose="02020603050405020304" pitchFamily="18" charset="0"/>
            </a:endParaRPr>
          </a:p>
          <a:p>
            <a:pPr algn="l"/>
            <a:r>
              <a:rPr lang="en-US" altLang="en-US" sz="4000" b="1" dirty="0">
                <a:latin typeface="Times New Roman" panose="02020603050405020304" pitchFamily="18" charset="0"/>
                <a:cs typeface="Times New Roman" panose="02020603050405020304" pitchFamily="18" charset="0"/>
              </a:rPr>
              <a:t>“</a:t>
            </a:r>
            <a:r>
              <a:rPr lang="en-US" altLang="en-US" sz="4000" dirty="0">
                <a:latin typeface="Times New Roman" panose="02020603050405020304" pitchFamily="18" charset="0"/>
                <a:cs typeface="Times New Roman" panose="02020603050405020304" pitchFamily="18" charset="0"/>
              </a:rPr>
              <a:t>People who are free of theological bias notice that the bible contains hundreds of discrepancies…. The bible is a flawed book.”</a:t>
            </a:r>
          </a:p>
          <a:p>
            <a:pPr algn="just"/>
            <a:r>
              <a:rPr lang="en-US" altLang="en-US" sz="3600" dirty="0">
                <a:latin typeface="Helvetica" panose="020B0604020202020204" pitchFamily="34" charset="0"/>
                <a:cs typeface="Times New Roman" panose="02020603050405020304" pitchFamily="18" charset="0"/>
              </a:rPr>
              <a:t> </a:t>
            </a:r>
          </a:p>
          <a:p>
            <a:pPr algn="just"/>
            <a:r>
              <a:rPr lang="en-US" altLang="en-US" sz="2300" dirty="0">
                <a:latin typeface="Times New Roman" panose="02020603050405020304" pitchFamily="18" charset="0"/>
                <a:cs typeface="Times New Roman" panose="02020603050405020304" pitchFamily="18" charset="0"/>
              </a:rPr>
              <a:t>Dan Barker (1992), </a:t>
            </a:r>
            <a:r>
              <a:rPr lang="en-US" altLang="en-US" sz="2300" i="1" dirty="0">
                <a:latin typeface="Times New Roman" panose="02020603050405020304" pitchFamily="18" charset="0"/>
                <a:cs typeface="Times New Roman" panose="02020603050405020304" pitchFamily="18" charset="0"/>
              </a:rPr>
              <a:t>Losing Faith In Faith—From Preacher to Atheist</a:t>
            </a:r>
            <a:r>
              <a:rPr lang="en-US" altLang="en-US" sz="2300" dirty="0">
                <a:latin typeface="Times New Roman" panose="02020603050405020304" pitchFamily="18" charset="0"/>
                <a:cs typeface="Times New Roman" panose="02020603050405020304" pitchFamily="18" charset="0"/>
              </a:rPr>
              <a:t> (Madison, WI: Freedom from Religion Foundation), pp.164, 177</a:t>
            </a:r>
            <a:r>
              <a:rPr lang="en-US" altLang="en-US" sz="2400" dirty="0">
                <a:latin typeface="Times New Roman" panose="02020603050405020304" pitchFamily="18" charset="0"/>
                <a:cs typeface="Times New Roman" panose="02020603050405020304" pitchFamily="18" charset="0"/>
              </a:rPr>
              <a:t>. </a:t>
            </a:r>
          </a:p>
          <a:p>
            <a:pPr algn="l"/>
            <a:endParaRPr lang="en-US" altLang="en-US" sz="2400"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additive="base">
                                        <p:cTn id="7" dur="500" fill="hold"/>
                                        <p:tgtEl>
                                          <p:spTgt spid="91138"/>
                                        </p:tgtEl>
                                        <p:attrNameLst>
                                          <p:attrName>ppt_x</p:attrName>
                                        </p:attrNameLst>
                                      </p:cBhvr>
                                      <p:tavLst>
                                        <p:tav tm="0">
                                          <p:val>
                                            <p:strVal val="0-#ppt_w/2"/>
                                          </p:val>
                                        </p:tav>
                                        <p:tav tm="100000">
                                          <p:val>
                                            <p:strVal val="#ppt_x"/>
                                          </p:val>
                                        </p:tav>
                                      </p:tavLst>
                                    </p:anim>
                                    <p:anim calcmode="lin" valueType="num">
                                      <p:cBhvr additive="base">
                                        <p:cTn id="8" dur="500" fill="hold"/>
                                        <p:tgtEl>
                                          <p:spTgt spid="911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Lst>
  </p:timing>
</p:sld>
</file>

<file path=ppt/theme/_rels/theme10.xml.rels><?xml version="1.0" encoding="UTF-8" standalone="yes"?>
<Relationships xmlns="http://schemas.openxmlformats.org/package/2006/relationships"><Relationship Id="rId1" Type="http://schemas.openxmlformats.org/officeDocument/2006/relationships/image" Target="../media/image5.jpeg"/></Relationships>
</file>

<file path=ppt/theme/_rels/theme11.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_Default Design">
  <a:themeElements>
    <a:clrScheme name="">
      <a:dk1>
        <a:srgbClr val="808080"/>
      </a:dk1>
      <a:lt1>
        <a:srgbClr val="FFFFFF"/>
      </a:lt1>
      <a:dk2>
        <a:srgbClr val="000099"/>
      </a:dk2>
      <a:lt2>
        <a:srgbClr val="FFFFFF"/>
      </a:lt2>
      <a:accent1>
        <a:srgbClr val="3399FF"/>
      </a:accent1>
      <a:accent2>
        <a:srgbClr val="99FFCC"/>
      </a:accent2>
      <a:accent3>
        <a:srgbClr val="AAAACA"/>
      </a:accent3>
      <a:accent4>
        <a:srgbClr val="DADADA"/>
      </a:accent4>
      <a:accent5>
        <a:srgbClr val="ADCAFF"/>
      </a:accent5>
      <a:accent6>
        <a:srgbClr val="8AE7B9"/>
      </a:accent6>
      <a:hlink>
        <a:srgbClr val="CC00CC"/>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9"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9"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9"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9"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9"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a:ln>
              <a:noFill/>
            </a:ln>
            <a:solidFill>
              <a:schemeClr val="tx2"/>
            </a:solidFill>
            <a:effectLst/>
            <a:latin typeface="Helvetica" pitchFamily="-109"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a:ln>
              <a:noFill/>
            </a:ln>
            <a:solidFill>
              <a:schemeClr val="tx2"/>
            </a:solidFill>
            <a:effectLst/>
            <a:latin typeface="Helvetica" pitchFamily="-109"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cientific Foreknowledge of the Bible">
  <a:themeElements>
    <a:clrScheme name="Scientific Foreknowledge of the Bi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cientific Foreknowledge of the Bib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ientific Foreknowledge of the Bi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cientific Foreknowledge of the Bib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cientific Foreknowledge of the Bib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cientific Foreknowledge of the Bib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cientific Foreknowledge of the Bib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cientific Foreknowledge of the Bib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cientific Foreknowledge of the Bib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cientific Foreknowledge of the Bib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cientific Foreknowledge of the Bib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cientific Foreknowledge of the Bib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cientific Foreknowledge of the Bib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ientific Foreknowledge of the Bib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Globe</Template>
  <TotalTime>3705</TotalTime>
  <Words>8355</Words>
  <Application>Microsoft Office PowerPoint</Application>
  <PresentationFormat>Custom</PresentationFormat>
  <Paragraphs>870</Paragraphs>
  <Slides>89</Slides>
  <Notes>75</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89</vt:i4>
      </vt:variant>
    </vt:vector>
  </HeadingPairs>
  <TitlesOfParts>
    <vt:vector size="102" baseType="lpstr">
      <vt:lpstr>1_Default Design</vt:lpstr>
      <vt:lpstr>4_Default Design</vt:lpstr>
      <vt:lpstr>3_Default Design</vt:lpstr>
      <vt:lpstr>Orbit</vt:lpstr>
      <vt:lpstr>Beam</vt:lpstr>
      <vt:lpstr>2_Default Design</vt:lpstr>
      <vt:lpstr>1_Orbit</vt:lpstr>
      <vt:lpstr>Professional</vt:lpstr>
      <vt:lpstr>Scientific Foreknowledge of the Bible</vt:lpstr>
      <vt:lpstr>1_Office Theme</vt:lpstr>
      <vt:lpstr>Metro</vt:lpstr>
      <vt:lpstr>1_Beam</vt:lpstr>
      <vt:lpstr>CorelDraw.Graphic.7</vt:lpstr>
      <vt:lpstr>PowerPoint Presentation</vt:lpstr>
      <vt:lpstr>PowerPoint Presentation</vt:lpstr>
      <vt:lpstr>PowerPoint Presentation</vt:lpstr>
      <vt:lpstr>PowerPoint Presentation</vt:lpstr>
      <vt:lpstr>It may be the person to your left who stumbles across an atheistic Web 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Messianic Prophecies</vt:lpstr>
      <vt:lpstr>PowerPoint Presentation</vt:lpstr>
      <vt:lpstr>PowerPoint Presentation</vt:lpstr>
      <vt:lpstr>PowerPoint Presentation</vt:lpstr>
      <vt:lpstr>PowerPoint Presentation</vt:lpstr>
      <vt:lpstr>PowerPoint Presentation</vt:lpstr>
      <vt:lpstr>PowerPoint Presentation</vt:lpstr>
      <vt:lpstr>                       WHO BOUGHT THE FIELD? “But the chief priests took the silver pieces …consulted together and bought with them the potter’s field, to bury strangers in” (Matthew 27:6-7).  </vt:lpstr>
      <vt:lpstr>JESSE’S MISSING SON</vt:lpstr>
      <vt:lpstr>Principle #1: The same person, place, or thing must be under consideration.</vt:lpstr>
      <vt:lpstr>PowerPoint Presentation</vt:lpstr>
      <vt:lpstr>Principle #3: The same sense must be under consideration.</vt:lpstr>
      <vt:lpstr>PowerPoint Presentation</vt:lpstr>
      <vt:lpstr>PowerPoint Presentation</vt:lpstr>
      <vt:lpstr>Prove It</vt:lpstr>
      <vt:lpstr>Proving the Inspiration of the Bible</vt:lpstr>
      <vt:lpstr>The Bible &amp; Medicine </vt:lpstr>
      <vt:lpstr>PowerPoint Presentation</vt:lpstr>
      <vt:lpstr>PowerPoint Presentation</vt:lpstr>
      <vt:lpstr>PowerPoint Presentation</vt:lpstr>
      <vt:lpstr>… “If you diligently heed the voice of the Lord your God and do what is right in His sight, give ear to His commandments and keep all His statutes, I will put none of the diseases on you which I have brought on the Egyptians. For I am the Lord who heals you.” </vt:lpstr>
      <vt:lpstr>“And the Lord will take away from you all sickness, and will afflict you with none of the terrible diseases of Egypt which you have known…” </vt:lpstr>
      <vt:lpstr>Weird ritual or remarkable recipe?</vt:lpstr>
      <vt:lpstr>The Bible &amp; Medicine</vt:lpstr>
      <vt:lpstr>The Bible &amp; Medicine</vt:lpstr>
      <vt:lpstr>PowerPoint Presentation</vt:lpstr>
      <vt:lpstr>PowerPoint Presentation</vt:lpstr>
      <vt:lpstr>PowerPoint Presentation</vt:lpstr>
      <vt:lpstr>The Bible &amp; Astronomy </vt:lpstr>
      <vt:lpstr>The Bible said: You Cannot Count the Stars</vt:lpstr>
      <vt:lpstr>128 BC – Hippicacus      1026 stars</vt:lpstr>
      <vt:lpstr>As the host of heaven cannot be numbered, neither the sand of the sea measured; so will I multiply the seed of David my servant, ...</vt:lpstr>
      <vt:lpstr>PowerPoint Presentation</vt:lpstr>
      <vt:lpstr>Hubble looking at grain of sand size area</vt:lpstr>
      <vt:lpstr>Saw</vt:lpstr>
      <vt:lpstr>Estimated each person has 2 Trillion</vt:lpstr>
      <vt:lpstr>The Bible &amp; Astronomy</vt:lpstr>
      <vt:lpstr>The Bible &amp; Oceanography </vt:lpstr>
      <vt:lpstr>Psalm 8:8</vt:lpstr>
      <vt:lpstr>The Bible &amp; Oceanography</vt:lpstr>
      <vt:lpstr>35,800’ trench, 1972</vt:lpstr>
      <vt:lpstr>The Bible &amp; 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Vellum or Parchment came into prominence as a writing material due to the desire to build a world-wide library. </vt:lpstr>
      <vt:lpstr>Quick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Apologetics Press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UNITY OF THE BIBLE</dc:title>
  <dc:creator>Eric Lyons</dc:creator>
  <cp:lastModifiedBy>cwser</cp:lastModifiedBy>
  <cp:revision>231</cp:revision>
  <dcterms:created xsi:type="dcterms:W3CDTF">2009-10-04T14:12:10Z</dcterms:created>
  <dcterms:modified xsi:type="dcterms:W3CDTF">2019-09-06T18:59:22Z</dcterms:modified>
</cp:coreProperties>
</file>