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6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D56C09-150D-4659-925D-5F192C8B1F8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5227567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D56C09-150D-4659-925D-5F192C8B1F8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209487599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D56C09-150D-4659-925D-5F192C8B1F8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2452298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D56C09-150D-4659-925D-5F192C8B1F8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287451271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D56C09-150D-4659-925D-5F192C8B1F8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117169755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D56C09-150D-4659-925D-5F192C8B1F8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407147206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D56C09-150D-4659-925D-5F192C8B1F8F}"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414960931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D56C09-150D-4659-925D-5F192C8B1F8F}"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365530900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56C09-150D-4659-925D-5F192C8B1F8F}"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161570503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D56C09-150D-4659-925D-5F192C8B1F8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264535142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D56C09-150D-4659-925D-5F192C8B1F8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3D3C5-ED3F-48D2-A88D-D679E2464E07}" type="slidenum">
              <a:rPr lang="en-US" smtClean="0"/>
              <a:t>‹#›</a:t>
            </a:fld>
            <a:endParaRPr lang="en-US"/>
          </a:p>
        </p:txBody>
      </p:sp>
    </p:spTree>
    <p:extLst>
      <p:ext uri="{BB962C8B-B14F-4D97-AF65-F5344CB8AC3E}">
        <p14:creationId xmlns:p14="http://schemas.microsoft.com/office/powerpoint/2010/main" val="365806187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56C09-150D-4659-925D-5F192C8B1F8F}" type="datetimeFigureOut">
              <a:rPr lang="en-US" smtClean="0"/>
              <a:t>11/2/2021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3D3C5-ED3F-48D2-A88D-D679E2464E07}" type="slidenum">
              <a:rPr lang="en-US" smtClean="0"/>
              <a:t>‹#›</a:t>
            </a:fld>
            <a:endParaRPr lang="en-US"/>
          </a:p>
        </p:txBody>
      </p:sp>
    </p:spTree>
    <p:extLst>
      <p:ext uri="{BB962C8B-B14F-4D97-AF65-F5344CB8AC3E}">
        <p14:creationId xmlns:p14="http://schemas.microsoft.com/office/powerpoint/2010/main" val="954503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0F20-A4DE-4DD8-8634-CB888B0DFEC6}"/>
              </a:ext>
            </a:extLst>
          </p:cNvPr>
          <p:cNvSpPr>
            <a:spLocks noGrp="1"/>
          </p:cNvSpPr>
          <p:nvPr>
            <p:ph type="ctrTitle"/>
          </p:nvPr>
        </p:nvSpPr>
        <p:spPr>
          <a:xfrm>
            <a:off x="156411" y="252663"/>
            <a:ext cx="8855242" cy="3257300"/>
          </a:xfrm>
        </p:spPr>
        <p:txBody>
          <a:bodyPr>
            <a:normAutofit fontScale="90000"/>
          </a:bodyPr>
          <a:lstStyle/>
          <a:p>
            <a:r>
              <a:rPr lang="en-US" sz="11500" b="1" dirty="0"/>
              <a:t>The</a:t>
            </a:r>
            <a:br>
              <a:rPr lang="en-US" sz="11500" b="1" dirty="0"/>
            </a:br>
            <a:r>
              <a:rPr lang="en-US" sz="11500" b="1" dirty="0"/>
              <a:t> Cancel Culture</a:t>
            </a:r>
          </a:p>
        </p:txBody>
      </p:sp>
      <p:sp>
        <p:nvSpPr>
          <p:cNvPr id="3" name="Subtitle 2">
            <a:extLst>
              <a:ext uri="{FF2B5EF4-FFF2-40B4-BE49-F238E27FC236}">
                <a16:creationId xmlns:a16="http://schemas.microsoft.com/office/drawing/2014/main" id="{A9C9DF21-82E4-4217-A0CF-006563B9D6EC}"/>
              </a:ext>
            </a:extLst>
          </p:cNvPr>
          <p:cNvSpPr>
            <a:spLocks noGrp="1"/>
          </p:cNvSpPr>
          <p:nvPr>
            <p:ph type="subTitle" idx="1"/>
          </p:nvPr>
        </p:nvSpPr>
        <p:spPr>
          <a:xfrm>
            <a:off x="156411" y="4384091"/>
            <a:ext cx="8855242" cy="2221246"/>
          </a:xfrm>
        </p:spPr>
        <p:txBody>
          <a:bodyPr>
            <a:normAutofit lnSpcReduction="10000"/>
          </a:bodyPr>
          <a:lstStyle/>
          <a:p>
            <a:r>
              <a:rPr lang="en-US" sz="5400" dirty="0"/>
              <a:t>We have heard a lot about this in recent times, but it is not anything new.</a:t>
            </a:r>
          </a:p>
        </p:txBody>
      </p:sp>
    </p:spTree>
    <p:extLst>
      <p:ext uri="{BB962C8B-B14F-4D97-AF65-F5344CB8AC3E}">
        <p14:creationId xmlns:p14="http://schemas.microsoft.com/office/powerpoint/2010/main" val="2778917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3CBD0-94E6-4C82-B0D1-C4CD0B87C7C0}"/>
              </a:ext>
            </a:extLst>
          </p:cNvPr>
          <p:cNvSpPr>
            <a:spLocks noGrp="1"/>
          </p:cNvSpPr>
          <p:nvPr>
            <p:ph idx="1"/>
          </p:nvPr>
        </p:nvSpPr>
        <p:spPr>
          <a:xfrm>
            <a:off x="108284" y="132347"/>
            <a:ext cx="9035716" cy="6629400"/>
          </a:xfrm>
        </p:spPr>
        <p:txBody>
          <a:bodyPr>
            <a:normAutofit/>
          </a:bodyPr>
          <a:lstStyle/>
          <a:p>
            <a:r>
              <a:rPr lang="en-US" b="1" dirty="0"/>
              <a:t>Silence God’s Prophets And Preachers</a:t>
            </a:r>
          </a:p>
          <a:p>
            <a:r>
              <a:rPr lang="en-US" dirty="0"/>
              <a:t>Queen Jezebel canceled the prophets of the Lord with a massacre (1 Kings 18:4). </a:t>
            </a:r>
          </a:p>
          <a:p>
            <a:r>
              <a:rPr lang="en-US" dirty="0"/>
              <a:t>Jeremiah was cancelled and they attempted to kill him on several occasions.</a:t>
            </a:r>
          </a:p>
          <a:p>
            <a:r>
              <a:rPr lang="en-US" dirty="0"/>
              <a:t>The true prophets of God were not popular because they spoke the truth, whereas the people wanted to hear what they wanted to hear.</a:t>
            </a:r>
          </a:p>
          <a:p>
            <a:r>
              <a:rPr lang="en-US" dirty="0"/>
              <a:t>Christ’s apostles and prophets were similarly canceled (Acts 7:54-60; 12:1-2; John 21:18-19; 2 Timothy 4:6).</a:t>
            </a:r>
          </a:p>
          <a:p>
            <a:r>
              <a:rPr lang="en-US" dirty="0"/>
              <a:t>We rely upon historical writings from the second century to learn how they all died a martyrs death. Only one died of old age, but not after enduring harsh treatment and torture.</a:t>
            </a:r>
          </a:p>
        </p:txBody>
      </p:sp>
    </p:spTree>
    <p:extLst>
      <p:ext uri="{BB962C8B-B14F-4D97-AF65-F5344CB8AC3E}">
        <p14:creationId xmlns:p14="http://schemas.microsoft.com/office/powerpoint/2010/main" val="3279303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87673-ABA4-44CD-A151-A86364E383FD}"/>
              </a:ext>
            </a:extLst>
          </p:cNvPr>
          <p:cNvSpPr>
            <a:spLocks noGrp="1"/>
          </p:cNvSpPr>
          <p:nvPr>
            <p:ph idx="1"/>
          </p:nvPr>
        </p:nvSpPr>
        <p:spPr>
          <a:xfrm>
            <a:off x="120316" y="120316"/>
            <a:ext cx="9023684" cy="6629400"/>
          </a:xfrm>
        </p:spPr>
        <p:txBody>
          <a:bodyPr/>
          <a:lstStyle/>
          <a:p>
            <a:r>
              <a:rPr lang="en-US" sz="3200" b="1" dirty="0"/>
              <a:t>Silence God’s Word</a:t>
            </a:r>
          </a:p>
          <a:p>
            <a:r>
              <a:rPr lang="en-US" sz="3200" dirty="0"/>
              <a:t>King Jehoiakim exemplifies the cancel culture. </a:t>
            </a:r>
          </a:p>
          <a:p>
            <a:r>
              <a:rPr lang="en-US" sz="3200" dirty="0"/>
              <a:t>He cut and burned the scroll of God’s word when it was read to him, commanding that Jeremiah and Baruch be arrested (Jeremiah 36:20-26).</a:t>
            </a:r>
          </a:p>
          <a:p>
            <a:r>
              <a:rPr lang="en-US" sz="3200" dirty="0"/>
              <a:t>The public school system has indoctrinated our children to consider the Bible to be myth and a false narrative.</a:t>
            </a:r>
          </a:p>
          <a:p>
            <a:r>
              <a:rPr lang="en-US" sz="3200" dirty="0"/>
              <a:t>They actually shame anyone who claims to be a believer.</a:t>
            </a:r>
          </a:p>
          <a:p>
            <a:r>
              <a:rPr lang="en-US" sz="3200" dirty="0"/>
              <a:t>Most children unwilling to endure the shame mask and hide their faith, or they soon learn not to believe.</a:t>
            </a:r>
          </a:p>
          <a:p>
            <a:endParaRPr lang="en-US" dirty="0"/>
          </a:p>
        </p:txBody>
      </p:sp>
    </p:spTree>
    <p:extLst>
      <p:ext uri="{BB962C8B-B14F-4D97-AF65-F5344CB8AC3E}">
        <p14:creationId xmlns:p14="http://schemas.microsoft.com/office/powerpoint/2010/main" val="1651701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C5AAA-5D6C-4104-8CB0-EAEF64DCB812}"/>
              </a:ext>
            </a:extLst>
          </p:cNvPr>
          <p:cNvSpPr>
            <a:spLocks noGrp="1"/>
          </p:cNvSpPr>
          <p:nvPr>
            <p:ph idx="1"/>
          </p:nvPr>
        </p:nvSpPr>
        <p:spPr>
          <a:xfrm>
            <a:off x="144379" y="228600"/>
            <a:ext cx="8903368" cy="6521116"/>
          </a:xfrm>
        </p:spPr>
        <p:txBody>
          <a:bodyPr/>
          <a:lstStyle/>
          <a:p>
            <a:r>
              <a:rPr lang="en-US" b="1" dirty="0"/>
              <a:t>Burning Books</a:t>
            </a:r>
          </a:p>
          <a:p>
            <a:r>
              <a:rPr lang="en-US" dirty="0"/>
              <a:t>The burning of books takes us to Acts 8 where the people of Gaza were burning all their books of witchcraft and necromancy in light of what they received from the preaching of the kingdom.</a:t>
            </a:r>
          </a:p>
          <a:p>
            <a:r>
              <a:rPr lang="en-US" dirty="0"/>
              <a:t>In many places, the truth has been sequestered and often tried to be destroyed.</a:t>
            </a:r>
          </a:p>
          <a:p>
            <a:r>
              <a:rPr lang="en-US" dirty="0"/>
              <a:t>Cultures and governments have been burning bibles for centuries.</a:t>
            </a:r>
          </a:p>
          <a:p>
            <a:r>
              <a:rPr lang="en-US" dirty="0"/>
              <a:t>Anything that someone considers unworthy to be read is handed over to the cancel culture for shaming and to be ignored (including the Bible).</a:t>
            </a:r>
          </a:p>
          <a:p>
            <a:r>
              <a:rPr lang="en-US" dirty="0"/>
              <a:t>One day, the teaching of God’s words could bring persecution whether it be spoken or written.</a:t>
            </a:r>
          </a:p>
        </p:txBody>
      </p:sp>
    </p:spTree>
    <p:extLst>
      <p:ext uri="{BB962C8B-B14F-4D97-AF65-F5344CB8AC3E}">
        <p14:creationId xmlns:p14="http://schemas.microsoft.com/office/powerpoint/2010/main" val="3247088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FB2FE-526A-4FE7-B30E-4ADC44ABAE47}"/>
              </a:ext>
            </a:extLst>
          </p:cNvPr>
          <p:cNvSpPr>
            <a:spLocks noGrp="1"/>
          </p:cNvSpPr>
          <p:nvPr>
            <p:ph idx="1"/>
          </p:nvPr>
        </p:nvSpPr>
        <p:spPr>
          <a:xfrm>
            <a:off x="156411" y="168442"/>
            <a:ext cx="8879305" cy="6569242"/>
          </a:xfrm>
        </p:spPr>
        <p:txBody>
          <a:bodyPr>
            <a:normAutofit fontScale="92500"/>
          </a:bodyPr>
          <a:lstStyle/>
          <a:p>
            <a:r>
              <a:rPr lang="en-US" sz="3600" dirty="0"/>
              <a:t>Christians will “contend earnestly for the faith” in the face of the cancel culture (Jude 3). </a:t>
            </a:r>
          </a:p>
          <a:p>
            <a:r>
              <a:rPr lang="en-US" sz="3600" dirty="0"/>
              <a:t>Censoring the truth of God does not make it go away (Acts 4:17-20; 5:27-32, 40-42). </a:t>
            </a:r>
          </a:p>
          <a:p>
            <a:r>
              <a:rPr lang="en-US" sz="3600" dirty="0"/>
              <a:t>We will either take a stand with the saints, or we will join the </a:t>
            </a:r>
            <a:r>
              <a:rPr lang="en-US" sz="3600" dirty="0" err="1"/>
              <a:t>worldy</a:t>
            </a:r>
            <a:r>
              <a:rPr lang="en-US" sz="3600" dirty="0"/>
              <a:t> in their disgust of God’s truth.</a:t>
            </a:r>
          </a:p>
          <a:p>
            <a:r>
              <a:rPr lang="en-US" sz="3600" dirty="0"/>
              <a:t>The denominations already have cancelled the truth by their rejection of the truth.</a:t>
            </a:r>
          </a:p>
          <a:p>
            <a:r>
              <a:rPr lang="en-US" sz="3600" dirty="0"/>
              <a:t>We must not be ashamed of Christ and His words in this cancel culture age (Mark 8:38).</a:t>
            </a:r>
          </a:p>
          <a:p>
            <a:r>
              <a:rPr lang="en-US" sz="3600" dirty="0"/>
              <a:t>Now, for the last problem with Cancel culture:</a:t>
            </a:r>
          </a:p>
        </p:txBody>
      </p:sp>
    </p:spTree>
    <p:extLst>
      <p:ext uri="{BB962C8B-B14F-4D97-AF65-F5344CB8AC3E}">
        <p14:creationId xmlns:p14="http://schemas.microsoft.com/office/powerpoint/2010/main" val="3464138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16C46-E19B-400F-A94A-685E777EA8A6}"/>
              </a:ext>
            </a:extLst>
          </p:cNvPr>
          <p:cNvSpPr>
            <a:spLocks noGrp="1"/>
          </p:cNvSpPr>
          <p:nvPr>
            <p:ph idx="1"/>
          </p:nvPr>
        </p:nvSpPr>
        <p:spPr>
          <a:xfrm>
            <a:off x="84221" y="132347"/>
            <a:ext cx="9059779" cy="6593306"/>
          </a:xfrm>
        </p:spPr>
        <p:txBody>
          <a:bodyPr>
            <a:normAutofit fontScale="92500" lnSpcReduction="10000"/>
          </a:bodyPr>
          <a:lstStyle/>
          <a:p>
            <a:r>
              <a:rPr lang="en-US" b="1" dirty="0"/>
              <a:t>“Demonize the Opposition”</a:t>
            </a:r>
          </a:p>
          <a:p>
            <a:r>
              <a:rPr lang="en-US" dirty="0"/>
              <a:t>The cancel culture demonizes its opposition in at least three ways.</a:t>
            </a:r>
          </a:p>
          <a:p>
            <a:r>
              <a:rPr lang="en-US" b="1" i="1" dirty="0"/>
              <a:t>1) </a:t>
            </a:r>
            <a:r>
              <a:rPr lang="en-US" i="1" dirty="0"/>
              <a:t>The cancel culture uses misrepresentations and lies against its target.</a:t>
            </a:r>
            <a:r>
              <a:rPr lang="en-US" dirty="0"/>
              <a:t> </a:t>
            </a:r>
          </a:p>
          <a:p>
            <a:r>
              <a:rPr lang="en-US" dirty="0"/>
              <a:t>Jesus and Stephen were “canceled” this way (Luke 23:1-2; Acts 6:10-14). </a:t>
            </a:r>
          </a:p>
          <a:p>
            <a:r>
              <a:rPr lang="en-US" dirty="0"/>
              <a:t>Expect similar treatment when you speak the truth of the gospel (John 15:18-20).</a:t>
            </a:r>
          </a:p>
          <a:p>
            <a:r>
              <a:rPr lang="en-US" b="1" i="1" dirty="0"/>
              <a:t>2) </a:t>
            </a:r>
            <a:r>
              <a:rPr lang="en-US" i="1" dirty="0"/>
              <a:t>The cancel culture marginalizes opponents.</a:t>
            </a:r>
            <a:r>
              <a:rPr lang="en-US" dirty="0"/>
              <a:t> Paul, for example, was “canceled” by </a:t>
            </a:r>
            <a:r>
              <a:rPr lang="en-US" dirty="0" err="1"/>
              <a:t>Tertullus</a:t>
            </a:r>
            <a:r>
              <a:rPr lang="en-US" dirty="0"/>
              <a:t> as an extremist (“ringleader of the sect of the Nazarenes,” Acts 24:5). </a:t>
            </a:r>
          </a:p>
          <a:p>
            <a:r>
              <a:rPr lang="en-US" dirty="0"/>
              <a:t>Such treatment intends to shame a person into silence or convict him as guilty without the right to be heard (cf. Acts 21:33-22:1).</a:t>
            </a:r>
            <a:br>
              <a:rPr lang="en-US" dirty="0"/>
            </a:br>
            <a:br>
              <a:rPr lang="en-US" dirty="0"/>
            </a:br>
            <a:endParaRPr lang="en-US" dirty="0"/>
          </a:p>
        </p:txBody>
      </p:sp>
    </p:spTree>
    <p:extLst>
      <p:ext uri="{BB962C8B-B14F-4D97-AF65-F5344CB8AC3E}">
        <p14:creationId xmlns:p14="http://schemas.microsoft.com/office/powerpoint/2010/main" val="2723232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48DB7-75B1-4C40-830B-972F2DBA5CE5}"/>
              </a:ext>
            </a:extLst>
          </p:cNvPr>
          <p:cNvSpPr>
            <a:spLocks noGrp="1"/>
          </p:cNvSpPr>
          <p:nvPr>
            <p:ph idx="1"/>
          </p:nvPr>
        </p:nvSpPr>
        <p:spPr>
          <a:xfrm>
            <a:off x="120316" y="168442"/>
            <a:ext cx="8915400" cy="6569242"/>
          </a:xfrm>
        </p:spPr>
        <p:txBody>
          <a:bodyPr>
            <a:normAutofit/>
          </a:bodyPr>
          <a:lstStyle/>
          <a:p>
            <a:r>
              <a:rPr lang="en-US" sz="3200" b="1" i="1" dirty="0"/>
              <a:t>3) </a:t>
            </a:r>
            <a:r>
              <a:rPr lang="en-US" sz="3200" i="1" dirty="0"/>
              <a:t>The cancel culture demands conformity.</a:t>
            </a:r>
            <a:r>
              <a:rPr lang="en-US" sz="3200" dirty="0"/>
              <a:t> The cancel culture comforts itself in the strength of numbers.  The more people on board, the stronger the message for them.</a:t>
            </a:r>
          </a:p>
          <a:p>
            <a:r>
              <a:rPr lang="en-US" sz="3200" dirty="0"/>
              <a:t>The Roman Empire identified the nonconformists (Christians) and persecuted them unto death (Revelation 13:16-17). </a:t>
            </a:r>
          </a:p>
          <a:p>
            <a:r>
              <a:rPr lang="en-US" sz="3200" dirty="0"/>
              <a:t>They did so by making it popular and acceptable to mistreat Christians.</a:t>
            </a:r>
          </a:p>
          <a:p>
            <a:r>
              <a:rPr lang="en-US" sz="3200" dirty="0"/>
              <a:t>Hitler did they same with the Jews 100 years ago.</a:t>
            </a:r>
          </a:p>
          <a:p>
            <a:r>
              <a:rPr lang="en-US" sz="3200" dirty="0"/>
              <a:t>Yet, the Rome Empire fell, the Third Reich fell, and so will anyone who promotes this cancel culture. </a:t>
            </a:r>
            <a:br>
              <a:rPr lang="en-US" dirty="0"/>
            </a:br>
            <a:endParaRPr lang="en-US" dirty="0"/>
          </a:p>
        </p:txBody>
      </p:sp>
    </p:spTree>
    <p:extLst>
      <p:ext uri="{BB962C8B-B14F-4D97-AF65-F5344CB8AC3E}">
        <p14:creationId xmlns:p14="http://schemas.microsoft.com/office/powerpoint/2010/main" val="646010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4E03-DFA2-4E72-91EE-59DFDE7ACC8E}"/>
              </a:ext>
            </a:extLst>
          </p:cNvPr>
          <p:cNvSpPr>
            <a:spLocks noGrp="1"/>
          </p:cNvSpPr>
          <p:nvPr>
            <p:ph type="title"/>
          </p:nvPr>
        </p:nvSpPr>
        <p:spPr>
          <a:xfrm>
            <a:off x="628650" y="18256"/>
            <a:ext cx="7886700" cy="763798"/>
          </a:xfrm>
        </p:spPr>
        <p:txBody>
          <a:bodyPr/>
          <a:lstStyle/>
          <a:p>
            <a:pPr algn="ctr"/>
            <a:r>
              <a:rPr lang="en-US" b="1" dirty="0"/>
              <a:t>Conclusion</a:t>
            </a:r>
          </a:p>
        </p:txBody>
      </p:sp>
      <p:sp>
        <p:nvSpPr>
          <p:cNvPr id="3" name="Content Placeholder 2">
            <a:extLst>
              <a:ext uri="{FF2B5EF4-FFF2-40B4-BE49-F238E27FC236}">
                <a16:creationId xmlns:a16="http://schemas.microsoft.com/office/drawing/2014/main" id="{6A8A32A1-629D-4043-A1C8-B40D4F9F16E4}"/>
              </a:ext>
            </a:extLst>
          </p:cNvPr>
          <p:cNvSpPr>
            <a:spLocks noGrp="1"/>
          </p:cNvSpPr>
          <p:nvPr>
            <p:ph idx="1"/>
          </p:nvPr>
        </p:nvSpPr>
        <p:spPr>
          <a:xfrm>
            <a:off x="132347" y="782054"/>
            <a:ext cx="8903369" cy="5967662"/>
          </a:xfrm>
        </p:spPr>
        <p:txBody>
          <a:bodyPr>
            <a:normAutofit lnSpcReduction="10000"/>
          </a:bodyPr>
          <a:lstStyle/>
          <a:p>
            <a:r>
              <a:rPr lang="en-US" sz="3200" dirty="0"/>
              <a:t>Through Peter, the Holy Spirit said, “For this is the will of God, that by doing good you may put to silence the ignorance of foolish men” (1 Peter 2:15). </a:t>
            </a:r>
          </a:p>
          <a:p>
            <a:r>
              <a:rPr lang="en-US" sz="3200" dirty="0"/>
              <a:t>We muzzle (render “speechless,” Matthew 22:12) those who foolishly speak without knowledge and reason.</a:t>
            </a:r>
          </a:p>
          <a:p>
            <a:r>
              <a:rPr lang="en-US" sz="3200" dirty="0"/>
              <a:t>Despite the cancel culture, God’s word remains powerful, God’s people persevere, and God’s purposes prevail (Romans 8:28-39; 1 Peter 1:22-25). </a:t>
            </a:r>
          </a:p>
          <a:p>
            <a:r>
              <a:rPr lang="en-US" sz="3200" dirty="0"/>
              <a:t>We must speak up without shame because we are of God, and our God is greater than “he who is in the world” (Romans 1:15-16; 1 John 4:4-5).</a:t>
            </a:r>
          </a:p>
        </p:txBody>
      </p:sp>
    </p:spTree>
    <p:extLst>
      <p:ext uri="{BB962C8B-B14F-4D97-AF65-F5344CB8AC3E}">
        <p14:creationId xmlns:p14="http://schemas.microsoft.com/office/powerpoint/2010/main" val="3115978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43B3-2D1F-437D-9E67-F23EDBBD7069}"/>
              </a:ext>
            </a:extLst>
          </p:cNvPr>
          <p:cNvSpPr>
            <a:spLocks noGrp="1"/>
          </p:cNvSpPr>
          <p:nvPr>
            <p:ph type="title"/>
          </p:nvPr>
        </p:nvSpPr>
        <p:spPr>
          <a:xfrm>
            <a:off x="628650" y="46037"/>
            <a:ext cx="7886700" cy="880395"/>
          </a:xfrm>
        </p:spPr>
        <p:txBody>
          <a:bodyPr>
            <a:normAutofit/>
          </a:bodyPr>
          <a:lstStyle/>
          <a:p>
            <a:pPr algn="ctr"/>
            <a:r>
              <a:rPr lang="en-US" sz="5400" b="1" dirty="0"/>
              <a:t>Introduction</a:t>
            </a:r>
          </a:p>
        </p:txBody>
      </p:sp>
      <p:sp>
        <p:nvSpPr>
          <p:cNvPr id="3" name="Content Placeholder 2">
            <a:extLst>
              <a:ext uri="{FF2B5EF4-FFF2-40B4-BE49-F238E27FC236}">
                <a16:creationId xmlns:a16="http://schemas.microsoft.com/office/drawing/2014/main" id="{7416B5E8-345D-4D4F-BF3E-53C85140B10D}"/>
              </a:ext>
            </a:extLst>
          </p:cNvPr>
          <p:cNvSpPr>
            <a:spLocks noGrp="1"/>
          </p:cNvSpPr>
          <p:nvPr>
            <p:ph idx="1"/>
          </p:nvPr>
        </p:nvSpPr>
        <p:spPr>
          <a:xfrm>
            <a:off x="120316" y="1070811"/>
            <a:ext cx="8903368" cy="5642809"/>
          </a:xfrm>
        </p:spPr>
        <p:txBody>
          <a:bodyPr>
            <a:normAutofit/>
          </a:bodyPr>
          <a:lstStyle/>
          <a:p>
            <a:r>
              <a:rPr lang="en-US" dirty="0"/>
              <a:t>As in the first century, evil permeates this age (Galatians 1:4). </a:t>
            </a:r>
          </a:p>
          <a:p>
            <a:r>
              <a:rPr lang="en-US" dirty="0"/>
              <a:t>The “rulers of the darkness of this age” mount many efforts to disturb, distract, discourage, and destroy faithful Christians. </a:t>
            </a:r>
          </a:p>
          <a:p>
            <a:r>
              <a:rPr lang="en-US" dirty="0"/>
              <a:t>With sober minds and watchful eyes, we must see these tactics and equip ourselves with spiritual weapons to pull down Satan’s strongholds. </a:t>
            </a:r>
          </a:p>
          <a:p>
            <a:r>
              <a:rPr lang="en-US" dirty="0"/>
              <a:t>Satan prowls about seeking someone to devour 1 Peter 5:8; </a:t>
            </a:r>
          </a:p>
          <a:p>
            <a:r>
              <a:rPr lang="en-US" dirty="0"/>
              <a:t>The times are evil, and we are to expose the evil and warn the faithful Ephesians 5:14-17; </a:t>
            </a:r>
          </a:p>
        </p:txBody>
      </p:sp>
    </p:spTree>
    <p:extLst>
      <p:ext uri="{BB962C8B-B14F-4D97-AF65-F5344CB8AC3E}">
        <p14:creationId xmlns:p14="http://schemas.microsoft.com/office/powerpoint/2010/main" val="614755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E7B-E2C5-424F-9C48-3D27C34B7C0A}"/>
              </a:ext>
            </a:extLst>
          </p:cNvPr>
          <p:cNvSpPr>
            <a:spLocks noGrp="1"/>
          </p:cNvSpPr>
          <p:nvPr>
            <p:ph idx="1"/>
          </p:nvPr>
        </p:nvSpPr>
        <p:spPr>
          <a:xfrm>
            <a:off x="132347" y="156411"/>
            <a:ext cx="8867274" cy="6545178"/>
          </a:xfrm>
        </p:spPr>
        <p:txBody>
          <a:bodyPr>
            <a:normAutofit lnSpcReduction="10000"/>
          </a:bodyPr>
          <a:lstStyle/>
          <a:p>
            <a:r>
              <a:rPr lang="en-US" sz="4400" dirty="0"/>
              <a:t>2 Corinthians 10: 3-5: For though we walk in the flesh, we do not war according to the flesh, for the weapons of our warfare are not of the flesh, but divinely powerful for the destruction of fortresses. We are destroying speculations and every lofty thing raised up against the knowledge of God, and we are taking every thought captive to the obedience of Christ,”</a:t>
            </a:r>
          </a:p>
        </p:txBody>
      </p:sp>
    </p:spTree>
    <p:extLst>
      <p:ext uri="{BB962C8B-B14F-4D97-AF65-F5344CB8AC3E}">
        <p14:creationId xmlns:p14="http://schemas.microsoft.com/office/powerpoint/2010/main" val="1369220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CAEB-5F90-4C72-88BF-83D12096E605}"/>
              </a:ext>
            </a:extLst>
          </p:cNvPr>
          <p:cNvSpPr>
            <a:spLocks noGrp="1"/>
          </p:cNvSpPr>
          <p:nvPr>
            <p:ph type="title"/>
          </p:nvPr>
        </p:nvSpPr>
        <p:spPr>
          <a:xfrm>
            <a:off x="628650" y="18255"/>
            <a:ext cx="7886700" cy="884113"/>
          </a:xfrm>
        </p:spPr>
        <p:txBody>
          <a:bodyPr/>
          <a:lstStyle/>
          <a:p>
            <a:pPr algn="ctr"/>
            <a:r>
              <a:rPr lang="en-US" b="1" dirty="0"/>
              <a:t>The Cancel Culture</a:t>
            </a:r>
          </a:p>
        </p:txBody>
      </p:sp>
      <p:sp>
        <p:nvSpPr>
          <p:cNvPr id="3" name="Content Placeholder 2">
            <a:extLst>
              <a:ext uri="{FF2B5EF4-FFF2-40B4-BE49-F238E27FC236}">
                <a16:creationId xmlns:a16="http://schemas.microsoft.com/office/drawing/2014/main" id="{494CB94F-4B0C-40A0-8E33-979E67E8C9DC}"/>
              </a:ext>
            </a:extLst>
          </p:cNvPr>
          <p:cNvSpPr>
            <a:spLocks noGrp="1"/>
          </p:cNvSpPr>
          <p:nvPr>
            <p:ph idx="1"/>
          </p:nvPr>
        </p:nvSpPr>
        <p:spPr>
          <a:xfrm>
            <a:off x="120316" y="806116"/>
            <a:ext cx="8903368" cy="5907505"/>
          </a:xfrm>
        </p:spPr>
        <p:txBody>
          <a:bodyPr/>
          <a:lstStyle/>
          <a:p>
            <a:r>
              <a:rPr lang="en-US" dirty="0"/>
              <a:t>The cancel culture is a tactic being used to silence righteousness and truth. </a:t>
            </a:r>
          </a:p>
          <a:p>
            <a:r>
              <a:rPr lang="en-US" dirty="0"/>
              <a:t>“Cancel culture refers to the popular practice of withdrawing support for (canceling) public figures and companies after they have done or said something considered objectionable or offensive. </a:t>
            </a:r>
          </a:p>
          <a:p>
            <a:r>
              <a:rPr lang="en-US" dirty="0"/>
              <a:t>Cancel culture is generally discussed as being performed on social media in the form of group shaming.” </a:t>
            </a:r>
          </a:p>
          <a:p>
            <a:r>
              <a:rPr lang="en-US" dirty="0"/>
              <a:t>“the phenomenon of promoting the ‘canceling’ of people, brands and even shows and movies due to what some consider to be offensive or problematic remarks or ideologies…”</a:t>
            </a:r>
          </a:p>
        </p:txBody>
      </p:sp>
    </p:spTree>
    <p:extLst>
      <p:ext uri="{BB962C8B-B14F-4D97-AF65-F5344CB8AC3E}">
        <p14:creationId xmlns:p14="http://schemas.microsoft.com/office/powerpoint/2010/main" val="1575810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AAF60-16C7-45CC-95FD-7C7FDBFF0DB6}"/>
              </a:ext>
            </a:extLst>
          </p:cNvPr>
          <p:cNvSpPr>
            <a:spLocks noGrp="1"/>
          </p:cNvSpPr>
          <p:nvPr>
            <p:ph idx="1"/>
          </p:nvPr>
        </p:nvSpPr>
        <p:spPr>
          <a:xfrm>
            <a:off x="96253" y="156410"/>
            <a:ext cx="8939463" cy="6593305"/>
          </a:xfrm>
        </p:spPr>
        <p:txBody>
          <a:bodyPr>
            <a:normAutofit fontScale="92500"/>
          </a:bodyPr>
          <a:lstStyle/>
          <a:p>
            <a:r>
              <a:rPr lang="en-US" sz="3600" dirty="0"/>
              <a:t>Cancel culture tries to eliminate anyone deemed a foe for daring to resist its accepted norms (those sanctioned and promoted by secularists and influencers who refuse to retain God in their knowledge). </a:t>
            </a:r>
          </a:p>
          <a:p>
            <a:r>
              <a:rPr lang="en-US" sz="3600" dirty="0"/>
              <a:t>Make no mistake; we live in a society caught in the turbulence and turmoil of the downward spiral of its moral collapse (Romans 1:18-32). </a:t>
            </a:r>
          </a:p>
          <a:p>
            <a:r>
              <a:rPr lang="en-US" sz="3600" dirty="0"/>
              <a:t>While virtue signaling their “Moral Superiority” they display their moral corruption.</a:t>
            </a:r>
          </a:p>
          <a:p>
            <a:r>
              <a:rPr lang="en-US" sz="3600" dirty="0"/>
              <a:t> Christians must “continue in the faith” in the face of the cancel culture.</a:t>
            </a:r>
          </a:p>
        </p:txBody>
      </p:sp>
    </p:spTree>
    <p:extLst>
      <p:ext uri="{BB962C8B-B14F-4D97-AF65-F5344CB8AC3E}">
        <p14:creationId xmlns:p14="http://schemas.microsoft.com/office/powerpoint/2010/main" val="3851995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1A179C-8A57-4F4F-B9AD-6FDB9215A89B}"/>
              </a:ext>
            </a:extLst>
          </p:cNvPr>
          <p:cNvSpPr>
            <a:spLocks noGrp="1"/>
          </p:cNvSpPr>
          <p:nvPr>
            <p:ph idx="1"/>
          </p:nvPr>
        </p:nvSpPr>
        <p:spPr>
          <a:xfrm>
            <a:off x="96838" y="144463"/>
            <a:ext cx="8938878" cy="6617284"/>
          </a:xfrm>
        </p:spPr>
        <p:txBody>
          <a:bodyPr/>
          <a:lstStyle/>
          <a:p>
            <a:r>
              <a:rPr lang="en-US" dirty="0"/>
              <a:t>The Bible records many attempts to cancel God’s truth and God’s people. </a:t>
            </a:r>
          </a:p>
          <a:p>
            <a:r>
              <a:rPr lang="en-US" dirty="0"/>
              <a:t>Early Christians lived in a culture that tried to cancel them (Hebrews 10:32-33; Acts 8:1; 9:1-2; 26:9-11). </a:t>
            </a:r>
          </a:p>
          <a:p>
            <a:r>
              <a:rPr lang="en-US" dirty="0"/>
              <a:t>The enforcement of emperor worship put saints under extreme economic hardships, costing many their lives when they refused to relinquish their faith for the sake of the state and societal approval.</a:t>
            </a:r>
          </a:p>
          <a:p>
            <a:r>
              <a:rPr lang="en-US" dirty="0"/>
              <a:t>Aren’t you glad it has not come to that yet?</a:t>
            </a:r>
          </a:p>
          <a:p>
            <a:r>
              <a:rPr lang="en-US" dirty="0"/>
              <a:t>The times have not changed because there is nothing new under the sun.</a:t>
            </a:r>
          </a:p>
          <a:p>
            <a:r>
              <a:rPr lang="en-US" dirty="0"/>
              <a:t>Make not doubt about it, this world is continuing to “cancel” Christ and His church as strongly as ever.</a:t>
            </a:r>
          </a:p>
        </p:txBody>
      </p:sp>
    </p:spTree>
    <p:extLst>
      <p:ext uri="{BB962C8B-B14F-4D97-AF65-F5344CB8AC3E}">
        <p14:creationId xmlns:p14="http://schemas.microsoft.com/office/powerpoint/2010/main" val="1807939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0E5E-85FE-4377-B80F-373A39E25BA8}"/>
              </a:ext>
            </a:extLst>
          </p:cNvPr>
          <p:cNvSpPr>
            <a:spLocks noGrp="1"/>
          </p:cNvSpPr>
          <p:nvPr>
            <p:ph type="title"/>
          </p:nvPr>
        </p:nvSpPr>
        <p:spPr>
          <a:xfrm>
            <a:off x="628650" y="18256"/>
            <a:ext cx="7886700" cy="662782"/>
          </a:xfrm>
        </p:spPr>
        <p:txBody>
          <a:bodyPr>
            <a:normAutofit fontScale="90000"/>
          </a:bodyPr>
          <a:lstStyle/>
          <a:p>
            <a:pPr algn="ctr"/>
            <a:r>
              <a:rPr lang="en-US" b="1" dirty="0"/>
              <a:t>Some Examples Of Cancel Culture</a:t>
            </a:r>
          </a:p>
        </p:txBody>
      </p:sp>
      <p:sp>
        <p:nvSpPr>
          <p:cNvPr id="3" name="Content Placeholder 2">
            <a:extLst>
              <a:ext uri="{FF2B5EF4-FFF2-40B4-BE49-F238E27FC236}">
                <a16:creationId xmlns:a16="http://schemas.microsoft.com/office/drawing/2014/main" id="{A60918C5-93E4-482E-A7E0-FFD0F1C3DB64}"/>
              </a:ext>
            </a:extLst>
          </p:cNvPr>
          <p:cNvSpPr>
            <a:spLocks noGrp="1"/>
          </p:cNvSpPr>
          <p:nvPr>
            <p:ph idx="1"/>
          </p:nvPr>
        </p:nvSpPr>
        <p:spPr>
          <a:xfrm>
            <a:off x="96253" y="681038"/>
            <a:ext cx="8951494" cy="6032583"/>
          </a:xfrm>
        </p:spPr>
        <p:txBody>
          <a:bodyPr/>
          <a:lstStyle/>
          <a:p>
            <a:r>
              <a:rPr lang="en-US" b="1" dirty="0"/>
              <a:t>“Kill The Children”</a:t>
            </a:r>
          </a:p>
          <a:p>
            <a:r>
              <a:rPr lang="en-US" dirty="0"/>
              <a:t>Pharaoh ordered Jewish male newborns to be killed because they perceived a threat.</a:t>
            </a:r>
          </a:p>
          <a:p>
            <a:r>
              <a:rPr lang="en-US" dirty="0"/>
              <a:t>When Herod hear that a child was born in Bethlehem that would be a king, he ordered the slaughter of all males under 2 years of age.</a:t>
            </a:r>
          </a:p>
          <a:p>
            <a:r>
              <a:rPr lang="en-US" dirty="0"/>
              <a:t>Even today, our society approves the murder of innocent children through abortion.</a:t>
            </a:r>
          </a:p>
          <a:p>
            <a:r>
              <a:rPr lang="en-US" dirty="0"/>
              <a:t>In their deluded sick reasoning they consider that they are doing the child a favor by not bringing them into a sinful world.</a:t>
            </a:r>
          </a:p>
          <a:p>
            <a:r>
              <a:rPr lang="en-US" dirty="0"/>
              <a:t>All of this so that they can continue in their wickedness of lusts.</a:t>
            </a:r>
          </a:p>
        </p:txBody>
      </p:sp>
    </p:spTree>
    <p:extLst>
      <p:ext uri="{BB962C8B-B14F-4D97-AF65-F5344CB8AC3E}">
        <p14:creationId xmlns:p14="http://schemas.microsoft.com/office/powerpoint/2010/main" val="1990519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A8651-0CC6-445C-9A8D-B41EBB2B228D}"/>
              </a:ext>
            </a:extLst>
          </p:cNvPr>
          <p:cNvSpPr>
            <a:spLocks noGrp="1"/>
          </p:cNvSpPr>
          <p:nvPr>
            <p:ph idx="1"/>
          </p:nvPr>
        </p:nvSpPr>
        <p:spPr>
          <a:xfrm>
            <a:off x="96253" y="84220"/>
            <a:ext cx="8927431" cy="6665495"/>
          </a:xfrm>
        </p:spPr>
        <p:txBody>
          <a:bodyPr>
            <a:normAutofit fontScale="92500" lnSpcReduction="10000"/>
          </a:bodyPr>
          <a:lstStyle/>
          <a:p>
            <a:r>
              <a:rPr lang="en-US" sz="3600" b="1" dirty="0"/>
              <a:t>Must accept LGBTQPRSUVWXYZ</a:t>
            </a:r>
          </a:p>
          <a:p>
            <a:r>
              <a:rPr lang="en-US" sz="3600" dirty="0"/>
              <a:t>Every social platform being promoted these days has an underlying agenda to normalize deviant sexual behavior.</a:t>
            </a:r>
          </a:p>
          <a:p>
            <a:r>
              <a:rPr lang="en-US" sz="3600" dirty="0"/>
              <a:t>BLM which captured millions who got on board until they realized this was a means to normalize that agenda.</a:t>
            </a:r>
          </a:p>
          <a:p>
            <a:r>
              <a:rPr lang="en-US" sz="3600" dirty="0"/>
              <a:t>Entertainment industry has been forcing this material onto our television and movie screens and promotes it as normal behavior.</a:t>
            </a:r>
          </a:p>
          <a:p>
            <a:r>
              <a:rPr lang="en-US" sz="3600" dirty="0"/>
              <a:t>The public schools have been promoting this diversity for years now, and as a result many children have become confused and not sure what to think about it.</a:t>
            </a:r>
          </a:p>
        </p:txBody>
      </p:sp>
    </p:spTree>
    <p:extLst>
      <p:ext uri="{BB962C8B-B14F-4D97-AF65-F5344CB8AC3E}">
        <p14:creationId xmlns:p14="http://schemas.microsoft.com/office/powerpoint/2010/main" val="187074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E482D-C99A-466D-80F7-369C9E91E541}"/>
              </a:ext>
            </a:extLst>
          </p:cNvPr>
          <p:cNvSpPr>
            <a:spLocks noGrp="1"/>
          </p:cNvSpPr>
          <p:nvPr>
            <p:ph idx="1"/>
          </p:nvPr>
        </p:nvSpPr>
        <p:spPr>
          <a:xfrm>
            <a:off x="132347" y="120316"/>
            <a:ext cx="8831179" cy="6593305"/>
          </a:xfrm>
        </p:spPr>
        <p:txBody>
          <a:bodyPr>
            <a:normAutofit/>
          </a:bodyPr>
          <a:lstStyle/>
          <a:p>
            <a:r>
              <a:rPr lang="en-US" sz="3600" dirty="0"/>
              <a:t>Any educational institution that wants government assistance must comply with the mandates to promote this agenda.</a:t>
            </a:r>
          </a:p>
          <a:p>
            <a:r>
              <a:rPr lang="en-US" sz="3600" dirty="0"/>
              <a:t>The cancel culture attacks truth and decency as bigoted and unworthy of a voice.</a:t>
            </a:r>
          </a:p>
          <a:p>
            <a:r>
              <a:rPr lang="en-US" sz="3600" dirty="0"/>
              <a:t>When we object to defining marriage between two of the same sex, we are called bigoted and biased. </a:t>
            </a:r>
          </a:p>
          <a:p>
            <a:r>
              <a:rPr lang="en-US" sz="3600" dirty="0"/>
              <a:t>They have legalized it, and anyone who speaks against such needs to be cancelled and silenced as far as they are concerned.</a:t>
            </a:r>
          </a:p>
        </p:txBody>
      </p:sp>
    </p:spTree>
    <p:extLst>
      <p:ext uri="{BB962C8B-B14F-4D97-AF65-F5344CB8AC3E}">
        <p14:creationId xmlns:p14="http://schemas.microsoft.com/office/powerpoint/2010/main" val="3478035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1524</Words>
  <Application>Microsoft Office PowerPoint</Application>
  <PresentationFormat>On-screen Show (4:3)</PresentationFormat>
  <Paragraphs>81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Cancel Culture</vt:lpstr>
      <vt:lpstr>Introduction</vt:lpstr>
      <vt:lpstr>PowerPoint Presentation</vt:lpstr>
      <vt:lpstr>The Cancel Culture</vt:lpstr>
      <vt:lpstr>PowerPoint Presentation</vt:lpstr>
      <vt:lpstr>PowerPoint Presentation</vt:lpstr>
      <vt:lpstr>Some Examples Of Cancel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Cancel Culture</dc:title>
  <dc:creator>cwser</dc:creator>
  <cp:lastModifiedBy>cwser</cp:lastModifiedBy>
  <cp:revision>9</cp:revision>
  <dcterms:created xsi:type="dcterms:W3CDTF">2021-11-03T02:54:30Z</dcterms:created>
  <dcterms:modified xsi:type="dcterms:W3CDTF">2021-11-03T04:12:43Z</dcterms:modified>
</cp:coreProperties>
</file>