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36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F3204B-B906-41B0-B537-6F3CB59E2D62}" type="datetimeFigureOut">
              <a:rPr lang="en-US" smtClean="0"/>
              <a:t>11/27/2015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248748278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3204B-B906-41B0-B537-6F3CB59E2D62}" type="datetimeFigureOut">
              <a:rPr lang="en-US" smtClean="0"/>
              <a:t>11/27/2015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194657150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3204B-B906-41B0-B537-6F3CB59E2D62}" type="datetimeFigureOut">
              <a:rPr lang="en-US" smtClean="0"/>
              <a:t>11/27/2015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417597297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3204B-B906-41B0-B537-6F3CB59E2D62}" type="datetimeFigureOut">
              <a:rPr lang="en-US" smtClean="0"/>
              <a:t>11/27/2015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313674020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F3204B-B906-41B0-B537-6F3CB59E2D62}" type="datetimeFigureOut">
              <a:rPr lang="en-US" smtClean="0"/>
              <a:t>11/27/2015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156313295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F3204B-B906-41B0-B537-6F3CB59E2D62}" type="datetimeFigureOut">
              <a:rPr lang="en-US" smtClean="0"/>
              <a:t>11/27/2015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23048759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F3204B-B906-41B0-B537-6F3CB59E2D62}" type="datetimeFigureOut">
              <a:rPr lang="en-US" smtClean="0"/>
              <a:t>11/27/2015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130629879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F3204B-B906-41B0-B537-6F3CB59E2D62}" type="datetimeFigureOut">
              <a:rPr lang="en-US" smtClean="0"/>
              <a:t>11/27/2015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133715493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3204B-B906-41B0-B537-6F3CB59E2D62}" type="datetimeFigureOut">
              <a:rPr lang="en-US" smtClean="0"/>
              <a:t>11/27/2015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94819141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3204B-B906-41B0-B537-6F3CB59E2D62}" type="datetimeFigureOut">
              <a:rPr lang="en-US" smtClean="0"/>
              <a:t>11/27/2015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241046929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3204B-B906-41B0-B537-6F3CB59E2D62}" type="datetimeFigureOut">
              <a:rPr lang="en-US" smtClean="0"/>
              <a:t>11/27/2015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F2BF3-33B3-4727-A0D5-F5A688F4C940}" type="slidenum">
              <a:rPr lang="en-US" smtClean="0"/>
              <a:t>‹#›</a:t>
            </a:fld>
            <a:endParaRPr lang="en-US"/>
          </a:p>
        </p:txBody>
      </p:sp>
    </p:spTree>
    <p:extLst>
      <p:ext uri="{BB962C8B-B14F-4D97-AF65-F5344CB8AC3E}">
        <p14:creationId xmlns:p14="http://schemas.microsoft.com/office/powerpoint/2010/main" val="25617326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9000">
              <a:srgbClr val="D4DEFF"/>
            </a:gs>
            <a:gs pos="92000">
              <a:srgbClr val="D4DEFF"/>
            </a:gs>
            <a:gs pos="100000">
              <a:srgbClr val="96AB94"/>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F3204B-B906-41B0-B537-6F3CB59E2D62}" type="datetimeFigureOut">
              <a:rPr lang="en-US" smtClean="0"/>
              <a:t>11/27/2015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F2BF3-33B3-4727-A0D5-F5A688F4C940}" type="slidenum">
              <a:rPr lang="en-US" smtClean="0"/>
              <a:t>‹#›</a:t>
            </a:fld>
            <a:endParaRPr lang="en-US"/>
          </a:p>
        </p:txBody>
      </p:sp>
    </p:spTree>
    <p:extLst>
      <p:ext uri="{BB962C8B-B14F-4D97-AF65-F5344CB8AC3E}">
        <p14:creationId xmlns:p14="http://schemas.microsoft.com/office/powerpoint/2010/main" val="4091162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3524250"/>
          </a:xfrm>
        </p:spPr>
        <p:txBody>
          <a:bodyPr>
            <a:noAutofit/>
          </a:bodyPr>
          <a:lstStyle/>
          <a:p>
            <a:r>
              <a:rPr lang="en-US" sz="8000" dirty="0" smtClean="0"/>
              <a:t>Learning About Baptism From </a:t>
            </a:r>
            <a:br>
              <a:rPr lang="en-US" sz="8000" dirty="0" smtClean="0"/>
            </a:br>
            <a:r>
              <a:rPr lang="en-US" sz="8000" dirty="0" smtClean="0"/>
              <a:t>A Captain</a:t>
            </a:r>
            <a:endParaRPr lang="en-US" sz="8000" dirty="0"/>
          </a:p>
        </p:txBody>
      </p:sp>
      <p:sp>
        <p:nvSpPr>
          <p:cNvPr id="3" name="Subtitle 2"/>
          <p:cNvSpPr>
            <a:spLocks noGrp="1"/>
          </p:cNvSpPr>
          <p:nvPr>
            <p:ph type="subTitle" idx="1"/>
          </p:nvPr>
        </p:nvSpPr>
        <p:spPr>
          <a:xfrm>
            <a:off x="76200" y="3886200"/>
            <a:ext cx="8915400" cy="2667000"/>
          </a:xfrm>
        </p:spPr>
        <p:txBody>
          <a:bodyPr>
            <a:normAutofit/>
          </a:bodyPr>
          <a:lstStyle/>
          <a:p>
            <a:r>
              <a:rPr lang="en-US" sz="4000" dirty="0" smtClean="0">
                <a:solidFill>
                  <a:schemeClr val="tx1"/>
                </a:solidFill>
              </a:rPr>
              <a:t>It shall be our objective to reveal a Biblical truth frequently distorted by many groups in the religious world and outright denied by others.</a:t>
            </a:r>
          </a:p>
          <a:p>
            <a:endParaRPr lang="en-US" dirty="0"/>
          </a:p>
        </p:txBody>
      </p:sp>
    </p:spTree>
    <p:extLst>
      <p:ext uri="{BB962C8B-B14F-4D97-AF65-F5344CB8AC3E}">
        <p14:creationId xmlns:p14="http://schemas.microsoft.com/office/powerpoint/2010/main" val="209519024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dirty="0" smtClean="0"/>
              <a:t>The first dip was a step of obedience . . .</a:t>
            </a:r>
          </a:p>
          <a:p>
            <a:r>
              <a:rPr lang="en-US" dirty="0" smtClean="0"/>
              <a:t>The second dip was another step of obedience . . . </a:t>
            </a:r>
          </a:p>
          <a:p>
            <a:r>
              <a:rPr lang="en-US" dirty="0" smtClean="0"/>
              <a:t>The third dip was another step of obedience . . .</a:t>
            </a:r>
          </a:p>
          <a:p>
            <a:r>
              <a:rPr lang="en-US" dirty="0" smtClean="0"/>
              <a:t>The fourth dip was another step of obedience . . .</a:t>
            </a:r>
          </a:p>
          <a:p>
            <a:r>
              <a:rPr lang="en-US" dirty="0" smtClean="0"/>
              <a:t>The fifth dip was another step of obedience . . .</a:t>
            </a:r>
          </a:p>
          <a:p>
            <a:r>
              <a:rPr lang="en-US" dirty="0" smtClean="0"/>
              <a:t>The sixth dip was another step of obedience . . .</a:t>
            </a:r>
          </a:p>
          <a:p>
            <a:r>
              <a:rPr lang="en-US" dirty="0" smtClean="0"/>
              <a:t>And the seventh dip was the </a:t>
            </a:r>
            <a:r>
              <a:rPr lang="en-US" b="1" u="sng" dirty="0" smtClean="0"/>
              <a:t>completion</a:t>
            </a:r>
            <a:r>
              <a:rPr lang="en-US" dirty="0" smtClean="0"/>
              <a:t> of his obedience that brought about his cleansing.</a:t>
            </a:r>
          </a:p>
          <a:p>
            <a:r>
              <a:rPr lang="en-US" dirty="0" smtClean="0"/>
              <a:t>It took </a:t>
            </a:r>
            <a:r>
              <a:rPr lang="en-US" b="1" u="sng" dirty="0" smtClean="0"/>
              <a:t>all the steps </a:t>
            </a:r>
            <a:r>
              <a:rPr lang="en-US" dirty="0" smtClean="0"/>
              <a:t>in order to reach the final step and the promised cleansing. </a:t>
            </a:r>
          </a:p>
          <a:p>
            <a:r>
              <a:rPr lang="en-US" dirty="0" smtClean="0"/>
              <a:t>The promised cleansing did not come until all the steps (in this case dips) had been completed.</a:t>
            </a:r>
            <a:endParaRPr lang="en-US" dirty="0"/>
          </a:p>
        </p:txBody>
      </p:sp>
    </p:spTree>
    <p:extLst>
      <p:ext uri="{BB962C8B-B14F-4D97-AF65-F5344CB8AC3E}">
        <p14:creationId xmlns:p14="http://schemas.microsoft.com/office/powerpoint/2010/main" val="8720947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dirty="0" smtClean="0"/>
              <a:t>“Was this water salvation?”</a:t>
            </a:r>
          </a:p>
          <a:p>
            <a:r>
              <a:rPr lang="en-US" dirty="0" smtClean="0"/>
              <a:t>No! This was not water salvation.</a:t>
            </a:r>
          </a:p>
          <a:p>
            <a:r>
              <a:rPr lang="en-US" dirty="0" smtClean="0"/>
              <a:t>None but the vain would say that there was power or magic in the water to cleanse </a:t>
            </a:r>
            <a:r>
              <a:rPr lang="en-US" dirty="0" err="1" smtClean="0"/>
              <a:t>Naaman</a:t>
            </a:r>
            <a:r>
              <a:rPr lang="en-US" dirty="0" smtClean="0"/>
              <a:t>.</a:t>
            </a:r>
          </a:p>
          <a:p>
            <a:r>
              <a:rPr lang="en-US" dirty="0" smtClean="0"/>
              <a:t>The power of God healed </a:t>
            </a:r>
            <a:r>
              <a:rPr lang="en-US" dirty="0" err="1" smtClean="0"/>
              <a:t>Naaman</a:t>
            </a:r>
            <a:r>
              <a:rPr lang="en-US" dirty="0" smtClean="0"/>
              <a:t> . . . </a:t>
            </a:r>
          </a:p>
          <a:p>
            <a:r>
              <a:rPr lang="en-US" dirty="0" smtClean="0"/>
              <a:t>but when? . . . </a:t>
            </a:r>
          </a:p>
          <a:p>
            <a:r>
              <a:rPr lang="en-US" dirty="0" smtClean="0"/>
              <a:t>at what point?</a:t>
            </a:r>
          </a:p>
          <a:p>
            <a:r>
              <a:rPr lang="en-US" dirty="0" smtClean="0"/>
              <a:t>The water was only an instrument God used to test the faith of </a:t>
            </a:r>
            <a:r>
              <a:rPr lang="en-US" dirty="0" err="1" smtClean="0"/>
              <a:t>Naaman</a:t>
            </a:r>
            <a:r>
              <a:rPr lang="en-US" dirty="0" smtClean="0"/>
              <a:t>.</a:t>
            </a:r>
            <a:endParaRPr lang="en-US" dirty="0"/>
          </a:p>
        </p:txBody>
      </p:sp>
    </p:spTree>
    <p:extLst>
      <p:ext uri="{BB962C8B-B14F-4D97-AF65-F5344CB8AC3E}">
        <p14:creationId xmlns:p14="http://schemas.microsoft.com/office/powerpoint/2010/main" val="37606238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371600"/>
            <a:ext cx="9144000" cy="5410200"/>
          </a:xfrm>
        </p:spPr>
        <p:txBody>
          <a:bodyPr>
            <a:normAutofit/>
          </a:bodyPr>
          <a:lstStyle/>
          <a:p>
            <a:r>
              <a:rPr lang="en-US" dirty="0" smtClean="0"/>
              <a:t>God appointed a time and a place where He would meet </a:t>
            </a:r>
            <a:r>
              <a:rPr lang="en-US" dirty="0" err="1" smtClean="0"/>
              <a:t>Naaman</a:t>
            </a:r>
            <a:r>
              <a:rPr lang="en-US" dirty="0" smtClean="0"/>
              <a:t> with salvation from his disease of leprosy.</a:t>
            </a:r>
          </a:p>
          <a:p>
            <a:r>
              <a:rPr lang="en-US" dirty="0" smtClean="0"/>
              <a:t>Until </a:t>
            </a:r>
            <a:r>
              <a:rPr lang="en-US" dirty="0" err="1" smtClean="0"/>
              <a:t>Naaman</a:t>
            </a:r>
            <a:r>
              <a:rPr lang="en-US" dirty="0" smtClean="0"/>
              <a:t> came to the PLACE (THE JORDAN RIVER), and to the TIME (THE SEVENTH DIP), he was not cleansed.</a:t>
            </a:r>
          </a:p>
          <a:p>
            <a:r>
              <a:rPr lang="en-US" dirty="0" smtClean="0"/>
              <a:t>Sounds a lot like the principle of God’s plan for man’s salvation in man’s obeying the Gospel.</a:t>
            </a:r>
          </a:p>
          <a:p>
            <a:r>
              <a:rPr lang="en-US" dirty="0" smtClean="0"/>
              <a:t>It was OBEY and be HEALED, or DISOBEY and REMAIN AS A LEPER.</a:t>
            </a:r>
            <a:endParaRPr lang="en-US" dirty="0"/>
          </a:p>
        </p:txBody>
      </p:sp>
    </p:spTree>
    <p:extLst>
      <p:ext uri="{BB962C8B-B14F-4D97-AF65-F5344CB8AC3E}">
        <p14:creationId xmlns:p14="http://schemas.microsoft.com/office/powerpoint/2010/main" val="34671483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THE CAPTAIN</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sz="3600" dirty="0" smtClean="0"/>
              <a:t>Now notice the order of </a:t>
            </a:r>
            <a:r>
              <a:rPr lang="en-US" sz="3600" dirty="0" err="1" smtClean="0"/>
              <a:t>Naaman’s</a:t>
            </a:r>
            <a:r>
              <a:rPr lang="en-US" sz="3600" dirty="0" smtClean="0"/>
              <a:t> healing:</a:t>
            </a:r>
          </a:p>
          <a:p>
            <a:r>
              <a:rPr lang="en-US" sz="3600" dirty="0" smtClean="0"/>
              <a:t>Belief . . . . . . “If I dip 7 times in Jordan, I will be healed.”</a:t>
            </a:r>
          </a:p>
          <a:p>
            <a:r>
              <a:rPr lang="en-US" sz="3600" dirty="0" smtClean="0"/>
              <a:t>Obedience . . . . . . Seven dips in the Jordan River</a:t>
            </a:r>
          </a:p>
          <a:p>
            <a:r>
              <a:rPr lang="en-US" sz="3600" dirty="0" smtClean="0"/>
              <a:t>Cleansing . . . . . . The benefit (blessing) received upon compliance to the command.</a:t>
            </a:r>
          </a:p>
          <a:p>
            <a:r>
              <a:rPr lang="en-US" sz="3600" dirty="0" smtClean="0"/>
              <a:t>BELIEF + OBEDIENCE = CLEANSING</a:t>
            </a:r>
            <a:endParaRPr lang="en-US" sz="3600" dirty="0"/>
          </a:p>
        </p:txBody>
      </p:sp>
    </p:spTree>
    <p:extLst>
      <p:ext uri="{BB962C8B-B14F-4D97-AF65-F5344CB8AC3E}">
        <p14:creationId xmlns:p14="http://schemas.microsoft.com/office/powerpoint/2010/main" val="24365870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(Part two)</a:t>
            </a:r>
            <a:endParaRPr lang="en-US" dirty="0"/>
          </a:p>
        </p:txBody>
      </p:sp>
      <p:sp>
        <p:nvSpPr>
          <p:cNvPr id="3" name="Content Placeholder 2"/>
          <p:cNvSpPr>
            <a:spLocks noGrp="1"/>
          </p:cNvSpPr>
          <p:nvPr>
            <p:ph idx="1"/>
          </p:nvPr>
        </p:nvSpPr>
        <p:spPr>
          <a:xfrm>
            <a:off x="76200" y="1600200"/>
            <a:ext cx="8610600" cy="5181600"/>
          </a:xfrm>
        </p:spPr>
        <p:txBody>
          <a:bodyPr>
            <a:normAutofit/>
          </a:bodyPr>
          <a:lstStyle/>
          <a:p>
            <a:r>
              <a:rPr lang="en-US" dirty="0" smtClean="0"/>
              <a:t>After a few lessons, we will see how the story of the Captain can teach us lessons about baptism.</a:t>
            </a:r>
          </a:p>
          <a:p>
            <a:r>
              <a:rPr lang="en-US" dirty="0" smtClean="0"/>
              <a:t>Many in the religious world may be able to understand this lesson,</a:t>
            </a:r>
          </a:p>
          <a:p>
            <a:r>
              <a:rPr lang="en-US" dirty="0" smtClean="0"/>
              <a:t>But they fail to understand the parallel when it comes to baptism.</a:t>
            </a:r>
          </a:p>
          <a:p>
            <a:r>
              <a:rPr lang="en-US" dirty="0" smtClean="0"/>
              <a:t>We will see and learn the importance of baptism.</a:t>
            </a:r>
          </a:p>
          <a:p>
            <a:endParaRPr lang="en-US" dirty="0"/>
          </a:p>
        </p:txBody>
      </p:sp>
    </p:spTree>
    <p:extLst>
      <p:ext uri="{BB962C8B-B14F-4D97-AF65-F5344CB8AC3E}">
        <p14:creationId xmlns:p14="http://schemas.microsoft.com/office/powerpoint/2010/main" val="1833154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600200"/>
            <a:ext cx="8686800" cy="5181600"/>
          </a:xfrm>
        </p:spPr>
        <p:txBody>
          <a:bodyPr>
            <a:normAutofit fontScale="85000" lnSpcReduction="10000"/>
          </a:bodyPr>
          <a:lstStyle/>
          <a:p>
            <a:r>
              <a:rPr lang="en-US" dirty="0" smtClean="0"/>
              <a:t>Isaiah 1:18 – “Come now, and let us reason together," Says the LORD, "Though your sins are like scarlet, They shall be as white as snow; Though they are red like crimson, They shall be as wool.”</a:t>
            </a:r>
          </a:p>
          <a:p>
            <a:r>
              <a:rPr lang="en-US" dirty="0" smtClean="0"/>
              <a:t>Our study for these sermons is entitled: </a:t>
            </a:r>
            <a:br>
              <a:rPr lang="en-US" dirty="0" smtClean="0"/>
            </a:br>
            <a:r>
              <a:rPr lang="en-US" sz="3800" b="1" dirty="0" smtClean="0"/>
              <a:t>“A Snake, A Captain, A Blind Man, &amp; Baptism”.</a:t>
            </a:r>
          </a:p>
          <a:p>
            <a:r>
              <a:rPr lang="en-US" dirty="0" smtClean="0"/>
              <a:t>It shall be our objective to reveal a Biblical truth frequently distorted by many groups in the religious world and outright denied by others.</a:t>
            </a:r>
          </a:p>
          <a:p>
            <a:r>
              <a:rPr lang="en-US" dirty="0" smtClean="0"/>
              <a:t>We shall proceed by examining each of the subject parts separately before establishing how in principle they are related.</a:t>
            </a:r>
          </a:p>
          <a:p>
            <a:endParaRPr lang="en-US" dirty="0"/>
          </a:p>
        </p:txBody>
      </p:sp>
    </p:spTree>
    <p:extLst>
      <p:ext uri="{BB962C8B-B14F-4D97-AF65-F5344CB8AC3E}">
        <p14:creationId xmlns:p14="http://schemas.microsoft.com/office/powerpoint/2010/main" val="33131689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600200"/>
            <a:ext cx="9144000" cy="5105400"/>
          </a:xfrm>
        </p:spPr>
        <p:txBody>
          <a:bodyPr>
            <a:noAutofit/>
          </a:bodyPr>
          <a:lstStyle/>
          <a:p>
            <a:r>
              <a:rPr lang="en-US" sz="3600" dirty="0" smtClean="0"/>
              <a:t>The record of the captain is found in 2 Kings 5.</a:t>
            </a:r>
          </a:p>
          <a:p>
            <a:r>
              <a:rPr lang="en-US" sz="3600" dirty="0" smtClean="0"/>
              <a:t>His name is </a:t>
            </a:r>
            <a:r>
              <a:rPr lang="en-US" sz="3600" dirty="0" err="1" smtClean="0"/>
              <a:t>Naaman</a:t>
            </a:r>
            <a:r>
              <a:rPr lang="en-US" sz="3600" dirty="0" smtClean="0"/>
              <a:t>.</a:t>
            </a:r>
          </a:p>
          <a:p>
            <a:r>
              <a:rPr lang="en-US" sz="3600" dirty="0" smtClean="0"/>
              <a:t>He held the rank of Captain in the powerful Syrian army.</a:t>
            </a:r>
          </a:p>
          <a:p>
            <a:r>
              <a:rPr lang="en-US" sz="3600" dirty="0" smtClean="0"/>
              <a:t>The Bible describes him as having been:</a:t>
            </a:r>
          </a:p>
          <a:p>
            <a:r>
              <a:rPr lang="en-US" sz="3600" dirty="0" smtClean="0"/>
              <a:t>Noble and mighty.</a:t>
            </a:r>
          </a:p>
          <a:p>
            <a:r>
              <a:rPr lang="en-US" sz="3600" dirty="0" smtClean="0"/>
              <a:t>A man of valor.</a:t>
            </a:r>
            <a:endParaRPr lang="en-US" sz="3600" dirty="0"/>
          </a:p>
        </p:txBody>
      </p:sp>
    </p:spTree>
    <p:extLst>
      <p:ext uri="{BB962C8B-B14F-4D97-AF65-F5344CB8AC3E}">
        <p14:creationId xmlns:p14="http://schemas.microsoft.com/office/powerpoint/2010/main" val="33396039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76200" y="1066800"/>
            <a:ext cx="9067800" cy="5715000"/>
          </a:xfrm>
        </p:spPr>
        <p:txBody>
          <a:bodyPr>
            <a:normAutofit fontScale="92500" lnSpcReduction="20000"/>
          </a:bodyPr>
          <a:lstStyle/>
          <a:p>
            <a:r>
              <a:rPr lang="en-US" dirty="0" smtClean="0"/>
              <a:t>However, </a:t>
            </a:r>
            <a:r>
              <a:rPr lang="en-US" dirty="0" err="1" smtClean="0"/>
              <a:t>Naaman</a:t>
            </a:r>
            <a:r>
              <a:rPr lang="en-US" dirty="0" smtClean="0"/>
              <a:t> had a very serious physical problem by both ancient standards and ours . . . </a:t>
            </a:r>
          </a:p>
          <a:p>
            <a:r>
              <a:rPr lang="en-US" dirty="0" smtClean="0"/>
              <a:t>He was a leper . . . he had leprosy.</a:t>
            </a:r>
          </a:p>
          <a:p>
            <a:r>
              <a:rPr lang="en-US" dirty="0" smtClean="0"/>
              <a:t>A leper is a person who suffers from a slowly progressing and incurable skin disease.</a:t>
            </a:r>
          </a:p>
          <a:p>
            <a:r>
              <a:rPr lang="en-US" dirty="0" smtClean="0"/>
              <a:t>Leprosy is a chronic, infectious disease characterized by sores, scabs, and white shining spots beneath the skin.</a:t>
            </a:r>
          </a:p>
          <a:p>
            <a:r>
              <a:rPr lang="en-US" dirty="0" smtClean="0"/>
              <a:t>Leprosy was characterized by formation of nodules that would spread, causing loss of sensation and deformity.</a:t>
            </a:r>
          </a:p>
          <a:p>
            <a:r>
              <a:rPr lang="en-US" dirty="0" smtClean="0"/>
              <a:t>The disease was/is loathsome . . . </a:t>
            </a:r>
          </a:p>
          <a:p>
            <a:r>
              <a:rPr lang="en-US" dirty="0" smtClean="0"/>
              <a:t>A seemingly incurable disease.</a:t>
            </a:r>
            <a:endParaRPr lang="en-US" dirty="0"/>
          </a:p>
        </p:txBody>
      </p:sp>
    </p:spTree>
    <p:extLst>
      <p:ext uri="{BB962C8B-B14F-4D97-AF65-F5344CB8AC3E}">
        <p14:creationId xmlns:p14="http://schemas.microsoft.com/office/powerpoint/2010/main" val="30162154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371600"/>
            <a:ext cx="9144000" cy="5334000"/>
          </a:xfrm>
        </p:spPr>
        <p:txBody>
          <a:bodyPr/>
          <a:lstStyle/>
          <a:p>
            <a:r>
              <a:rPr lang="en-US" dirty="0" err="1" smtClean="0"/>
              <a:t>Naaman</a:t>
            </a:r>
            <a:r>
              <a:rPr lang="en-US" dirty="0" smtClean="0"/>
              <a:t> found a ray of hope. </a:t>
            </a:r>
          </a:p>
          <a:p>
            <a:r>
              <a:rPr lang="en-US" dirty="0" err="1" smtClean="0"/>
              <a:t>Naaman</a:t>
            </a:r>
            <a:r>
              <a:rPr lang="en-US" dirty="0" smtClean="0"/>
              <a:t> had captured a little Jewish maiden who told him of a great prophet in her homeland of Israel who could heal him of his dreaded disease.</a:t>
            </a:r>
          </a:p>
          <a:p>
            <a:r>
              <a:rPr lang="en-US" dirty="0" smtClean="0"/>
              <a:t>With great hope and high expectations, </a:t>
            </a:r>
            <a:r>
              <a:rPr lang="en-US" dirty="0" err="1" smtClean="0"/>
              <a:t>Naaman</a:t>
            </a:r>
            <a:r>
              <a:rPr lang="en-US" dirty="0" smtClean="0"/>
              <a:t>, with his King’s blessings, hurried to the prophet whom we know to be Elisha.</a:t>
            </a:r>
            <a:endParaRPr lang="en-US" dirty="0"/>
          </a:p>
        </p:txBody>
      </p:sp>
    </p:spTree>
    <p:extLst>
      <p:ext uri="{BB962C8B-B14F-4D97-AF65-F5344CB8AC3E}">
        <p14:creationId xmlns:p14="http://schemas.microsoft.com/office/powerpoint/2010/main" val="33226749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219200"/>
            <a:ext cx="9144000" cy="5562600"/>
          </a:xfrm>
        </p:spPr>
        <p:txBody>
          <a:bodyPr>
            <a:normAutofit/>
          </a:bodyPr>
          <a:lstStyle/>
          <a:p>
            <a:r>
              <a:rPr lang="en-US" dirty="0" smtClean="0"/>
              <a:t>Upon his arrival, Elisha sent a servant out to </a:t>
            </a:r>
            <a:r>
              <a:rPr lang="en-US" dirty="0" err="1" smtClean="0"/>
              <a:t>Naaman</a:t>
            </a:r>
            <a:r>
              <a:rPr lang="en-US" dirty="0" smtClean="0"/>
              <a:t> and told him to go dip seven times in the Jordan River and he would be healed.</a:t>
            </a:r>
          </a:p>
          <a:p>
            <a:r>
              <a:rPr lang="en-US" dirty="0" err="1" smtClean="0"/>
              <a:t>Naaman</a:t>
            </a:r>
            <a:r>
              <a:rPr lang="en-US" dirty="0" smtClean="0"/>
              <a:t> turned away in a rage and prepared to return to Syria.</a:t>
            </a:r>
          </a:p>
          <a:p>
            <a:r>
              <a:rPr lang="en-US" dirty="0" smtClean="0"/>
              <a:t>He was greatly disappointed because he thought, mind you, thought the prophet would come out to him and tell do or tell him to do some great thing.</a:t>
            </a:r>
          </a:p>
          <a:p>
            <a:r>
              <a:rPr lang="en-US" dirty="0" smtClean="0"/>
              <a:t>He also thought other rivers were more desirable than the Jordan River.</a:t>
            </a:r>
            <a:endParaRPr lang="en-US" dirty="0"/>
          </a:p>
        </p:txBody>
      </p:sp>
    </p:spTree>
    <p:extLst>
      <p:ext uri="{BB962C8B-B14F-4D97-AF65-F5344CB8AC3E}">
        <p14:creationId xmlns:p14="http://schemas.microsoft.com/office/powerpoint/2010/main" val="11994095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219200"/>
            <a:ext cx="9144000" cy="5562600"/>
          </a:xfrm>
        </p:spPr>
        <p:txBody>
          <a:bodyPr>
            <a:normAutofit fontScale="85000" lnSpcReduction="10000"/>
          </a:bodyPr>
          <a:lstStyle/>
          <a:p>
            <a:r>
              <a:rPr lang="en-US" dirty="0" smtClean="0"/>
              <a:t>Man has long overlooked the simplicity of the ways in which God works.</a:t>
            </a:r>
          </a:p>
          <a:p>
            <a:r>
              <a:rPr lang="en-US" dirty="0" smtClean="0"/>
              <a:t>Remember that God does not always work as man has preconceived that He will.</a:t>
            </a:r>
          </a:p>
          <a:p>
            <a:r>
              <a:rPr lang="en-US" dirty="0" smtClean="0"/>
              <a:t>Listen to and cherish a great passage of Scripture as recorded in </a:t>
            </a:r>
            <a:r>
              <a:rPr lang="en-US" sz="3300" b="1" dirty="0" smtClean="0"/>
              <a:t>Isaiah 55:6-9 </a:t>
            </a:r>
            <a:r>
              <a:rPr lang="en-US" dirty="0" smtClean="0"/>
              <a:t>– “Seek the LORD while He may be found, Call upon Him while He is near. Let the wicked forsake his way, And the unrighteous man his thoughts; Let him return to the LORD, And He will have mercy on him; And to our God, For He will abundantly pardon. For My thoughts are not your thoughts, Nor are your ways My ways, says the LORD. For as the heavens are higher than the earth, So are My ways higher than your ways, And My thoughts than your thoughts.”</a:t>
            </a:r>
            <a:endParaRPr lang="en-US" dirty="0"/>
          </a:p>
        </p:txBody>
      </p:sp>
    </p:spTree>
    <p:extLst>
      <p:ext uri="{BB962C8B-B14F-4D97-AF65-F5344CB8AC3E}">
        <p14:creationId xmlns:p14="http://schemas.microsoft.com/office/powerpoint/2010/main" val="25710534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371600"/>
            <a:ext cx="9144000" cy="5410200"/>
          </a:xfrm>
        </p:spPr>
        <p:txBody>
          <a:bodyPr>
            <a:normAutofit lnSpcReduction="10000"/>
          </a:bodyPr>
          <a:lstStyle/>
          <a:p>
            <a:r>
              <a:rPr lang="en-US" dirty="0" smtClean="0"/>
              <a:t>With </a:t>
            </a:r>
            <a:r>
              <a:rPr lang="en-US" dirty="0" err="1" smtClean="0"/>
              <a:t>Naaman’s</a:t>
            </a:r>
            <a:r>
              <a:rPr lang="en-US" dirty="0" smtClean="0"/>
              <a:t> belligerent attitude, it could be said that he had a problem of attitude as well as a disease of the body.</a:t>
            </a:r>
          </a:p>
          <a:p>
            <a:r>
              <a:rPr lang="en-US" dirty="0" smtClean="0"/>
              <a:t>Unfortunately, </a:t>
            </a:r>
            <a:r>
              <a:rPr lang="en-US" dirty="0" err="1" smtClean="0"/>
              <a:t>Naaman</a:t>
            </a:r>
            <a:r>
              <a:rPr lang="en-US" dirty="0" smtClean="0"/>
              <a:t> is not the last one to trust in his own thoughts rather than the thoughts of God.</a:t>
            </a:r>
          </a:p>
          <a:p>
            <a:r>
              <a:rPr lang="en-US" dirty="0" smtClean="0"/>
              <a:t>The conscience of man has often led him to oppose the will of God.</a:t>
            </a:r>
          </a:p>
          <a:p>
            <a:r>
              <a:rPr lang="en-US" dirty="0" smtClean="0"/>
              <a:t>Certainly the apostle Paul would serve as a New Testament example of such while utterly opposing and persecuting the church of Christ.</a:t>
            </a:r>
            <a:endParaRPr lang="en-US" dirty="0"/>
          </a:p>
        </p:txBody>
      </p:sp>
    </p:spTree>
    <p:extLst>
      <p:ext uri="{BB962C8B-B14F-4D97-AF65-F5344CB8AC3E}">
        <p14:creationId xmlns:p14="http://schemas.microsoft.com/office/powerpoint/2010/main" val="31269992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a:t>
            </a:r>
            <a:endParaRPr lang="en-US" dirty="0"/>
          </a:p>
        </p:txBody>
      </p:sp>
      <p:sp>
        <p:nvSpPr>
          <p:cNvPr id="3" name="Content Placeholder 2"/>
          <p:cNvSpPr>
            <a:spLocks noGrp="1"/>
          </p:cNvSpPr>
          <p:nvPr>
            <p:ph idx="1"/>
          </p:nvPr>
        </p:nvSpPr>
        <p:spPr>
          <a:xfrm>
            <a:off x="0" y="1295400"/>
            <a:ext cx="9144000" cy="5486400"/>
          </a:xfrm>
        </p:spPr>
        <p:txBody>
          <a:bodyPr>
            <a:normAutofit/>
          </a:bodyPr>
          <a:lstStyle/>
          <a:p>
            <a:r>
              <a:rPr lang="en-US" dirty="0" smtClean="0"/>
              <a:t>Do you like happy endings. Most people do, and </a:t>
            </a:r>
            <a:r>
              <a:rPr lang="en-US" dirty="0" err="1" smtClean="0"/>
              <a:t>Naaman’s</a:t>
            </a:r>
            <a:r>
              <a:rPr lang="en-US" dirty="0" smtClean="0"/>
              <a:t> story has a happy ending for him.</a:t>
            </a:r>
          </a:p>
          <a:p>
            <a:r>
              <a:rPr lang="en-US" dirty="0" smtClean="0"/>
              <a:t>In time </a:t>
            </a:r>
            <a:r>
              <a:rPr lang="en-US" dirty="0" err="1" smtClean="0"/>
              <a:t>Naaman</a:t>
            </a:r>
            <a:r>
              <a:rPr lang="en-US" dirty="0" smtClean="0"/>
              <a:t> was counseled by a trusted servant and he overcame his prejudice and stubborn will and went to the Jordan River.</a:t>
            </a:r>
          </a:p>
          <a:p>
            <a:r>
              <a:rPr lang="en-US" dirty="0" smtClean="0"/>
              <a:t>He dipped one time . . . a second time . . . a third time . . . a fourth time . . . a fifth time . . . a sixth time . . . and then a seventh time after which his flesh became whole and the leprosy was completely gone . . . totally eradicated from his body.</a:t>
            </a:r>
            <a:endParaRPr lang="en-US" dirty="0"/>
          </a:p>
        </p:txBody>
      </p:sp>
    </p:spTree>
    <p:extLst>
      <p:ext uri="{BB962C8B-B14F-4D97-AF65-F5344CB8AC3E}">
        <p14:creationId xmlns:p14="http://schemas.microsoft.com/office/powerpoint/2010/main" val="30608181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1124</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Learning About Baptism From  A Captain</vt:lpstr>
      <vt:lpstr>INTRODUCTION</vt:lpstr>
      <vt:lpstr>THE CAPTAIN</vt:lpstr>
      <vt:lpstr>THE CAPTAIN</vt:lpstr>
      <vt:lpstr>THE CAPTAIN</vt:lpstr>
      <vt:lpstr>THE CAPTAIN</vt:lpstr>
      <vt:lpstr>THE CAPTAIN</vt:lpstr>
      <vt:lpstr>THE CAPTAIN</vt:lpstr>
      <vt:lpstr>THE CAPTAIN</vt:lpstr>
      <vt:lpstr>THE CAPTAIN</vt:lpstr>
      <vt:lpstr>THE CAPTAIN</vt:lpstr>
      <vt:lpstr>THE CAPTAIN</vt:lpstr>
      <vt:lpstr>THE CAPTAIN</vt:lpstr>
      <vt:lpstr>CONCLUSION (Part two)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About Baptism From A Captain</dc:title>
  <dc:creator>Aarons</dc:creator>
  <cp:lastModifiedBy>Aarons</cp:lastModifiedBy>
  <cp:revision>6</cp:revision>
  <dcterms:created xsi:type="dcterms:W3CDTF">2015-11-27T18:51:27Z</dcterms:created>
  <dcterms:modified xsi:type="dcterms:W3CDTF">2015-11-27T20:23:31Z</dcterms:modified>
</cp:coreProperties>
</file>