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8" d="100"/>
          <a:sy n="98" d="100"/>
        </p:scale>
        <p:origin x="17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FE51FF-8EA3-4A19-A928-2FF25E6282F9}"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21048133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E51FF-8EA3-4A19-A928-2FF25E6282F9}"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32872192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E51FF-8EA3-4A19-A928-2FF25E6282F9}"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959042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E51FF-8EA3-4A19-A928-2FF25E6282F9}"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29053098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FE51FF-8EA3-4A19-A928-2FF25E6282F9}"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37148231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FE51FF-8EA3-4A19-A928-2FF25E6282F9}"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31166105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FE51FF-8EA3-4A19-A928-2FF25E6282F9}"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19340066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FE51FF-8EA3-4A19-A928-2FF25E6282F9}"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21396489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E51FF-8EA3-4A19-A928-2FF25E6282F9}"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18009402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FE51FF-8EA3-4A19-A928-2FF25E6282F9}"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7189211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FE51FF-8EA3-4A19-A928-2FF25E6282F9}"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93A07-5559-4070-8F5A-7DD4AB70178C}" type="slidenum">
              <a:rPr lang="en-US" smtClean="0"/>
              <a:t>‹#›</a:t>
            </a:fld>
            <a:endParaRPr lang="en-US"/>
          </a:p>
        </p:txBody>
      </p:sp>
    </p:spTree>
    <p:extLst>
      <p:ext uri="{BB962C8B-B14F-4D97-AF65-F5344CB8AC3E}">
        <p14:creationId xmlns:p14="http://schemas.microsoft.com/office/powerpoint/2010/main" val="12937754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E51FF-8EA3-4A19-A928-2FF25E6282F9}" type="datetimeFigureOut">
              <a:rPr lang="en-US" smtClean="0"/>
              <a:t>7/12/2022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93A07-5559-4070-8F5A-7DD4AB70178C}" type="slidenum">
              <a:rPr lang="en-US" smtClean="0"/>
              <a:t>‹#›</a:t>
            </a:fld>
            <a:endParaRPr lang="en-US"/>
          </a:p>
        </p:txBody>
      </p:sp>
    </p:spTree>
    <p:extLst>
      <p:ext uri="{BB962C8B-B14F-4D97-AF65-F5344CB8AC3E}">
        <p14:creationId xmlns:p14="http://schemas.microsoft.com/office/powerpoint/2010/main" val="188989436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52B36-BEFF-490B-882A-13F9A7751606}"/>
              </a:ext>
            </a:extLst>
          </p:cNvPr>
          <p:cNvSpPr>
            <a:spLocks noGrp="1"/>
          </p:cNvSpPr>
          <p:nvPr>
            <p:ph type="ctrTitle"/>
          </p:nvPr>
        </p:nvSpPr>
        <p:spPr>
          <a:xfrm>
            <a:off x="145915" y="285784"/>
            <a:ext cx="8793803" cy="2387600"/>
          </a:xfrm>
        </p:spPr>
        <p:txBody>
          <a:bodyPr>
            <a:normAutofit fontScale="90000"/>
          </a:bodyPr>
          <a:lstStyle/>
          <a:p>
            <a:r>
              <a:rPr lang="en-US" sz="13800" dirty="0"/>
              <a:t>Appearances</a:t>
            </a:r>
          </a:p>
        </p:txBody>
      </p:sp>
      <p:sp>
        <p:nvSpPr>
          <p:cNvPr id="3" name="Subtitle 2">
            <a:extLst>
              <a:ext uri="{FF2B5EF4-FFF2-40B4-BE49-F238E27FC236}">
                <a16:creationId xmlns:a16="http://schemas.microsoft.com/office/drawing/2014/main" id="{D5B55FF6-F661-49BC-B15E-DF609A07D504}"/>
              </a:ext>
            </a:extLst>
          </p:cNvPr>
          <p:cNvSpPr>
            <a:spLocks noGrp="1"/>
          </p:cNvSpPr>
          <p:nvPr>
            <p:ph type="subTitle" idx="1"/>
          </p:nvPr>
        </p:nvSpPr>
        <p:spPr>
          <a:xfrm>
            <a:off x="145915" y="2908570"/>
            <a:ext cx="8793803" cy="3663646"/>
          </a:xfrm>
        </p:spPr>
        <p:txBody>
          <a:bodyPr>
            <a:normAutofit lnSpcReduction="10000"/>
          </a:bodyPr>
          <a:lstStyle/>
          <a:p>
            <a:r>
              <a:rPr lang="en-US" sz="5400" dirty="0"/>
              <a:t>Do people see the genuine you?</a:t>
            </a:r>
          </a:p>
          <a:p>
            <a:r>
              <a:rPr lang="en-US" sz="5400" dirty="0"/>
              <a:t>Or do they see the fake you?</a:t>
            </a:r>
          </a:p>
          <a:p>
            <a:r>
              <a:rPr lang="en-US" sz="5400" dirty="0"/>
              <a:t>Remember that appearances can be deceiving.</a:t>
            </a:r>
          </a:p>
        </p:txBody>
      </p:sp>
    </p:spTree>
    <p:extLst>
      <p:ext uri="{BB962C8B-B14F-4D97-AF65-F5344CB8AC3E}">
        <p14:creationId xmlns:p14="http://schemas.microsoft.com/office/powerpoint/2010/main" val="39524193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7AF91-5EA2-4FB2-9F90-6D00613D0A42}"/>
              </a:ext>
            </a:extLst>
          </p:cNvPr>
          <p:cNvSpPr>
            <a:spLocks noGrp="1"/>
          </p:cNvSpPr>
          <p:nvPr>
            <p:ph idx="1"/>
          </p:nvPr>
        </p:nvSpPr>
        <p:spPr>
          <a:xfrm>
            <a:off x="141513" y="185056"/>
            <a:ext cx="8893629" cy="6520543"/>
          </a:xfrm>
        </p:spPr>
        <p:txBody>
          <a:bodyPr>
            <a:normAutofit/>
          </a:bodyPr>
          <a:lstStyle/>
          <a:p>
            <a:r>
              <a:rPr lang="en-US" sz="3600" dirty="0"/>
              <a:t>People show pictures of themselves on social media all the time.</a:t>
            </a:r>
          </a:p>
          <a:p>
            <a:r>
              <a:rPr lang="en-US" sz="3600" dirty="0"/>
              <a:t>If you do that you can probably testify that many have made advances seeking more than friendship.</a:t>
            </a:r>
          </a:p>
          <a:p>
            <a:r>
              <a:rPr lang="en-US" sz="3600" dirty="0"/>
              <a:t>This come from the opposite and even the same sex.</a:t>
            </a:r>
          </a:p>
          <a:p>
            <a:r>
              <a:rPr lang="en-US" sz="3600" dirty="0"/>
              <a:t>We must be careful how we show ourselves to the world.</a:t>
            </a:r>
          </a:p>
          <a:p>
            <a:r>
              <a:rPr lang="en-US" sz="3600" dirty="0"/>
              <a:t>Do we demonstrate spirituality, or worldliness?</a:t>
            </a:r>
          </a:p>
        </p:txBody>
      </p:sp>
    </p:spTree>
    <p:extLst>
      <p:ext uri="{BB962C8B-B14F-4D97-AF65-F5344CB8AC3E}">
        <p14:creationId xmlns:p14="http://schemas.microsoft.com/office/powerpoint/2010/main" val="12611811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0B830F-A368-4D40-BF4B-4539F9ADA4C6}"/>
              </a:ext>
            </a:extLst>
          </p:cNvPr>
          <p:cNvSpPr>
            <a:spLocks noGrp="1"/>
          </p:cNvSpPr>
          <p:nvPr>
            <p:ph idx="1"/>
          </p:nvPr>
        </p:nvSpPr>
        <p:spPr>
          <a:xfrm>
            <a:off x="119743" y="87086"/>
            <a:ext cx="8926286" cy="6651171"/>
          </a:xfrm>
        </p:spPr>
        <p:txBody>
          <a:bodyPr>
            <a:normAutofit/>
          </a:bodyPr>
          <a:lstStyle/>
          <a:p>
            <a:r>
              <a:rPr lang="en-US" sz="3600" dirty="0"/>
              <a:t>1 Timothy 2:9-10 “Likewise, I want women to adorn themselves with proper clothing, modestly, and discreetly, not with braided hair and gold or pearls or costly garments, but rather by means of good works, as befits women making a claim to godliness”.</a:t>
            </a:r>
          </a:p>
          <a:p>
            <a:r>
              <a:rPr lang="en-US" sz="3600" dirty="0"/>
              <a:t>Jewelry and hair styles are not as important as proper behavior.</a:t>
            </a:r>
          </a:p>
          <a:p>
            <a:r>
              <a:rPr lang="en-US" sz="3600" dirty="0"/>
              <a:t>We see enough ugly behavior in this world as it is.</a:t>
            </a:r>
          </a:p>
          <a:p>
            <a:r>
              <a:rPr lang="en-US" sz="3600" dirty="0"/>
              <a:t>We certainly do not want to give that to the world.</a:t>
            </a:r>
          </a:p>
        </p:txBody>
      </p:sp>
    </p:spTree>
    <p:extLst>
      <p:ext uri="{BB962C8B-B14F-4D97-AF65-F5344CB8AC3E}">
        <p14:creationId xmlns:p14="http://schemas.microsoft.com/office/powerpoint/2010/main" val="31973929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E2F1-4551-4430-895B-34F08BAAEDD4}"/>
              </a:ext>
            </a:extLst>
          </p:cNvPr>
          <p:cNvSpPr>
            <a:spLocks noGrp="1"/>
          </p:cNvSpPr>
          <p:nvPr>
            <p:ph type="title"/>
          </p:nvPr>
        </p:nvSpPr>
        <p:spPr>
          <a:xfrm>
            <a:off x="552450" y="18256"/>
            <a:ext cx="7886700" cy="939688"/>
          </a:xfrm>
        </p:spPr>
        <p:txBody>
          <a:bodyPr>
            <a:normAutofit/>
          </a:bodyPr>
          <a:lstStyle/>
          <a:p>
            <a:r>
              <a:rPr lang="en-US" sz="5400" b="1" dirty="0"/>
              <a:t>Conclusion</a:t>
            </a:r>
          </a:p>
        </p:txBody>
      </p:sp>
      <p:sp>
        <p:nvSpPr>
          <p:cNvPr id="3" name="Content Placeholder 2">
            <a:extLst>
              <a:ext uri="{FF2B5EF4-FFF2-40B4-BE49-F238E27FC236}">
                <a16:creationId xmlns:a16="http://schemas.microsoft.com/office/drawing/2014/main" id="{31E236BA-3718-44F2-A01D-522A0255A738}"/>
              </a:ext>
            </a:extLst>
          </p:cNvPr>
          <p:cNvSpPr>
            <a:spLocks noGrp="1"/>
          </p:cNvSpPr>
          <p:nvPr>
            <p:ph idx="1"/>
          </p:nvPr>
        </p:nvSpPr>
        <p:spPr>
          <a:xfrm>
            <a:off x="97971" y="859971"/>
            <a:ext cx="8904515" cy="5878286"/>
          </a:xfrm>
        </p:spPr>
        <p:txBody>
          <a:bodyPr>
            <a:normAutofit lnSpcReduction="10000"/>
          </a:bodyPr>
          <a:lstStyle/>
          <a:p>
            <a:r>
              <a:rPr lang="en-US" sz="3600" dirty="0"/>
              <a:t>If we are going to be an influence to others to lead them to Christ, we need to be aware of our appearance.</a:t>
            </a:r>
          </a:p>
          <a:p>
            <a:r>
              <a:rPr lang="en-US" sz="3600" dirty="0"/>
              <a:t>The moment we are exposed as something different, our credibility is gone, and possibly so is the soul that was listening to you.</a:t>
            </a:r>
          </a:p>
          <a:p>
            <a:r>
              <a:rPr lang="en-US" sz="3600"/>
              <a:t>Our </a:t>
            </a:r>
            <a:r>
              <a:rPr lang="en-US" sz="3600" dirty="0"/>
              <a:t>appearance comes in the form of dress, behavior, and actions.</a:t>
            </a:r>
          </a:p>
          <a:p>
            <a:r>
              <a:rPr lang="en-US" sz="3600" dirty="0"/>
              <a:t>Perhaps if more people considered how God looked at them, they would change their behavior and appearance to reflect a more godly lifestyle.</a:t>
            </a:r>
          </a:p>
        </p:txBody>
      </p:sp>
    </p:spTree>
    <p:extLst>
      <p:ext uri="{BB962C8B-B14F-4D97-AF65-F5344CB8AC3E}">
        <p14:creationId xmlns:p14="http://schemas.microsoft.com/office/powerpoint/2010/main" val="9110165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AADF1-586C-4B46-9413-3FC7F9CD6B53}"/>
              </a:ext>
            </a:extLst>
          </p:cNvPr>
          <p:cNvSpPr>
            <a:spLocks noGrp="1"/>
          </p:cNvSpPr>
          <p:nvPr>
            <p:ph type="title"/>
          </p:nvPr>
        </p:nvSpPr>
        <p:spPr>
          <a:xfrm>
            <a:off x="368687" y="92729"/>
            <a:ext cx="7886700" cy="948131"/>
          </a:xfrm>
        </p:spPr>
        <p:txBody>
          <a:bodyPr>
            <a:normAutofit/>
          </a:bodyPr>
          <a:lstStyle/>
          <a:p>
            <a:r>
              <a:rPr lang="en-US" sz="5400" dirty="0"/>
              <a:t>Introduction</a:t>
            </a:r>
          </a:p>
        </p:txBody>
      </p:sp>
      <p:sp>
        <p:nvSpPr>
          <p:cNvPr id="3" name="Content Placeholder 2">
            <a:extLst>
              <a:ext uri="{FF2B5EF4-FFF2-40B4-BE49-F238E27FC236}">
                <a16:creationId xmlns:a16="http://schemas.microsoft.com/office/drawing/2014/main" id="{C8B7BDFB-101D-4264-B895-88FDF67AC35B}"/>
              </a:ext>
            </a:extLst>
          </p:cNvPr>
          <p:cNvSpPr>
            <a:spLocks noGrp="1"/>
          </p:cNvSpPr>
          <p:nvPr>
            <p:ph idx="1"/>
          </p:nvPr>
        </p:nvSpPr>
        <p:spPr>
          <a:xfrm>
            <a:off x="108724" y="1040861"/>
            <a:ext cx="8967182" cy="5724410"/>
          </a:xfrm>
        </p:spPr>
        <p:txBody>
          <a:bodyPr>
            <a:normAutofit/>
          </a:bodyPr>
          <a:lstStyle/>
          <a:p>
            <a:r>
              <a:rPr lang="en-US" sz="3600" dirty="0"/>
              <a:t>Appearances are everything to most honest people.</a:t>
            </a:r>
          </a:p>
          <a:p>
            <a:r>
              <a:rPr lang="en-US" sz="3600" dirty="0"/>
              <a:t>Those not honest have to resort to trickery and deceitfulness so their true colors are not exposed.</a:t>
            </a:r>
          </a:p>
          <a:p>
            <a:r>
              <a:rPr lang="en-US" sz="3600" dirty="0"/>
              <a:t>When one pretends to be something they are not, we call them a hypocrite; We call them a deceiver; We call them fake; Or any number of other things.</a:t>
            </a:r>
          </a:p>
          <a:p>
            <a:r>
              <a:rPr lang="en-US" sz="3600" dirty="0"/>
              <a:t>God does also.</a:t>
            </a:r>
          </a:p>
        </p:txBody>
      </p:sp>
    </p:spTree>
    <p:extLst>
      <p:ext uri="{BB962C8B-B14F-4D97-AF65-F5344CB8AC3E}">
        <p14:creationId xmlns:p14="http://schemas.microsoft.com/office/powerpoint/2010/main" val="14701472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BFDA5D-5EBC-4465-B0B8-CDE31BCA14E5}"/>
              </a:ext>
            </a:extLst>
          </p:cNvPr>
          <p:cNvSpPr>
            <a:spLocks noGrp="1"/>
          </p:cNvSpPr>
          <p:nvPr>
            <p:ph idx="1"/>
          </p:nvPr>
        </p:nvSpPr>
        <p:spPr>
          <a:xfrm>
            <a:off x="125451" y="126460"/>
            <a:ext cx="9018549" cy="6585625"/>
          </a:xfrm>
        </p:spPr>
        <p:txBody>
          <a:bodyPr>
            <a:normAutofit lnSpcReduction="10000"/>
          </a:bodyPr>
          <a:lstStyle/>
          <a:p>
            <a:r>
              <a:rPr lang="en-US" sz="4000" dirty="0"/>
              <a:t>Many people have an ugly side that they do not want exposed.</a:t>
            </a:r>
          </a:p>
          <a:p>
            <a:r>
              <a:rPr lang="en-US" sz="4000" dirty="0"/>
              <a:t>It could be a vice or an addiction.</a:t>
            </a:r>
          </a:p>
          <a:p>
            <a:r>
              <a:rPr lang="en-US" sz="4000" dirty="0"/>
              <a:t>Famous people do not want to disappoint their fans.</a:t>
            </a:r>
          </a:p>
          <a:p>
            <a:r>
              <a:rPr lang="en-US" sz="4000" dirty="0"/>
              <a:t>Sports figures know that many are looking up to them, so they keep their drug addictions hidden from the public.</a:t>
            </a:r>
          </a:p>
          <a:p>
            <a:r>
              <a:rPr lang="en-US" sz="4000" dirty="0"/>
              <a:t>Once they are exposed it causes shame, and possibly their downfall in the eyes of the public and from their own families.</a:t>
            </a:r>
          </a:p>
        </p:txBody>
      </p:sp>
    </p:spTree>
    <p:extLst>
      <p:ext uri="{BB962C8B-B14F-4D97-AF65-F5344CB8AC3E}">
        <p14:creationId xmlns:p14="http://schemas.microsoft.com/office/powerpoint/2010/main" val="28827881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5198EF-D456-4594-8812-A0D6F5494A2B}"/>
              </a:ext>
            </a:extLst>
          </p:cNvPr>
          <p:cNvSpPr>
            <a:spLocks noGrp="1"/>
          </p:cNvSpPr>
          <p:nvPr>
            <p:ph idx="1"/>
          </p:nvPr>
        </p:nvSpPr>
        <p:spPr>
          <a:xfrm>
            <a:off x="145915" y="145914"/>
            <a:ext cx="8871625" cy="6585625"/>
          </a:xfrm>
        </p:spPr>
        <p:txBody>
          <a:bodyPr>
            <a:normAutofit/>
          </a:bodyPr>
          <a:lstStyle/>
          <a:p>
            <a:r>
              <a:rPr lang="en-US" sz="4400" dirty="0"/>
              <a:t>Most people just want others to look upon them favorably.</a:t>
            </a:r>
          </a:p>
          <a:p>
            <a:r>
              <a:rPr lang="en-US" sz="4400" dirty="0"/>
              <a:t>Sometimes this is to fuel an ego trip they might be on.</a:t>
            </a:r>
          </a:p>
          <a:p>
            <a:r>
              <a:rPr lang="en-US" sz="4400" dirty="0"/>
              <a:t>Sometimes, it is because they take a responsibility seriously.</a:t>
            </a:r>
          </a:p>
          <a:p>
            <a:r>
              <a:rPr lang="en-US" sz="4400" dirty="0"/>
              <a:t>Whatever the reason, appearances are important.</a:t>
            </a:r>
          </a:p>
          <a:p>
            <a:r>
              <a:rPr lang="en-US" sz="4400" dirty="0"/>
              <a:t>They are also important to God.</a:t>
            </a:r>
          </a:p>
        </p:txBody>
      </p:sp>
    </p:spTree>
    <p:extLst>
      <p:ext uri="{BB962C8B-B14F-4D97-AF65-F5344CB8AC3E}">
        <p14:creationId xmlns:p14="http://schemas.microsoft.com/office/powerpoint/2010/main" val="41385643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4D2E80-2F8B-4DE9-B417-11683EA2C62D}"/>
              </a:ext>
            </a:extLst>
          </p:cNvPr>
          <p:cNvSpPr>
            <a:spLocks noGrp="1"/>
          </p:cNvSpPr>
          <p:nvPr>
            <p:ph idx="1"/>
          </p:nvPr>
        </p:nvSpPr>
        <p:spPr>
          <a:xfrm>
            <a:off x="97971" y="87086"/>
            <a:ext cx="8958943" cy="6683828"/>
          </a:xfrm>
        </p:spPr>
        <p:txBody>
          <a:bodyPr>
            <a:normAutofit/>
          </a:bodyPr>
          <a:lstStyle/>
          <a:p>
            <a:r>
              <a:rPr lang="en-US" sz="4400" dirty="0"/>
              <a:t>One of the warnings parents always tell their children (if they really care about them) is that appearances are deceiving. </a:t>
            </a:r>
          </a:p>
          <a:p>
            <a:r>
              <a:rPr lang="en-US" sz="4400" dirty="0"/>
              <a:t>This is how most con artists operate. </a:t>
            </a:r>
          </a:p>
          <a:p>
            <a:r>
              <a:rPr lang="en-US" sz="4400" dirty="0"/>
              <a:t>This is how magicians perform their craft. </a:t>
            </a:r>
          </a:p>
          <a:p>
            <a:r>
              <a:rPr lang="en-US" sz="4400" dirty="0"/>
              <a:t>And this is how Satan gets a hold of a soul. </a:t>
            </a:r>
          </a:p>
          <a:p>
            <a:r>
              <a:rPr lang="en-US" sz="4400" dirty="0"/>
              <a:t>All by giving a false appearance.</a:t>
            </a:r>
          </a:p>
        </p:txBody>
      </p:sp>
    </p:spTree>
    <p:extLst>
      <p:ext uri="{BB962C8B-B14F-4D97-AF65-F5344CB8AC3E}">
        <p14:creationId xmlns:p14="http://schemas.microsoft.com/office/powerpoint/2010/main" val="31388990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8F177B-8F4C-4BDF-A93A-6913A535CC8F}"/>
              </a:ext>
            </a:extLst>
          </p:cNvPr>
          <p:cNvSpPr>
            <a:spLocks noGrp="1"/>
          </p:cNvSpPr>
          <p:nvPr>
            <p:ph idx="1"/>
          </p:nvPr>
        </p:nvSpPr>
        <p:spPr>
          <a:xfrm>
            <a:off x="87085" y="130629"/>
            <a:ext cx="8937171" cy="6596742"/>
          </a:xfrm>
        </p:spPr>
        <p:txBody>
          <a:bodyPr>
            <a:normAutofit fontScale="92500"/>
          </a:bodyPr>
          <a:lstStyle/>
          <a:p>
            <a:r>
              <a:rPr lang="en-US" sz="4000" dirty="0"/>
              <a:t>Colossians 2:23: "These are matters which have, to be sure, the appearance of wisdom in self-made religion and self-abasement and severe treatment of the body, but are of no value against fleshly indulgence".</a:t>
            </a:r>
          </a:p>
          <a:p>
            <a:r>
              <a:rPr lang="en-US" sz="4000" dirty="0"/>
              <a:t>All error and false teaching begins with the appearance of being something good.</a:t>
            </a:r>
          </a:p>
          <a:p>
            <a:r>
              <a:rPr lang="en-US" sz="4000" dirty="0"/>
              <a:t>This is how deception works.</a:t>
            </a:r>
          </a:p>
          <a:p>
            <a:r>
              <a:rPr lang="en-US" sz="4000" dirty="0"/>
              <a:t>It makes people comfortable that following this doctrine will get them to heaven.</a:t>
            </a:r>
          </a:p>
        </p:txBody>
      </p:sp>
    </p:spTree>
    <p:extLst>
      <p:ext uri="{BB962C8B-B14F-4D97-AF65-F5344CB8AC3E}">
        <p14:creationId xmlns:p14="http://schemas.microsoft.com/office/powerpoint/2010/main" val="22230128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9768-AB2C-45DB-97F0-9C5B5B6E0432}"/>
              </a:ext>
            </a:extLst>
          </p:cNvPr>
          <p:cNvSpPr>
            <a:spLocks noGrp="1"/>
          </p:cNvSpPr>
          <p:nvPr>
            <p:ph idx="1"/>
          </p:nvPr>
        </p:nvSpPr>
        <p:spPr>
          <a:xfrm>
            <a:off x="108857" y="119743"/>
            <a:ext cx="8937172" cy="6607628"/>
          </a:xfrm>
        </p:spPr>
        <p:txBody>
          <a:bodyPr/>
          <a:lstStyle/>
          <a:p>
            <a:r>
              <a:rPr lang="en-US" sz="3600" dirty="0"/>
              <a:t>Jesus often spoke of the appearance of the Jewish leaders in His day.</a:t>
            </a:r>
          </a:p>
          <a:p>
            <a:r>
              <a:rPr lang="en-US" sz="3600" dirty="0"/>
              <a:t>Matthew 23:25 "Woe to you, scribes and Pharisees, hypocrites! For you clean the outside of the cup and of the dish, but inside they are full of robbery and self indulgence". </a:t>
            </a:r>
          </a:p>
          <a:p>
            <a:r>
              <a:rPr lang="en-US" sz="3600" dirty="0"/>
              <a:t>And in verse 27, Jesus made the analogy of painting the tombs white and making them pretty, but they are still full of dead men's bones.</a:t>
            </a:r>
          </a:p>
          <a:p>
            <a:r>
              <a:rPr lang="en-US" sz="3600" dirty="0"/>
              <a:t>Jesus exposed the hypocrisy of the “spiritual” leaders of the people.</a:t>
            </a:r>
          </a:p>
          <a:p>
            <a:endParaRPr lang="en-US" dirty="0"/>
          </a:p>
        </p:txBody>
      </p:sp>
    </p:spTree>
    <p:extLst>
      <p:ext uri="{BB962C8B-B14F-4D97-AF65-F5344CB8AC3E}">
        <p14:creationId xmlns:p14="http://schemas.microsoft.com/office/powerpoint/2010/main" val="11109221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46CA3-B772-4443-93C2-F763E9EB1B74}"/>
              </a:ext>
            </a:extLst>
          </p:cNvPr>
          <p:cNvSpPr>
            <a:spLocks noGrp="1"/>
          </p:cNvSpPr>
          <p:nvPr>
            <p:ph idx="1"/>
          </p:nvPr>
        </p:nvSpPr>
        <p:spPr>
          <a:xfrm>
            <a:off x="119743" y="195942"/>
            <a:ext cx="8915400" cy="6498771"/>
          </a:xfrm>
        </p:spPr>
        <p:txBody>
          <a:bodyPr>
            <a:normAutofit lnSpcReduction="10000"/>
          </a:bodyPr>
          <a:lstStyle/>
          <a:p>
            <a:r>
              <a:rPr lang="en-US" sz="3600" dirty="0"/>
              <a:t>In the Old Testament Jeremiah gave us a similar teaching:</a:t>
            </a:r>
          </a:p>
          <a:p>
            <a:r>
              <a:rPr lang="en-US" sz="3600" dirty="0"/>
              <a:t>Jeremiah 2:22 reads: "Although you wash yourself with lye and use much soap, the stain of your iniquity is before me' declares the Lord God".</a:t>
            </a:r>
          </a:p>
          <a:p>
            <a:r>
              <a:rPr lang="en-US" sz="3600" dirty="0"/>
              <a:t>Cleaning the outward does not clean the inward. </a:t>
            </a:r>
          </a:p>
          <a:p>
            <a:r>
              <a:rPr lang="en-US" sz="3600" dirty="0"/>
              <a:t>One can take a bath all day long, but if the inside is rotten, no soap can make it clean.</a:t>
            </a:r>
          </a:p>
          <a:p>
            <a:r>
              <a:rPr lang="en-US" sz="3600" dirty="0"/>
              <a:t>Proverbs 16:2 reads: "All the ways of a man are clean in his own sight, but the LORD weighs the motives".</a:t>
            </a:r>
          </a:p>
          <a:p>
            <a:pPr marL="0" indent="0">
              <a:buNone/>
            </a:pPr>
            <a:endParaRPr lang="en-US" dirty="0"/>
          </a:p>
        </p:txBody>
      </p:sp>
    </p:spTree>
    <p:extLst>
      <p:ext uri="{BB962C8B-B14F-4D97-AF65-F5344CB8AC3E}">
        <p14:creationId xmlns:p14="http://schemas.microsoft.com/office/powerpoint/2010/main" val="15363348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40BF72-E0E2-4EEC-84B7-3AF69925B85A}"/>
              </a:ext>
            </a:extLst>
          </p:cNvPr>
          <p:cNvSpPr>
            <a:spLocks noGrp="1"/>
          </p:cNvSpPr>
          <p:nvPr>
            <p:ph idx="1"/>
          </p:nvPr>
        </p:nvSpPr>
        <p:spPr>
          <a:xfrm>
            <a:off x="76199" y="108857"/>
            <a:ext cx="8958943" cy="6629400"/>
          </a:xfrm>
        </p:spPr>
        <p:txBody>
          <a:bodyPr>
            <a:normAutofit/>
          </a:bodyPr>
          <a:lstStyle/>
          <a:p>
            <a:r>
              <a:rPr lang="en-US" sz="4400" dirty="0"/>
              <a:t>Appearances can be deceiving.</a:t>
            </a:r>
          </a:p>
          <a:p>
            <a:r>
              <a:rPr lang="en-US" sz="4400" dirty="0"/>
              <a:t>A girl may wear clothing that is popular, and she thinks she looks pretty.</a:t>
            </a:r>
          </a:p>
          <a:p>
            <a:r>
              <a:rPr lang="en-US" sz="4400" dirty="0"/>
              <a:t>A guy just might see someone who is easy and loose.</a:t>
            </a:r>
          </a:p>
          <a:p>
            <a:r>
              <a:rPr lang="en-US" sz="4400" dirty="0"/>
              <a:t>While that may not be a girls intention, she should be aware that people are watching her clothing and her behavior.</a:t>
            </a:r>
          </a:p>
        </p:txBody>
      </p:sp>
    </p:spTree>
    <p:extLst>
      <p:ext uri="{BB962C8B-B14F-4D97-AF65-F5344CB8AC3E}">
        <p14:creationId xmlns:p14="http://schemas.microsoft.com/office/powerpoint/2010/main" val="2243005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833</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Appearances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Appearances</dc:title>
  <dc:creator>cwser</dc:creator>
  <cp:lastModifiedBy> </cp:lastModifiedBy>
  <cp:revision>6</cp:revision>
  <dcterms:created xsi:type="dcterms:W3CDTF">2022-07-12T13:33:55Z</dcterms:created>
  <dcterms:modified xsi:type="dcterms:W3CDTF">2022-07-12T14:08:38Z</dcterms:modified>
</cp:coreProperties>
</file>