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265" r:id="rId3"/>
    <p:sldId id="273" r:id="rId4"/>
    <p:sldId id="274" r:id="rId5"/>
    <p:sldId id="266" r:id="rId6"/>
    <p:sldId id="276" r:id="rId7"/>
    <p:sldId id="267" r:id="rId8"/>
    <p:sldId id="277" r:id="rId9"/>
    <p:sldId id="268" r:id="rId10"/>
    <p:sldId id="278" r:id="rId11"/>
    <p:sldId id="269" r:id="rId12"/>
    <p:sldId id="279" r:id="rId13"/>
    <p:sldId id="270" r:id="rId14"/>
    <p:sldId id="280" r:id="rId15"/>
    <p:sldId id="271" r:id="rId16"/>
    <p:sldId id="281" r:id="rId17"/>
    <p:sldId id="282" r:id="rId18"/>
    <p:sldId id="283" r:id="rId19"/>
    <p:sldId id="275" r:id="rId20"/>
    <p:sldId id="285"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6600"/>
    <a:srgbClr val="FFFFCC"/>
    <a:srgbClr val="777777"/>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65" autoAdjust="0"/>
  </p:normalViewPr>
  <p:slideViewPr>
    <p:cSldViewPr>
      <p:cViewPr varScale="1">
        <p:scale>
          <a:sx n="69" d="100"/>
          <a:sy n="69" d="100"/>
        </p:scale>
        <p:origin x="-37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EEA8-BBE0-4706-B492-5DEDDEE718E5}"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6A4D5-82CC-4306-8DA3-443B06B30F36}" type="slidenum">
              <a:rPr lang="en-US" smtClean="0"/>
              <a:t>‹#›</a:t>
            </a:fld>
            <a:endParaRPr lang="en-US"/>
          </a:p>
        </p:txBody>
      </p:sp>
    </p:spTree>
    <p:extLst>
      <p:ext uri="{BB962C8B-B14F-4D97-AF65-F5344CB8AC3E}">
        <p14:creationId xmlns:p14="http://schemas.microsoft.com/office/powerpoint/2010/main" val="13318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hristianbook.com/Christian/Books/easy_find?Ntk=author&amp;Ntt=R.C.%20Trenc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 have several lessons on Worldliness and the sins associated with worldliness.</a:t>
            </a:r>
          </a:p>
          <a:p>
            <a:r>
              <a:rPr lang="en-US" dirty="0"/>
              <a:t>    2. Today, I will cover the use of Alcohol in Social Drinking</a:t>
            </a:r>
          </a:p>
          <a:p>
            <a:r>
              <a:rPr lang="en-US" dirty="0"/>
              <a:t>    3. Through out the year we will try to cover all of these Worldliness sermons.</a:t>
            </a:r>
          </a:p>
        </p:txBody>
      </p:sp>
      <p:sp>
        <p:nvSpPr>
          <p:cNvPr id="4" name="Slide Number Placeholder 3"/>
          <p:cNvSpPr>
            <a:spLocks noGrp="1"/>
          </p:cNvSpPr>
          <p:nvPr>
            <p:ph type="sldNum" sz="quarter" idx="5"/>
          </p:nvPr>
        </p:nvSpPr>
        <p:spPr/>
        <p:txBody>
          <a:bodyPr/>
          <a:lstStyle/>
          <a:p>
            <a:fld id="{2906A4D5-82CC-4306-8DA3-443B06B30F36}" type="slidenum">
              <a:rPr lang="en-US" smtClean="0"/>
              <a:t>1</a:t>
            </a:fld>
            <a:endParaRPr lang="en-US"/>
          </a:p>
        </p:txBody>
      </p:sp>
    </p:spTree>
    <p:extLst>
      <p:ext uri="{BB962C8B-B14F-4D97-AF65-F5344CB8AC3E}">
        <p14:creationId xmlns:p14="http://schemas.microsoft.com/office/powerpoint/2010/main" val="399673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0" dirty="0">
                <a:solidFill>
                  <a:srgbClr val="FFFF00"/>
                </a:solidFill>
                <a:effectLst/>
              </a:rPr>
              <a:t>    </a:t>
            </a:r>
            <a:r>
              <a:rPr lang="en-US" altLang="en-US" b="1" dirty="0">
                <a:solidFill>
                  <a:srgbClr val="FFFF00"/>
                </a:solidFill>
                <a:effectLst/>
              </a:rPr>
              <a:t>It Is Harmful</a:t>
            </a:r>
            <a:endParaRPr lang="en-US" altLang="en-US" u="none" dirty="0"/>
          </a:p>
          <a:p>
            <a:pPr>
              <a:lnSpc>
                <a:spcPct val="90000"/>
              </a:lnSpc>
            </a:pPr>
            <a:r>
              <a:rPr lang="en-US" altLang="en-US" u="none" dirty="0"/>
              <a:t>&gt;&gt;&gt;&gt;&gt;&gt;&gt;&gt;&gt;&gt;&gt;&gt;&gt;&gt;&gt;&gt;&gt;&gt;</a:t>
            </a:r>
          </a:p>
          <a:p>
            <a:pPr>
              <a:lnSpc>
                <a:spcPct val="90000"/>
              </a:lnSpc>
            </a:pPr>
            <a:r>
              <a:rPr lang="en-US" altLang="en-US" u="none" dirty="0"/>
              <a:t>    1. Harms The Body through diseases like sclerosis of the liver, diabetes, etc. </a:t>
            </a:r>
          </a:p>
          <a:p>
            <a:pPr>
              <a:lnSpc>
                <a:spcPct val="90000"/>
              </a:lnSpc>
            </a:pPr>
            <a:r>
              <a:rPr lang="en-US" altLang="en-US" u="none" dirty="0"/>
              <a:t>&gt;&gt;&gt;&gt;&gt;&gt;&gt;&gt;&gt;&gt;&gt;&gt;&gt;&gt;&gt;&gt;&gt;&gt;</a:t>
            </a:r>
          </a:p>
          <a:p>
            <a:pPr lvl="0">
              <a:lnSpc>
                <a:spcPct val="90000"/>
              </a:lnSpc>
            </a:pPr>
            <a:r>
              <a:rPr lang="en-US" altLang="en-US" dirty="0"/>
              <a:t>        a. Alcohol is poison – many collage students have become first time drinkers and overdosed on alcohol to the point of death. </a:t>
            </a:r>
          </a:p>
          <a:p>
            <a:pPr lvl="0">
              <a:lnSpc>
                <a:spcPct val="90000"/>
              </a:lnSpc>
            </a:pPr>
            <a:r>
              <a:rPr lang="en-US" altLang="en-US" dirty="0"/>
              <a:t>&gt;&gt;&gt;&gt;&gt;&gt;&gt;&gt;&gt;&gt;&gt;&gt;&gt;&gt;&gt;&gt;&gt;&gt;</a:t>
            </a:r>
          </a:p>
          <a:p>
            <a:pPr lvl="0">
              <a:lnSpc>
                <a:spcPct val="90000"/>
              </a:lnSpc>
            </a:pPr>
            <a:r>
              <a:rPr lang="en-US" altLang="en-US" dirty="0"/>
              <a:t>        b. Narcotic – Drug – Alcohol is an addictive substance just like drugs and narcotics.</a:t>
            </a:r>
          </a:p>
          <a:p>
            <a:pPr lvl="0">
              <a:lnSpc>
                <a:spcPct val="90000"/>
              </a:lnSpc>
            </a:pPr>
            <a:r>
              <a:rPr lang="en-US" altLang="en-US" dirty="0"/>
              <a:t>&gt;&gt;&gt;&gt;&gt;&gt;&gt;&gt;&gt;&gt;&gt;&gt;&gt;&gt;&gt;&gt;&gt;&gt;</a:t>
            </a:r>
          </a:p>
          <a:p>
            <a:pPr lvl="0">
              <a:lnSpc>
                <a:spcPct val="90000"/>
              </a:lnSpc>
            </a:pPr>
            <a:r>
              <a:rPr lang="en-US" altLang="en-US" dirty="0"/>
              <a:t>        c. Damage to the Brain and other parts of the body can be found after death.</a:t>
            </a:r>
          </a:p>
          <a:p>
            <a:pPr lvl="0">
              <a:lnSpc>
                <a:spcPct val="90000"/>
              </a:lnSpc>
            </a:pPr>
            <a:r>
              <a:rPr lang="en-US" altLang="en-US" dirty="0"/>
              <a:t>&gt;&gt;&gt;&gt;&gt;&gt;&gt;&gt;&gt;&gt;&gt;&gt;&gt;&gt;&gt;&gt;&gt;&gt;</a:t>
            </a:r>
          </a:p>
          <a:p>
            <a:pPr>
              <a:lnSpc>
                <a:spcPct val="90000"/>
              </a:lnSpc>
            </a:pPr>
            <a:r>
              <a:rPr lang="en-US" altLang="en-US" dirty="0"/>
              <a:t>    2.  It Is </a:t>
            </a:r>
            <a:r>
              <a:rPr lang="en-US" altLang="en-US" u="none" dirty="0"/>
              <a:t>Sinful To Harm The Body</a:t>
            </a:r>
          </a:p>
          <a:p>
            <a:pPr lvl="0">
              <a:lnSpc>
                <a:spcPct val="90000"/>
              </a:lnSpc>
            </a:pPr>
            <a:r>
              <a:rPr lang="en-US" altLang="en-US" b="0" dirty="0"/>
              <a:t>&gt;&gt;&gt;&gt;&gt;&gt;&gt;&gt;&gt;&gt;&gt;&gt;&gt;&gt;&gt;&gt;&gt;&gt;</a:t>
            </a:r>
          </a:p>
          <a:p>
            <a:pPr lvl="0">
              <a:lnSpc>
                <a:spcPct val="90000"/>
              </a:lnSpc>
            </a:pPr>
            <a:r>
              <a:rPr lang="en-US" altLang="en-US" b="0" dirty="0"/>
              <a:t>        a. </a:t>
            </a:r>
            <a:r>
              <a:rPr lang="en-US" altLang="en-US" b="1" dirty="0"/>
              <a:t>1 Cor. 6:19-20</a:t>
            </a:r>
          </a:p>
          <a:p>
            <a:pPr rtl="0"/>
            <a:r>
              <a:rPr lang="en-US" sz="1200" b="0" i="1" u="none" strike="noStrike" kern="1200" baseline="0" dirty="0">
                <a:solidFill>
                  <a:schemeClr val="tx1"/>
                </a:solidFill>
                <a:latin typeface="+mn-lt"/>
                <a:ea typeface="+mn-ea"/>
                <a:cs typeface="+mn-cs"/>
              </a:rPr>
              <a:t>Or do you not know that your body is the temple of the Holy Spirit who is in you, whom you have from God, and you are not your own? For you were bought at a price; therefore glorify God in your body and in your spirit, which are God's.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6:19-20</a:t>
            </a:r>
            <a:r>
              <a:rPr lang="en-US" sz="1200" b="0" i="0" u="none" strike="noStrike" kern="1200" baseline="0" dirty="0">
                <a:solidFill>
                  <a:schemeClr val="tx1"/>
                </a:solidFill>
                <a:latin typeface="+mn-lt"/>
                <a:ea typeface="+mn-ea"/>
                <a:cs typeface="+mn-cs"/>
              </a:rPr>
              <a:t>)</a:t>
            </a:r>
            <a:endParaRPr lang="en-US" altLang="en-US" dirty="0"/>
          </a:p>
          <a:p>
            <a:pPr lvl="0">
              <a:lnSpc>
                <a:spcPct val="90000"/>
              </a:lnSpc>
            </a:pPr>
            <a:r>
              <a:rPr lang="en-US" altLang="en-US" dirty="0"/>
              <a:t>&gt;&gt;&gt;&gt;&gt;&gt;&gt;&gt;&gt;&gt;&gt;&gt;&gt;&gt;&gt;&gt;&gt;&gt;       </a:t>
            </a:r>
          </a:p>
          <a:p>
            <a:pPr lvl="0">
              <a:lnSpc>
                <a:spcPct val="90000"/>
              </a:lnSpc>
            </a:pPr>
            <a:r>
              <a:rPr lang="en-US" altLang="en-US" dirty="0"/>
              <a:t>         b. A good Christian Steward will take care of the Body, because it belongs to God.</a:t>
            </a:r>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10</a:t>
            </a:fld>
            <a:endParaRPr lang="en-US"/>
          </a:p>
        </p:txBody>
      </p:sp>
    </p:spTree>
    <p:extLst>
      <p:ext uri="{BB962C8B-B14F-4D97-AF65-F5344CB8AC3E}">
        <p14:creationId xmlns:p14="http://schemas.microsoft.com/office/powerpoint/2010/main" val="8308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Comic Sans MS" panose="030F0702030302020204" pitchFamily="66" charset="0"/>
              </a:rPr>
              <a:t>    IV. Drinking Is Condemned</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11</a:t>
            </a:fld>
            <a:endParaRPr lang="en-US"/>
          </a:p>
        </p:txBody>
      </p:sp>
    </p:spTree>
    <p:extLst>
      <p:ext uri="{BB962C8B-B14F-4D97-AF65-F5344CB8AC3E}">
        <p14:creationId xmlns:p14="http://schemas.microsoft.com/office/powerpoint/2010/main" val="74477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3200" b="0" u="none" dirty="0"/>
              <a:t>    1. </a:t>
            </a:r>
            <a:r>
              <a:rPr lang="en-US" altLang="en-US" sz="3200" b="1" u="none" dirty="0"/>
              <a:t>1 Pet. 4:3</a:t>
            </a:r>
          </a:p>
          <a:p>
            <a:pPr rtl="0"/>
            <a:r>
              <a:rPr lang="en-US" sz="1200" b="0" i="1" u="none" strike="noStrike" kern="1200" baseline="0" dirty="0">
                <a:solidFill>
                  <a:schemeClr val="tx1"/>
                </a:solidFill>
                <a:latin typeface="+mn-lt"/>
                <a:ea typeface="+mn-ea"/>
                <a:cs typeface="+mn-cs"/>
              </a:rPr>
              <a:t>For we have spent enough of our past lifetime in doing the will of the Gentiles—when we walked in lewdness, lusts, drunkenness, revelries, </a:t>
            </a:r>
            <a:r>
              <a:rPr lang="en-US" sz="1200" b="1" i="1" u="none" strike="noStrike" kern="1200" baseline="0" dirty="0">
                <a:solidFill>
                  <a:schemeClr val="tx1"/>
                </a:solidFill>
                <a:latin typeface="+mn-lt"/>
                <a:ea typeface="+mn-ea"/>
                <a:cs typeface="+mn-cs"/>
              </a:rPr>
              <a:t>drinking parties</a:t>
            </a:r>
            <a:r>
              <a:rPr lang="en-US" sz="1200" b="0" i="1" u="none" strike="noStrike" kern="1200" baseline="0" dirty="0">
                <a:solidFill>
                  <a:schemeClr val="tx1"/>
                </a:solidFill>
                <a:latin typeface="+mn-lt"/>
                <a:ea typeface="+mn-ea"/>
                <a:cs typeface="+mn-cs"/>
              </a:rPr>
              <a:t>, and abominable idolatries.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4:3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3200" dirty="0"/>
          </a:p>
          <a:p>
            <a:pPr lvl="0"/>
            <a:r>
              <a:rPr lang="en-US" altLang="en-US" sz="3200" dirty="0"/>
              <a:t>        a. “Banqueting” – Drinking at meetings and parties until drunk, Peter condemns the idea of these parties and lumps them in with the abominable. </a:t>
            </a:r>
          </a:p>
          <a:p>
            <a:pPr lvl="0"/>
            <a:r>
              <a:rPr lang="en-US" altLang="en-US" sz="3200" dirty="0"/>
              <a:t>&gt;&gt;&gt;&gt;&gt;&gt;&gt;&gt;&gt;&gt;&gt;&gt;&gt;&gt;&gt;&gt;&gt;&gt;&gt;&gt;&gt;&gt;&gt;</a:t>
            </a:r>
          </a:p>
          <a:p>
            <a:r>
              <a:rPr lang="en-US" altLang="en-US" sz="3200" dirty="0"/>
              <a:t>        b. “The drinking bout, the banquet,… drinking does not have to be, of necessity, excessive ” for condemnation.</a:t>
            </a:r>
          </a:p>
          <a:p>
            <a:r>
              <a:rPr lang="en-US" altLang="en-US" sz="3200" dirty="0"/>
              <a:t>                 (Trench, 225) </a:t>
            </a:r>
            <a:r>
              <a:rPr lang="en-US" sz="1200" b="0" i="1" u="none" strike="noStrike" kern="1200" dirty="0">
                <a:solidFill>
                  <a:schemeClr val="tx1"/>
                </a:solidFill>
                <a:effectLst/>
                <a:latin typeface="+mn-lt"/>
                <a:ea typeface="+mn-ea"/>
                <a:cs typeface="+mn-cs"/>
              </a:rPr>
              <a:t>Synonyms of the New Testament -By: </a:t>
            </a:r>
            <a:r>
              <a:rPr lang="en-US" sz="1200" b="0" i="1" u="none" strike="noStrike" kern="1200" dirty="0">
                <a:solidFill>
                  <a:schemeClr val="tx1"/>
                </a:solidFill>
                <a:effectLst/>
                <a:latin typeface="+mn-lt"/>
                <a:ea typeface="+mn-ea"/>
                <a:cs typeface="+mn-cs"/>
                <a:hlinkClick r:id="rId3"/>
              </a:rPr>
              <a:t>R.C. Trench</a:t>
            </a:r>
            <a:endParaRPr lang="en-US" sz="1200" b="0" i="1" u="none" strike="noStrike" kern="1200" dirty="0">
              <a:solidFill>
                <a:schemeClr val="tx1"/>
              </a:solidFill>
              <a:effectLst/>
              <a:latin typeface="+mn-lt"/>
              <a:ea typeface="+mn-ea"/>
              <a:cs typeface="+mn-cs"/>
            </a:endParaRPr>
          </a:p>
          <a:p>
            <a:pPr lvl="0"/>
            <a:r>
              <a:rPr lang="en-US" altLang="en-US" sz="3200" dirty="0"/>
              <a:t>&gt;&gt;&gt;&gt;&gt;&gt;&gt;&gt;&gt;&gt;&gt;&gt;&gt;&gt;&gt;&gt;&gt;&gt;&gt;&gt;&gt;&gt;&gt;</a:t>
            </a:r>
          </a:p>
          <a:p>
            <a:r>
              <a:rPr lang="en-US" altLang="en-US" sz="3200" b="0" u="none" dirty="0"/>
              <a:t>    2. </a:t>
            </a:r>
            <a:r>
              <a:rPr lang="en-US" altLang="en-US" sz="3200" b="1" u="none" dirty="0"/>
              <a:t>1 Pet. 5:8 </a:t>
            </a:r>
          </a:p>
          <a:p>
            <a:pPr rtl="0"/>
            <a:r>
              <a:rPr lang="en-US" sz="1200" b="0" i="1" u="none" strike="noStrike" kern="1200" baseline="0" dirty="0">
                <a:solidFill>
                  <a:schemeClr val="tx1"/>
                </a:solidFill>
                <a:latin typeface="+mn-lt"/>
                <a:ea typeface="+mn-ea"/>
                <a:cs typeface="+mn-cs"/>
              </a:rPr>
              <a:t>Be sober, be vigilant; because your adversary the devil walks about like a roaring lion, seeking whom he may devour.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5:8</a:t>
            </a:r>
            <a:r>
              <a:rPr lang="en-US" sz="1200" b="0" i="0" u="none" strike="noStrike" kern="1200" baseline="0" dirty="0">
                <a:solidFill>
                  <a:schemeClr val="tx1"/>
                </a:solidFill>
                <a:latin typeface="+mn-lt"/>
                <a:ea typeface="+mn-ea"/>
                <a:cs typeface="+mn-cs"/>
              </a:rPr>
              <a:t>)</a:t>
            </a:r>
          </a:p>
          <a:p>
            <a:r>
              <a:rPr lang="en-US" altLang="en-US" sz="3200" b="1" u="none" dirty="0"/>
              <a:t>&gt;&gt;&gt;&gt;&gt;&gt;&gt;&gt;&gt;&gt;&gt;&gt;&gt;&gt;&gt;&gt;&gt;&gt;&gt;&gt;&gt;&gt;&gt;</a:t>
            </a:r>
          </a:p>
          <a:p>
            <a:pPr lvl="0"/>
            <a:r>
              <a:rPr lang="en-US" altLang="en-US" sz="3200" dirty="0"/>
              <a:t>        a. The watch word be “Sober” infers “no Alcohol” at all.</a:t>
            </a:r>
          </a:p>
          <a:p>
            <a:pPr lvl="0"/>
            <a:r>
              <a:rPr lang="en-US" altLang="en-US" sz="3200" dirty="0"/>
              <a:t>&gt;&gt;&gt;&gt;&gt;&gt;&gt;&gt;&gt;&gt;&gt;&gt;&gt;&gt;&gt;&gt;&gt;&gt;&gt;&gt;&gt;&gt;&gt;&gt;</a:t>
            </a:r>
          </a:p>
          <a:p>
            <a:pPr lvl="0"/>
            <a:r>
              <a:rPr lang="en-US" altLang="en-US" sz="3200" dirty="0"/>
              <a:t>        b. By definition it means “Free from influence of intoxicants” (Vines)</a:t>
            </a:r>
          </a:p>
          <a:p>
            <a:pPr lvl="0"/>
            <a:r>
              <a:rPr lang="en-US" altLang="en-US" sz="3200" dirty="0"/>
              <a:t>&gt;&gt;&gt;&gt;&gt;&gt;&gt;&gt;&gt;&gt;&gt;&gt;&gt;&gt;&gt;&gt;&gt;&gt;&gt;&gt;&gt;&gt;&gt;&gt;</a:t>
            </a:r>
          </a:p>
          <a:p>
            <a:pPr lvl="0"/>
            <a:r>
              <a:rPr lang="en-US" altLang="en-US" sz="3200" dirty="0"/>
              <a:t>        c. This means for Christians to abstain from the use of Alcohol in social drinking situations.  (Donnagan’s Lexicon)</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12</a:t>
            </a:fld>
            <a:endParaRPr lang="en-US"/>
          </a:p>
        </p:txBody>
      </p:sp>
    </p:spTree>
    <p:extLst>
      <p:ext uri="{BB962C8B-B14F-4D97-AF65-F5344CB8AC3E}">
        <p14:creationId xmlns:p14="http://schemas.microsoft.com/office/powerpoint/2010/main" val="157355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latin typeface="Comic Sans MS" panose="030F0702030302020204" pitchFamily="66" charset="0"/>
              </a:rPr>
              <a:t>&gt;&gt;&gt;&gt;&gt;&gt;&gt;&gt;&gt;&gt;&gt;&gt;&gt;&gt;&gt;&gt;&gt;&gt;&gt;&gt;&gt;&gt;</a:t>
            </a:r>
          </a:p>
          <a:p>
            <a:r>
              <a:rPr lang="en-US" altLang="en-US" sz="1200" b="0" dirty="0">
                <a:latin typeface="Comic Sans MS" panose="030F0702030302020204" pitchFamily="66" charset="0"/>
              </a:rPr>
              <a:t>    1. </a:t>
            </a:r>
            <a:r>
              <a:rPr lang="en-US" altLang="en-US" sz="1200" b="1" dirty="0">
                <a:latin typeface="Comic Sans MS" panose="030F0702030302020204" pitchFamily="66" charset="0"/>
              </a:rPr>
              <a:t>V. Influences Others</a:t>
            </a:r>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13</a:t>
            </a:fld>
            <a:endParaRPr lang="en-US"/>
          </a:p>
        </p:txBody>
      </p:sp>
    </p:spTree>
    <p:extLst>
      <p:ext uri="{BB962C8B-B14F-4D97-AF65-F5344CB8AC3E}">
        <p14:creationId xmlns:p14="http://schemas.microsoft.com/office/powerpoint/2010/main" val="297060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a:t>    </a:t>
            </a:r>
            <a:r>
              <a:rPr lang="en-US" altLang="en-US" b="1" dirty="0">
                <a:solidFill>
                  <a:srgbClr val="FFFF00"/>
                </a:solidFill>
                <a:effectLst/>
              </a:rPr>
              <a:t>Influences Others</a:t>
            </a:r>
            <a:endParaRPr lang="en-US" altLang="en-US" u="none" dirty="0"/>
          </a:p>
          <a:p>
            <a:r>
              <a:rPr lang="en-US" altLang="en-US" u="none" dirty="0"/>
              <a:t>    1. Why not “Moderate Social Drinking”, just one for business reasons.</a:t>
            </a:r>
          </a:p>
          <a:p>
            <a:r>
              <a:rPr lang="en-US" altLang="en-US" u="none" dirty="0"/>
              <a:t>&gt;&gt;&gt;&gt;&gt;&gt;&gt;&gt;&gt;&gt;&gt;&gt;&gt;&gt;&gt;&gt;&gt;&gt;&gt;</a:t>
            </a:r>
          </a:p>
          <a:p>
            <a:pPr lvl="0"/>
            <a:r>
              <a:rPr lang="en-US" altLang="en-US" dirty="0"/>
              <a:t>        a. This is the Major cause of recruiting new drinkers who lose control of their desires to follow Christ.</a:t>
            </a:r>
          </a:p>
          <a:p>
            <a:pPr lvl="0"/>
            <a:r>
              <a:rPr lang="en-US" altLang="en-US" dirty="0"/>
              <a:t>&gt;&gt;&gt;&gt;&gt;&gt;&gt;&gt;&gt;&gt;&gt;&gt;&gt;&gt;&gt;&gt;&gt;&gt;&gt;</a:t>
            </a:r>
          </a:p>
          <a:p>
            <a:pPr lvl="0"/>
            <a:r>
              <a:rPr lang="en-US" altLang="en-US" dirty="0"/>
              <a:t>        b. A good Christian example, is not your local drunk, alcoholic.</a:t>
            </a:r>
          </a:p>
          <a:p>
            <a:pPr lvl="0"/>
            <a:r>
              <a:rPr lang="en-US" altLang="en-US" dirty="0"/>
              <a:t>&gt;&gt;&gt;&gt;&gt;&gt;&gt;&gt;&gt;&gt;&gt;&gt;&gt;&gt;&gt;&gt;&gt;&gt;&gt;</a:t>
            </a:r>
          </a:p>
          <a:p>
            <a:r>
              <a:rPr lang="en-US" altLang="en-US" b="1" u="none" dirty="0"/>
              <a:t>Matthew 18:6-7</a:t>
            </a:r>
          </a:p>
          <a:p>
            <a:pPr rtl="0"/>
            <a:r>
              <a:rPr lang="en-US" sz="1200" b="0" i="1"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Whoever causes </a:t>
            </a:r>
            <a:r>
              <a:rPr lang="en-US" sz="1200" b="0" i="1" u="none" strike="noStrike" kern="1200" baseline="0" dirty="0">
                <a:solidFill>
                  <a:schemeClr val="tx1"/>
                </a:solidFill>
                <a:latin typeface="+mn-lt"/>
                <a:ea typeface="+mn-ea"/>
                <a:cs typeface="+mn-cs"/>
              </a:rPr>
              <a:t>one of these little ones </a:t>
            </a:r>
            <a:r>
              <a:rPr lang="en-US" sz="1200" b="1" i="1" u="none" strike="noStrike" kern="1200" baseline="0" dirty="0">
                <a:solidFill>
                  <a:schemeClr val="tx1"/>
                </a:solidFill>
                <a:latin typeface="+mn-lt"/>
                <a:ea typeface="+mn-ea"/>
                <a:cs typeface="+mn-cs"/>
              </a:rPr>
              <a:t>who believe in Me to sin</a:t>
            </a:r>
            <a:r>
              <a:rPr lang="en-US" sz="1200" b="0" i="1" u="none" strike="noStrike" kern="1200" baseline="0" dirty="0">
                <a:solidFill>
                  <a:schemeClr val="tx1"/>
                </a:solidFill>
                <a:latin typeface="+mn-lt"/>
                <a:ea typeface="+mn-ea"/>
                <a:cs typeface="+mn-cs"/>
              </a:rPr>
              <a:t>, it would be better for him if a millstone were hung around his neck, and he were drowned in the depth of the sea. Woe to the world because of offenses! For offenses must come, </a:t>
            </a:r>
            <a:r>
              <a:rPr lang="en-US" sz="1200" b="1" i="1" u="none" strike="noStrike" kern="1200" baseline="0" dirty="0">
                <a:solidFill>
                  <a:schemeClr val="tx1"/>
                </a:solidFill>
                <a:latin typeface="+mn-lt"/>
                <a:ea typeface="+mn-ea"/>
                <a:cs typeface="+mn-cs"/>
              </a:rPr>
              <a:t>but woe to that man by whom the offense comes</a:t>
            </a:r>
            <a:r>
              <a:rPr lang="en-US" sz="1200" b="0" i="1" u="none" strike="noStrike" kern="1200" baseline="0" dirty="0">
                <a:solidFill>
                  <a:schemeClr val="tx1"/>
                </a:solidFill>
                <a:latin typeface="+mn-lt"/>
                <a:ea typeface="+mn-ea"/>
                <a:cs typeface="+mn-cs"/>
              </a:rPr>
              <a:t>!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18:6-7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14</a:t>
            </a:fld>
            <a:endParaRPr lang="en-US"/>
          </a:p>
        </p:txBody>
      </p:sp>
    </p:spTree>
    <p:extLst>
      <p:ext uri="{BB962C8B-B14F-4D97-AF65-F5344CB8AC3E}">
        <p14:creationId xmlns:p14="http://schemas.microsoft.com/office/powerpoint/2010/main" val="118398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    1. </a:t>
            </a:r>
            <a:r>
              <a:rPr lang="en-US" altLang="en-US" sz="1200" b="1" dirty="0">
                <a:latin typeface="Comic Sans MS" panose="030F0702030302020204" pitchFamily="66" charset="0"/>
              </a:rPr>
              <a:t>VI. </a:t>
            </a:r>
            <a:r>
              <a:rPr lang="en-US" altLang="en-US" sz="1200" b="0" dirty="0">
                <a:latin typeface="Comic Sans MS" panose="030F0702030302020204" pitchFamily="66" charset="0"/>
              </a:rPr>
              <a:t>What are the </a:t>
            </a:r>
            <a:r>
              <a:rPr lang="en-US" altLang="en-US" sz="1200" b="1" dirty="0">
                <a:latin typeface="Comic Sans MS" panose="030F0702030302020204" pitchFamily="66" charset="0"/>
              </a:rPr>
              <a:t>Arguments Made To Justify Social Drinking?</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15</a:t>
            </a:fld>
            <a:endParaRPr lang="en-US"/>
          </a:p>
        </p:txBody>
      </p:sp>
    </p:spTree>
    <p:extLst>
      <p:ext uri="{BB962C8B-B14F-4D97-AF65-F5344CB8AC3E}">
        <p14:creationId xmlns:p14="http://schemas.microsoft.com/office/powerpoint/2010/main" val="131718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FFFF00"/>
                </a:solidFill>
                <a:effectLst/>
              </a:rPr>
              <a:t>        Arguments Make To Justify</a:t>
            </a:r>
            <a:endParaRPr lang="en-US" altLang="en-US" b="1" u="none" dirty="0"/>
          </a:p>
          <a:p>
            <a:r>
              <a:rPr lang="en-US" altLang="en-US" b="0" u="none" dirty="0"/>
              <a:t>    1. Well, if it is good enough for Jesus, it is good enough for me…..</a:t>
            </a:r>
          </a:p>
          <a:p>
            <a:r>
              <a:rPr lang="en-US" altLang="en-US" b="0" u="none" dirty="0"/>
              <a:t>    2. </a:t>
            </a:r>
            <a:r>
              <a:rPr lang="en-US" altLang="en-US" b="1" u="none" dirty="0"/>
              <a:t>John 2:1-11 </a:t>
            </a:r>
            <a:r>
              <a:rPr lang="en-US" altLang="en-US" dirty="0"/>
              <a:t>– Jesus turned “Water into Wine</a:t>
            </a:r>
          </a:p>
          <a:p>
            <a:r>
              <a:rPr lang="en-US" altLang="en-US" u="none" dirty="0"/>
              <a:t>&gt;&gt;&gt;&gt;&gt;&gt;&gt;&gt;&gt;&gt;&gt;&gt;&gt;&gt;&gt;&gt;&gt;&gt;&gt;&gt;&gt;&gt;&gt;&gt;</a:t>
            </a:r>
          </a:p>
          <a:p>
            <a:pPr lvl="0"/>
            <a:r>
              <a:rPr lang="en-US" altLang="en-US" dirty="0"/>
              <a:t>        a. There is </a:t>
            </a:r>
            <a:r>
              <a:rPr lang="en-US" altLang="en-US" b="1" dirty="0"/>
              <a:t>No</a:t>
            </a:r>
            <a:r>
              <a:rPr lang="en-US" altLang="en-US" dirty="0"/>
              <a:t> evidence that it was fermented or was placed in vessels that contained fermentation from fermented wine.  </a:t>
            </a:r>
          </a:p>
          <a:p>
            <a:pPr lvl="0"/>
            <a:endParaRPr lang="en-US" altLang="en-US" dirty="0"/>
          </a:p>
          <a:p>
            <a:pPr lvl="0"/>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16</a:t>
            </a:fld>
            <a:endParaRPr lang="en-US"/>
          </a:p>
        </p:txBody>
      </p:sp>
    </p:spTree>
    <p:extLst>
      <p:ext uri="{BB962C8B-B14F-4D97-AF65-F5344CB8AC3E}">
        <p14:creationId xmlns:p14="http://schemas.microsoft.com/office/powerpoint/2010/main" val="382171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2000" b="0" dirty="0">
                <a:solidFill>
                  <a:srgbClr val="FFFF00"/>
                </a:solidFill>
                <a:latin typeface="Times New Roman" panose="02020603050405020304" pitchFamily="18" charset="0"/>
              </a:rPr>
              <a:t>    1. </a:t>
            </a:r>
            <a:r>
              <a:rPr lang="en-US" altLang="en-US" sz="2000" b="1" dirty="0">
                <a:solidFill>
                  <a:srgbClr val="FFFF00"/>
                </a:solidFill>
                <a:latin typeface="Times New Roman" panose="02020603050405020304" pitchFamily="18" charset="0"/>
              </a:rPr>
              <a:t>“Wine” </a:t>
            </a:r>
            <a:r>
              <a:rPr lang="en-US" altLang="en-US" sz="1200" b="1" i="1" dirty="0">
                <a:solidFill>
                  <a:srgbClr val="FFFF00"/>
                </a:solidFill>
                <a:latin typeface="Times New Roman" panose="02020603050405020304" pitchFamily="18" charset="0"/>
              </a:rPr>
              <a:t>(Greek: </a:t>
            </a:r>
            <a:r>
              <a:rPr lang="en-US" altLang="en-US" sz="1200" b="1" i="1" dirty="0" err="1">
                <a:solidFill>
                  <a:srgbClr val="FFFF00"/>
                </a:solidFill>
                <a:latin typeface="Times New Roman" panose="02020603050405020304" pitchFamily="18" charset="0"/>
              </a:rPr>
              <a:t>Oinos</a:t>
            </a:r>
            <a:r>
              <a:rPr lang="en-US" altLang="en-US" sz="1200" b="1" i="1" dirty="0">
                <a:solidFill>
                  <a:srgbClr val="FFFF00"/>
                </a:solidFill>
                <a:latin typeface="Times New Roman" panose="02020603050405020304" pitchFamily="18" charset="0"/>
              </a:rPr>
              <a:t>)</a:t>
            </a:r>
          </a:p>
          <a:p>
            <a:pPr algn="l"/>
            <a:r>
              <a:rPr lang="en-US" altLang="en-US" sz="1200" b="0" i="0" dirty="0">
                <a:solidFill>
                  <a:srgbClr val="FFFF00"/>
                </a:solidFill>
                <a:latin typeface="Times New Roman" panose="02020603050405020304" pitchFamily="18" charset="0"/>
              </a:rPr>
              <a:t>&gt;&gt;&gt;&gt;&gt;&gt;&gt;&gt;&gt;&gt;&gt;&gt;&gt;&gt;&gt;&gt;&gt;&gt;&gt;&gt;&gt;&gt;</a:t>
            </a:r>
          </a:p>
          <a:p>
            <a:pPr algn="l"/>
            <a:r>
              <a:rPr lang="en-US" altLang="en-US" sz="1800" b="0" dirty="0">
                <a:solidFill>
                  <a:schemeClr val="bg1"/>
                </a:solidFill>
                <a:latin typeface="Times New Roman" panose="02020603050405020304" pitchFamily="18" charset="0"/>
              </a:rPr>
              <a:t>    2. Can mean </a:t>
            </a:r>
            <a:r>
              <a:rPr lang="en-US" altLang="en-US" sz="1800" b="1" dirty="0">
                <a:solidFill>
                  <a:schemeClr val="bg1"/>
                </a:solidFill>
                <a:latin typeface="Times New Roman" panose="02020603050405020304" pitchFamily="18" charset="0"/>
              </a:rPr>
              <a:t>Fermented</a:t>
            </a:r>
            <a:r>
              <a:rPr lang="en-US" altLang="en-US" sz="1800" b="0" dirty="0">
                <a:solidFill>
                  <a:schemeClr val="bg1"/>
                </a:solidFill>
                <a:latin typeface="Times New Roman" panose="02020603050405020304" pitchFamily="18" charset="0"/>
              </a:rPr>
              <a:t> and does in many cases in the Scripture.</a:t>
            </a:r>
            <a:endParaRPr lang="en-US" altLang="en-US" sz="1800" b="1" dirty="0">
              <a:solidFill>
                <a:schemeClr val="bg1"/>
              </a:solidFill>
              <a:latin typeface="Times New Roman" panose="02020603050405020304" pitchFamily="18" charset="0"/>
            </a:endParaRPr>
          </a:p>
          <a:p>
            <a:pPr algn="l"/>
            <a:r>
              <a:rPr lang="en-US" altLang="en-US" sz="1200" i="1" dirty="0">
                <a:solidFill>
                  <a:schemeClr val="bg1"/>
                </a:solidFill>
                <a:latin typeface="Times New Roman" panose="02020603050405020304" pitchFamily="18" charset="0"/>
              </a:rPr>
              <a:t>&gt;&gt;&gt;&gt;&gt;&gt;&gt;&gt;&gt;&gt;&gt;&gt;&gt;&gt;&gt;&gt;&gt;&gt;&gt;&gt;&gt;&gt;</a:t>
            </a:r>
          </a:p>
          <a:p>
            <a:pPr algn="l"/>
            <a:r>
              <a:rPr lang="en-US" altLang="en-US" sz="1200" i="1" dirty="0">
                <a:solidFill>
                  <a:schemeClr val="bg1"/>
                </a:solidFill>
                <a:latin typeface="Times New Roman" panose="02020603050405020304" pitchFamily="18" charset="0"/>
              </a:rPr>
              <a:t>    3. It can show (Alcohol Content) as in </a:t>
            </a:r>
            <a:r>
              <a:rPr lang="en-US" altLang="en-US" sz="1400" b="1" dirty="0">
                <a:solidFill>
                  <a:schemeClr val="bg1"/>
                </a:solidFill>
                <a:latin typeface="Times New Roman" panose="02020603050405020304" pitchFamily="18" charset="0"/>
              </a:rPr>
              <a:t>Eph. 5:18 </a:t>
            </a:r>
            <a:r>
              <a:rPr lang="en-US" altLang="en-US" sz="1200" i="1" dirty="0">
                <a:solidFill>
                  <a:schemeClr val="bg1"/>
                </a:solidFill>
                <a:latin typeface="Times New Roman" panose="02020603050405020304" pitchFamily="18" charset="0"/>
              </a:rPr>
              <a:t>“drunk with wine</a:t>
            </a:r>
          </a:p>
          <a:p>
            <a:pPr rtl="0"/>
            <a:r>
              <a:rPr lang="en-US" sz="1200" b="0" i="1" u="none" strike="noStrike" kern="1200" baseline="0" dirty="0">
                <a:solidFill>
                  <a:schemeClr val="tx1"/>
                </a:solidFill>
                <a:latin typeface="+mn-lt"/>
                <a:ea typeface="+mn-ea"/>
                <a:cs typeface="+mn-cs"/>
              </a:rPr>
              <a:t>And do not be drunk with wine, in which is dissipation; but be filled with the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5:18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algn="l"/>
            <a:r>
              <a:rPr lang="en-US" altLang="en-US" sz="1200" i="0" dirty="0">
                <a:solidFill>
                  <a:schemeClr val="bg1"/>
                </a:solidFill>
                <a:latin typeface="Times New Roman" panose="02020603050405020304" pitchFamily="18" charset="0"/>
              </a:rPr>
              <a:t>    4. It can also be used as </a:t>
            </a:r>
            <a:r>
              <a:rPr lang="en-US" altLang="en-US" sz="1800" b="1" dirty="0">
                <a:solidFill>
                  <a:schemeClr val="bg1"/>
                </a:solidFill>
                <a:latin typeface="Times New Roman" panose="02020603050405020304" pitchFamily="18" charset="0"/>
              </a:rPr>
              <a:t>Unfermented </a:t>
            </a:r>
            <a:r>
              <a:rPr lang="en-US" altLang="en-US" sz="1800" b="0" dirty="0">
                <a:solidFill>
                  <a:schemeClr val="bg1"/>
                </a:solidFill>
                <a:latin typeface="Times New Roman" panose="02020603050405020304" pitchFamily="18" charset="0"/>
              </a:rPr>
              <a:t>that is with </a:t>
            </a:r>
            <a:r>
              <a:rPr lang="en-US" altLang="en-US" sz="1200" i="1" dirty="0">
                <a:solidFill>
                  <a:schemeClr val="bg1"/>
                </a:solidFill>
                <a:latin typeface="Times New Roman" panose="02020603050405020304" pitchFamily="18" charset="0"/>
              </a:rPr>
              <a:t>(No Alcohol Content) </a:t>
            </a:r>
            <a:r>
              <a:rPr lang="en-US" altLang="en-US" sz="1400" b="1" dirty="0">
                <a:solidFill>
                  <a:schemeClr val="bg1"/>
                </a:solidFill>
                <a:latin typeface="Times New Roman" panose="02020603050405020304" pitchFamily="18" charset="0"/>
              </a:rPr>
              <a:t>Matt. 9:17; Mark 2:22</a:t>
            </a:r>
            <a:r>
              <a:rPr lang="en-US" altLang="en-US" sz="1400" dirty="0">
                <a:solidFill>
                  <a:schemeClr val="bg1"/>
                </a:solidFill>
                <a:latin typeface="Times New Roman" panose="02020603050405020304" pitchFamily="18" charset="0"/>
              </a:rPr>
              <a:t>  </a:t>
            </a:r>
            <a:r>
              <a:rPr lang="en-US" altLang="en-US" sz="1200" i="1" dirty="0">
                <a:solidFill>
                  <a:schemeClr val="bg1"/>
                </a:solidFill>
                <a:latin typeface="Times New Roman" panose="02020603050405020304" pitchFamily="18" charset="0"/>
              </a:rPr>
              <a:t>“new wine in new bottles”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Nor do they put new wine into old wineskins, or else the wineskins break, the wine is spilled, and the wineskins are ruined. But they put new wine into new wineskins, and both are preserved."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9:17</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Mark 2:22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5. My Lord is not a bartender for anyone’s party, but He knew the value of good healthy fruit and the juices from that fruit.</a:t>
            </a:r>
          </a:p>
          <a:p>
            <a:pPr rtl="0"/>
            <a:r>
              <a:rPr lang="en-US" sz="1200" b="0" i="1" u="none" strike="noStrike" kern="1200" baseline="0" dirty="0">
                <a:solidFill>
                  <a:schemeClr val="tx1"/>
                </a:solidFill>
                <a:latin typeface="+mn-lt"/>
                <a:ea typeface="+mn-ea"/>
                <a:cs typeface="+mn-cs"/>
              </a:rPr>
              <a:t>Thus says the </a:t>
            </a:r>
            <a:r>
              <a:rPr lang="en-US" sz="1200" b="1" i="1" u="none" strike="noStrike" kern="1200" baseline="0" dirty="0">
                <a:solidFill>
                  <a:schemeClr val="tx1"/>
                </a:solidFill>
                <a:latin typeface="+mn-lt"/>
                <a:ea typeface="+mn-ea"/>
                <a:cs typeface="+mn-cs"/>
              </a:rPr>
              <a:t>LORD</a:t>
            </a:r>
            <a:r>
              <a:rPr lang="en-US" sz="1200" b="0" i="1" u="none" strike="noStrike" kern="1200" baseline="0" dirty="0">
                <a:solidFill>
                  <a:schemeClr val="tx1"/>
                </a:solidFill>
                <a:latin typeface="+mn-lt"/>
                <a:ea typeface="+mn-ea"/>
                <a:cs typeface="+mn-cs"/>
              </a:rPr>
              <a:t>: "As the </a:t>
            </a:r>
            <a:r>
              <a:rPr lang="en-US" sz="1200" b="1" i="1" u="none" strike="noStrike" kern="1200" baseline="0" dirty="0">
                <a:solidFill>
                  <a:schemeClr val="tx1"/>
                </a:solidFill>
                <a:latin typeface="+mn-lt"/>
                <a:ea typeface="+mn-ea"/>
                <a:cs typeface="+mn-cs"/>
              </a:rPr>
              <a:t>new wine is found in the cluster</a:t>
            </a:r>
            <a:r>
              <a:rPr lang="en-US" sz="1200" b="0" i="1" u="none" strike="noStrike" kern="1200" baseline="0" dirty="0">
                <a:solidFill>
                  <a:schemeClr val="tx1"/>
                </a:solidFill>
                <a:latin typeface="+mn-lt"/>
                <a:ea typeface="+mn-ea"/>
                <a:cs typeface="+mn-cs"/>
              </a:rPr>
              <a:t>, And one says, 'Do not destroy it, </a:t>
            </a:r>
            <a:r>
              <a:rPr lang="en-US" sz="1200" b="1" i="1" u="none" strike="noStrike" kern="1200" baseline="0" dirty="0">
                <a:solidFill>
                  <a:schemeClr val="tx1"/>
                </a:solidFill>
                <a:latin typeface="+mn-lt"/>
                <a:ea typeface="+mn-ea"/>
                <a:cs typeface="+mn-cs"/>
              </a:rPr>
              <a:t>For a blessing is in it</a:t>
            </a:r>
            <a:r>
              <a:rPr lang="en-US" sz="1200" b="0" i="1" u="none" strike="noStrike" kern="1200" baseline="0" dirty="0">
                <a:solidFill>
                  <a:schemeClr val="tx1"/>
                </a:solidFill>
                <a:latin typeface="+mn-lt"/>
                <a:ea typeface="+mn-ea"/>
                <a:cs typeface="+mn-cs"/>
              </a:rPr>
              <a:t>,' So will I do for My servants' sake, That I may not destroy them all.</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Isaiah 65:8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The LORD, all capitals in the Scriptures refers to God the Father.</a:t>
            </a:r>
          </a:p>
          <a:p>
            <a:pPr rtl="0"/>
            <a:r>
              <a:rPr lang="en-US" sz="1200" b="0" i="0" u="none" strike="noStrike" kern="1200" baseline="0" dirty="0">
                <a:solidFill>
                  <a:schemeClr val="tx1"/>
                </a:solidFill>
                <a:latin typeface="+mn-lt"/>
                <a:ea typeface="+mn-ea"/>
                <a:cs typeface="+mn-cs"/>
              </a:rPr>
              <a:t>        b. The new wine is the fruit juice that is still in the cluster of grapes, and it contains a healthy blessing within in it.  </a:t>
            </a:r>
          </a:p>
          <a:p>
            <a:pPr rtl="0"/>
            <a:r>
              <a:rPr lang="en-US" sz="1200" b="0" i="0" u="none" strike="noStrike" kern="1200" baseline="0" dirty="0">
                <a:solidFill>
                  <a:schemeClr val="tx1"/>
                </a:solidFill>
                <a:latin typeface="+mn-lt"/>
                <a:ea typeface="+mn-ea"/>
                <a:cs typeface="+mn-cs"/>
              </a:rPr>
              <a:t>        c. The term “new wine” is found in 35 verses and 72 times in the Old Testament.</a:t>
            </a:r>
          </a:p>
          <a:p>
            <a:pPr rtl="0"/>
            <a:endParaRPr lang="en-US" sz="1200" b="0" i="0" u="none" strike="noStrike" kern="1200" baseline="0" dirty="0">
              <a:solidFill>
                <a:schemeClr val="tx1"/>
              </a:solidFill>
              <a:latin typeface="+mn-lt"/>
              <a:ea typeface="+mn-ea"/>
              <a:cs typeface="+mn-cs"/>
            </a:endParaRPr>
          </a:p>
          <a:p>
            <a:pPr algn="l"/>
            <a:endParaRPr lang="en-US" altLang="en-US" sz="1200" i="1" dirty="0">
              <a:solidFill>
                <a:schemeClr val="bg1"/>
              </a:solidFill>
              <a:latin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17</a:t>
            </a:fld>
            <a:endParaRPr lang="en-US"/>
          </a:p>
        </p:txBody>
      </p:sp>
    </p:spTree>
    <p:extLst>
      <p:ext uri="{BB962C8B-B14F-4D97-AF65-F5344CB8AC3E}">
        <p14:creationId xmlns:p14="http://schemas.microsoft.com/office/powerpoint/2010/main" val="991934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u="none" dirty="0"/>
              <a:t>    1. </a:t>
            </a:r>
            <a:r>
              <a:rPr lang="en-US" altLang="en-US" b="1" u="none" dirty="0"/>
              <a:t>John 2:1-11 </a:t>
            </a:r>
            <a:r>
              <a:rPr lang="en-US" altLang="en-US" dirty="0"/>
              <a:t>– Water into Wine</a:t>
            </a:r>
          </a:p>
          <a:p>
            <a:pPr rtl="0"/>
            <a:r>
              <a:rPr lang="en-US" sz="1200" b="0" i="1" u="none" strike="noStrike" kern="1200" baseline="0" dirty="0">
                <a:solidFill>
                  <a:schemeClr val="tx1"/>
                </a:solidFill>
                <a:latin typeface="+mn-lt"/>
                <a:ea typeface="+mn-ea"/>
                <a:cs typeface="+mn-cs"/>
              </a:rPr>
              <a:t>Jesus said to them, "Fill the waterpots with water." And they filled them up to the brim.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2:7</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u="sng" dirty="0"/>
          </a:p>
          <a:p>
            <a:pPr lvl="0"/>
            <a:r>
              <a:rPr lang="en-US" altLang="en-US" dirty="0"/>
              <a:t>        a. There is No evidence that what Jesus made was fermented</a:t>
            </a:r>
          </a:p>
          <a:p>
            <a:pPr lvl="0"/>
            <a:r>
              <a:rPr lang="en-US" altLang="en-US" dirty="0"/>
              <a:t>&gt;&gt;&gt;&gt;&gt;&gt;&gt;&gt;&gt;&gt;&gt;&gt;&gt;&gt;&gt;&gt;&gt;&gt;&gt;</a:t>
            </a:r>
          </a:p>
          <a:p>
            <a:pPr lvl="0"/>
            <a:r>
              <a:rPr lang="en-US" altLang="en-US" dirty="0"/>
              <a:t>        b. If this justifies our social drinking – then it justifies that drinking to excessive amounts.</a:t>
            </a:r>
          </a:p>
          <a:p>
            <a:pPr lvl="0"/>
            <a:r>
              <a:rPr lang="en-US" altLang="en-US" dirty="0"/>
              <a:t>&gt;&gt;&gt;&gt;&gt;&gt;&gt;&gt;&gt;&gt;&gt;&gt;&gt;&gt;&gt;&gt;&gt;&gt;&gt;</a:t>
            </a:r>
          </a:p>
          <a:p>
            <a:r>
              <a:rPr lang="en-US" altLang="en-US" b="0" u="none" dirty="0"/>
              <a:t>    2. </a:t>
            </a:r>
            <a:r>
              <a:rPr lang="en-US" altLang="en-US" b="1" u="none" dirty="0"/>
              <a:t>1 Timothy 5:23 </a:t>
            </a:r>
            <a:r>
              <a:rPr lang="en-US" altLang="en-US" dirty="0"/>
              <a:t>– Drink A Little Wine</a:t>
            </a:r>
          </a:p>
          <a:p>
            <a:pPr rtl="0"/>
            <a:r>
              <a:rPr lang="en-US" sz="1200" b="0" i="1" u="none" strike="noStrike" kern="1200" baseline="0" dirty="0">
                <a:solidFill>
                  <a:schemeClr val="tx1"/>
                </a:solidFill>
                <a:latin typeface="+mn-lt"/>
                <a:ea typeface="+mn-ea"/>
                <a:cs typeface="+mn-cs"/>
              </a:rPr>
              <a:t>No longer drink only water, but use a little wine for your stomach's sake and your frequent infirmities.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Timothy 5:23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dirty="0"/>
          </a:p>
          <a:p>
            <a:pPr lvl="0"/>
            <a:r>
              <a:rPr lang="en-US" altLang="en-US" dirty="0"/>
              <a:t>        a. Once again, the word “Wine”  - does not have to be fermented to be called wine, and unfermented wine contains a blessing in it.</a:t>
            </a:r>
          </a:p>
          <a:p>
            <a:pPr lvl="0"/>
            <a:r>
              <a:rPr lang="en-US" altLang="en-US" dirty="0"/>
              <a:t>&gt;&gt;&gt;&gt;&gt;&gt;&gt;&gt;&gt;&gt;&gt;&gt;&gt;&gt;&gt;&gt;&gt;&gt;&gt;</a:t>
            </a:r>
          </a:p>
          <a:p>
            <a:pPr lvl="0"/>
            <a:r>
              <a:rPr lang="en-US" altLang="en-US" dirty="0"/>
              <a:t>        b. This does not restrict the use of alcohol “For Medical purposes.”</a:t>
            </a:r>
          </a:p>
          <a:p>
            <a:pPr lvl="0"/>
            <a:r>
              <a:rPr lang="en-US" altLang="en-US" dirty="0"/>
              <a:t>&gt;&gt;&gt;&gt;&gt;&gt;&gt;&gt;&gt;&gt;&gt;&gt;&gt;&gt;&gt;&gt;&gt;&gt;&gt;</a:t>
            </a:r>
          </a:p>
          <a:p>
            <a:r>
              <a:rPr lang="en-US" altLang="en-US" b="0" u="none" dirty="0"/>
              <a:t>    3. </a:t>
            </a:r>
            <a:r>
              <a:rPr lang="en-US" altLang="en-US" b="1" u="none" dirty="0"/>
              <a:t>1 Timothy 3:8 </a:t>
            </a:r>
            <a:r>
              <a:rPr lang="en-US" altLang="en-US" dirty="0"/>
              <a:t>– Not Given To Much Wine</a:t>
            </a:r>
          </a:p>
          <a:p>
            <a:pPr rtl="0"/>
            <a:r>
              <a:rPr lang="en-US" sz="1200" b="0" i="1" u="none" strike="noStrike" kern="1200" baseline="0" dirty="0">
                <a:solidFill>
                  <a:schemeClr val="tx1"/>
                </a:solidFill>
                <a:latin typeface="+mn-lt"/>
                <a:ea typeface="+mn-ea"/>
                <a:cs typeface="+mn-cs"/>
              </a:rPr>
              <a:t>Likewise deacons must be reverent, not double-tongued, not given to much wine, not greedy for money,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Timothy 3:8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dirty="0"/>
          </a:p>
          <a:p>
            <a:pPr lvl="0"/>
            <a:r>
              <a:rPr lang="en-US" altLang="en-US" dirty="0"/>
              <a:t>        a. If you say this Scripture “Assumes can have a little wine” for social purposes,</a:t>
            </a:r>
          </a:p>
          <a:p>
            <a:pPr lvl="0"/>
            <a:r>
              <a:rPr lang="en-US" altLang="en-US" dirty="0"/>
              <a:t>&gt;&gt;&gt;&gt;&gt;&gt;&gt;&gt;&gt;&gt;&gt;&gt;&gt;&gt;&gt;&gt;&gt;&gt;&gt;&gt;</a:t>
            </a:r>
          </a:p>
          <a:p>
            <a:pPr lvl="0"/>
            <a:r>
              <a:rPr lang="en-US" altLang="en-US" dirty="0"/>
              <a:t>        b. Remember, the act of </a:t>
            </a:r>
            <a:r>
              <a:rPr lang="en-US" altLang="en-US" b="1" dirty="0"/>
              <a:t>forbidding excess</a:t>
            </a:r>
            <a:r>
              <a:rPr lang="en-US" altLang="en-US" dirty="0"/>
              <a:t>, does not justify </a:t>
            </a:r>
            <a:r>
              <a:rPr lang="en-US" altLang="en-US" b="1" dirty="0"/>
              <a:t>the use of less </a:t>
            </a:r>
            <a:r>
              <a:rPr lang="en-US" altLang="en-US" dirty="0"/>
              <a:t>as we have shown in this lesson.</a:t>
            </a:r>
          </a:p>
          <a:p>
            <a:pPr lvl="0"/>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18</a:t>
            </a:fld>
            <a:endParaRPr lang="en-US"/>
          </a:p>
        </p:txBody>
      </p:sp>
    </p:spTree>
    <p:extLst>
      <p:ext uri="{BB962C8B-B14F-4D97-AF65-F5344CB8AC3E}">
        <p14:creationId xmlns:p14="http://schemas.microsoft.com/office/powerpoint/2010/main" val="4991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    1. We have looked at Six reasons not to be involved with Alcohol.</a:t>
            </a:r>
          </a:p>
          <a:p>
            <a:pPr lvl="1">
              <a:lnSpc>
                <a:spcPct val="100000"/>
              </a:lnSpc>
            </a:pPr>
            <a:r>
              <a:rPr lang="en-US" altLang="en-US" sz="1200" b="1" dirty="0">
                <a:latin typeface="Comic Sans MS" panose="030F0702030302020204" pitchFamily="66" charset="0"/>
              </a:rPr>
              <a:t>I. It Is Drunkenness </a:t>
            </a:r>
          </a:p>
          <a:p>
            <a:pPr lvl="1">
              <a:lnSpc>
                <a:spcPct val="100000"/>
              </a:lnSpc>
            </a:pPr>
            <a:r>
              <a:rPr lang="en-US" altLang="en-US" sz="1200" b="1" dirty="0">
                <a:latin typeface="Comic Sans MS" panose="030F0702030302020204" pitchFamily="66" charset="0"/>
              </a:rPr>
              <a:t>II. It Is Strong Drink</a:t>
            </a:r>
          </a:p>
          <a:p>
            <a:pPr lvl="1">
              <a:lnSpc>
                <a:spcPct val="100000"/>
              </a:lnSpc>
            </a:pPr>
            <a:r>
              <a:rPr lang="en-US" altLang="en-US" sz="1200" b="1" dirty="0">
                <a:latin typeface="Comic Sans MS" panose="030F0702030302020204" pitchFamily="66" charset="0"/>
              </a:rPr>
              <a:t>III. It Is Harmful</a:t>
            </a:r>
          </a:p>
          <a:p>
            <a:pPr lvl="1">
              <a:lnSpc>
                <a:spcPct val="100000"/>
              </a:lnSpc>
            </a:pPr>
            <a:r>
              <a:rPr lang="en-US" altLang="en-US" sz="1200" b="1" dirty="0">
                <a:latin typeface="Comic Sans MS" panose="030F0702030302020204" pitchFamily="66" charset="0"/>
              </a:rPr>
              <a:t>IV. Drinking Is Condemned</a:t>
            </a:r>
          </a:p>
          <a:p>
            <a:pPr lvl="1">
              <a:lnSpc>
                <a:spcPct val="100000"/>
              </a:lnSpc>
            </a:pPr>
            <a:r>
              <a:rPr lang="en-US" altLang="en-US" sz="1200" b="1" dirty="0">
                <a:latin typeface="Comic Sans MS" panose="030F0702030302020204" pitchFamily="66" charset="0"/>
              </a:rPr>
              <a:t>V. Influences Others</a:t>
            </a:r>
          </a:p>
          <a:p>
            <a:pPr lvl="1">
              <a:lnSpc>
                <a:spcPct val="100000"/>
              </a:lnSpc>
            </a:pPr>
            <a:r>
              <a:rPr lang="en-US" altLang="en-US" sz="1200" b="1" dirty="0">
                <a:latin typeface="Comic Sans MS" panose="030F0702030302020204" pitchFamily="66" charset="0"/>
              </a:rPr>
              <a:t>VI. No Arguments Can Be Made To Justify Social Drinking</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19</a:t>
            </a:fld>
            <a:endParaRPr lang="en-US"/>
          </a:p>
        </p:txBody>
      </p:sp>
    </p:spTree>
    <p:extLst>
      <p:ext uri="{BB962C8B-B14F-4D97-AF65-F5344CB8AC3E}">
        <p14:creationId xmlns:p14="http://schemas.microsoft.com/office/powerpoint/2010/main" val="173631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The world thinks nothing at all of drinking with meals and as a means of relaxing after a stressful day.</a:t>
            </a:r>
          </a:p>
          <a:p>
            <a:r>
              <a:rPr lang="en-US" dirty="0"/>
              <a:t>&gt;&gt;&gt;&gt;&gt;&gt;&gt;&gt;&gt;&gt;&gt;&gt;&gt;&gt;&gt;&gt;&gt;&gt;</a:t>
            </a:r>
          </a:p>
          <a:p>
            <a:r>
              <a:rPr lang="en-US" dirty="0"/>
              <a:t>    2. The thoughts of Godliness never enter their minds except maybe on Sunday morning and that would be fleetingly.</a:t>
            </a:r>
          </a:p>
          <a:p>
            <a:r>
              <a:rPr lang="en-US" dirty="0"/>
              <a:t>    3. Those that are not fully addicted will be more that happy to buy you a beer and sit and talk about anything sports related.</a:t>
            </a:r>
          </a:p>
          <a:p>
            <a:r>
              <a:rPr lang="en-US" dirty="0"/>
              <a:t>    4. My Aunt Fay would counter offer such an invitation with “Why not just go to Church with me and we can talk about God.”</a:t>
            </a:r>
          </a:p>
          <a:p>
            <a:endParaRPr lang="en-US" dirty="0"/>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2</a:t>
            </a:fld>
            <a:endParaRPr lang="en-US"/>
          </a:p>
        </p:txBody>
      </p:sp>
    </p:spTree>
    <p:extLst>
      <p:ext uri="{BB962C8B-B14F-4D97-AF65-F5344CB8AC3E}">
        <p14:creationId xmlns:p14="http://schemas.microsoft.com/office/powerpoint/2010/main" val="1173532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Hearing and faith, </a:t>
            </a:r>
            <a:r>
              <a:rPr lang="en-US" sz="1200" b="1" kern="1200" dirty="0">
                <a:solidFill>
                  <a:schemeClr val="tx1"/>
                </a:solidFill>
                <a:effectLst/>
                <a:latin typeface="+mn-lt"/>
                <a:ea typeface="+mn-ea"/>
                <a:cs typeface="+mn-cs"/>
              </a:rPr>
              <a:t>Rom. 10:17; Mark 16:16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Immersion in water, </a:t>
            </a:r>
            <a:r>
              <a:rPr lang="en-US" sz="1200" b="1" kern="1200" dirty="0">
                <a:solidFill>
                  <a:schemeClr val="tx1"/>
                </a:solidFill>
                <a:effectLst/>
                <a:latin typeface="+mn-lt"/>
                <a:ea typeface="+mn-ea"/>
                <a:cs typeface="+mn-cs"/>
              </a:rPr>
              <a:t>Rom. 6:3-5; 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20</a:t>
            </a:fld>
            <a:endParaRPr lang="en-US"/>
          </a:p>
        </p:txBody>
      </p:sp>
    </p:spTree>
    <p:extLst>
      <p:ext uri="{BB962C8B-B14F-4D97-AF65-F5344CB8AC3E}">
        <p14:creationId xmlns:p14="http://schemas.microsoft.com/office/powerpoint/2010/main" val="247935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altLang="en-US" sz="1200" b="0" dirty="0">
                <a:solidFill>
                  <a:srgbClr val="FFFF00"/>
                </a:solidFill>
                <a:effectLst>
                  <a:outerShdw blurRad="38100" dist="38100" dir="2700000" algn="tl">
                    <a:srgbClr val="000000"/>
                  </a:outerShdw>
                </a:effectLst>
              </a:rPr>
              <a:t>    1. Drinking &amp; Drunkenness Is a Problem Nearly As Old As Man, if not as old as man.</a:t>
            </a:r>
          </a:p>
          <a:p>
            <a:pPr algn="l">
              <a:buFontTx/>
              <a:buNone/>
            </a:pPr>
            <a:r>
              <a:rPr lang="en-US" altLang="en-US" sz="1200" b="0" dirty="0">
                <a:solidFill>
                  <a:srgbClr val="FFFF00"/>
                </a:solidFill>
                <a:effectLst>
                  <a:outerShdw blurRad="38100" dist="38100" dir="2700000" algn="tl">
                    <a:srgbClr val="000000"/>
                  </a:outerShdw>
                </a:effectLst>
              </a:rPr>
              <a:t>&gt;&gt;&gt;&gt;&gt;&gt;&gt;&gt;&gt;&gt;&gt;&gt;&gt;&gt;&gt;&gt;</a:t>
            </a:r>
          </a:p>
          <a:p>
            <a:pPr>
              <a:lnSpc>
                <a:spcPct val="110000"/>
              </a:lnSpc>
              <a:buFontTx/>
              <a:buNone/>
            </a:pPr>
            <a:r>
              <a:rPr lang="en-US" altLang="en-US" sz="1200" dirty="0"/>
              <a:t>    2. Noah got drunk (</a:t>
            </a:r>
            <a:r>
              <a:rPr lang="en-US" altLang="en-US" sz="1200" b="1" dirty="0"/>
              <a:t>Gen. 9:20-ff</a:t>
            </a:r>
            <a:r>
              <a:rPr lang="en-US" altLang="en-US" sz="1200" dirty="0"/>
              <a:t>)</a:t>
            </a:r>
          </a:p>
          <a:p>
            <a:pPr rtl="0"/>
            <a:r>
              <a:rPr lang="en-US" sz="1200" b="0" i="1" u="none" strike="noStrike" kern="1200" baseline="0" dirty="0">
                <a:solidFill>
                  <a:schemeClr val="tx1"/>
                </a:solidFill>
                <a:latin typeface="+mn-lt"/>
                <a:ea typeface="+mn-ea"/>
                <a:cs typeface="+mn-cs"/>
              </a:rPr>
              <a:t>And Noah began to be a farmer, and he planted a vineyard. Then he drank of the wine and was drunk, and became uncovered in his tent.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9:20-21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        a. If it were not already here, how would Noah know or learn to grow grapes and ferment wine ?</a:t>
            </a:r>
            <a:endParaRPr lang="en-US" altLang="en-US" sz="1200" dirty="0"/>
          </a:p>
          <a:p>
            <a:pPr>
              <a:lnSpc>
                <a:spcPct val="110000"/>
              </a:lnSpc>
              <a:buFontTx/>
              <a:buNone/>
            </a:pPr>
            <a:r>
              <a:rPr lang="en-US" altLang="en-US" sz="1200" dirty="0"/>
              <a:t>&gt;&gt;&gt;&gt;&gt;&gt;&gt;&gt;&gt;&gt;&gt;&gt;&gt;&gt;&gt;&gt;</a:t>
            </a:r>
          </a:p>
          <a:p>
            <a:pPr>
              <a:lnSpc>
                <a:spcPct val="110000"/>
              </a:lnSpc>
              <a:buFontTx/>
              <a:buNone/>
            </a:pPr>
            <a:r>
              <a:rPr lang="en-US" altLang="en-US" sz="1200" dirty="0"/>
              <a:t>    3. Lot got drunk (</a:t>
            </a:r>
            <a:r>
              <a:rPr lang="en-US" altLang="en-US" sz="1200" b="1" dirty="0"/>
              <a:t>Gen. 19:30-38</a:t>
            </a:r>
            <a:r>
              <a:rPr lang="en-US" altLang="en-US" sz="1200" dirty="0"/>
              <a:t>) It was just a little social drinking for the evening.</a:t>
            </a:r>
          </a:p>
          <a:p>
            <a:pPr rtl="0"/>
            <a:r>
              <a:rPr lang="en-US" sz="1200" b="0" i="1" u="none" strike="noStrike" kern="1200" baseline="0" dirty="0">
                <a:solidFill>
                  <a:schemeClr val="tx1"/>
                </a:solidFill>
                <a:latin typeface="+mn-lt"/>
                <a:ea typeface="+mn-ea"/>
                <a:cs typeface="+mn-cs"/>
              </a:rPr>
              <a:t>So they made their father drink wine that night. And the firstborn went in and lay with her father, and he did not know when she lay down or when she arose.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19:33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they made their father drink wine that night also. And the younger arose and lay with him, and he did not know when she lay down or when she arose.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19:35</a:t>
            </a:r>
            <a:r>
              <a:rPr lang="en-US" sz="1200" b="0" i="0" u="none" strike="noStrike" kern="1200" baseline="0" dirty="0">
                <a:solidFill>
                  <a:schemeClr val="tx1"/>
                </a:solidFill>
                <a:latin typeface="+mn-lt"/>
                <a:ea typeface="+mn-ea"/>
                <a:cs typeface="+mn-cs"/>
              </a:rPr>
              <a:t>)</a:t>
            </a:r>
          </a:p>
          <a:p>
            <a:pPr>
              <a:lnSpc>
                <a:spcPct val="110000"/>
              </a:lnSpc>
              <a:buFontTx/>
              <a:buNone/>
            </a:pPr>
            <a:r>
              <a:rPr lang="en-US" altLang="en-US" sz="1200" dirty="0"/>
              <a:t>&gt;&gt;&gt;&gt;&gt;&gt;&gt;&gt;&gt;&gt;&gt;&gt;&gt;&gt;&gt;&gt;</a:t>
            </a:r>
          </a:p>
          <a:p>
            <a:pPr algn="l"/>
            <a:r>
              <a:rPr lang="en-US" altLang="en-US" sz="1200" dirty="0">
                <a:solidFill>
                  <a:srgbClr val="FFFF00"/>
                </a:solidFill>
              </a:rPr>
              <a:t>    4. We all know that drunkenness is a sin and it can lead to unintended actions on our part.</a:t>
            </a:r>
          </a:p>
          <a:p>
            <a:pPr algn="l"/>
            <a:r>
              <a:rPr lang="en-US" altLang="en-US" sz="1200" dirty="0">
                <a:solidFill>
                  <a:srgbClr val="FFFF00"/>
                </a:solidFill>
              </a:rPr>
              <a:t>    5. But, what about social drinking – in moderation?</a:t>
            </a:r>
          </a:p>
          <a:p>
            <a:pPr algn="l"/>
            <a:r>
              <a:rPr lang="en-US" altLang="en-US" sz="1200" dirty="0">
                <a:solidFill>
                  <a:srgbClr val="FFFF00"/>
                </a:solidFill>
              </a:rPr>
              <a:t>        a. I find no Scripture that allows social drinking in any manner, only condemnation. </a:t>
            </a:r>
          </a:p>
          <a:p>
            <a:pPr algn="l"/>
            <a:r>
              <a:rPr lang="en-US" altLang="en-US" sz="1200" dirty="0">
                <a:solidFill>
                  <a:srgbClr val="FFFF00"/>
                </a:solidFill>
              </a:rPr>
              <a:t>    6. “Responsible drinking”?</a:t>
            </a:r>
          </a:p>
          <a:p>
            <a:pPr algn="l"/>
            <a:r>
              <a:rPr lang="en-US" altLang="en-US" sz="1200" dirty="0">
                <a:solidFill>
                  <a:srgbClr val="FFFF00"/>
                </a:solidFill>
              </a:rPr>
              <a:t>        a. Is there any such thing as responsible drinking?</a:t>
            </a:r>
          </a:p>
          <a:p>
            <a:pPr algn="l"/>
            <a:r>
              <a:rPr lang="en-US" altLang="en-US" sz="1200" dirty="0">
                <a:solidFill>
                  <a:srgbClr val="FFFF00"/>
                </a:solidFill>
              </a:rPr>
              <a:t>        b. Who determines responsible? The bar tender or party host?</a:t>
            </a:r>
          </a:p>
          <a:p>
            <a:pPr algn="l"/>
            <a:r>
              <a:rPr lang="en-US" altLang="en-US" sz="1200" dirty="0">
                <a:solidFill>
                  <a:srgbClr val="FFFF00"/>
                </a:solidFill>
              </a:rPr>
              <a:t>    7. Occasional beer or wine?</a:t>
            </a:r>
          </a:p>
          <a:p>
            <a:pPr algn="l"/>
            <a:r>
              <a:rPr lang="en-US" sz="1200" b="0" dirty="0">
                <a:solidFill>
                  <a:srgbClr val="FFFF00"/>
                </a:solidFill>
              </a:rPr>
              <a:t>        A. The scripture does not address the possibility of being occasionally drunk.</a:t>
            </a:r>
          </a:p>
          <a:p>
            <a:pPr algn="l"/>
            <a:endParaRPr lang="en-US" b="0" dirty="0"/>
          </a:p>
        </p:txBody>
      </p:sp>
      <p:sp>
        <p:nvSpPr>
          <p:cNvPr id="4" name="Slide Number Placeholder 3"/>
          <p:cNvSpPr>
            <a:spLocks noGrp="1"/>
          </p:cNvSpPr>
          <p:nvPr>
            <p:ph type="sldNum" sz="quarter" idx="5"/>
          </p:nvPr>
        </p:nvSpPr>
        <p:spPr/>
        <p:txBody>
          <a:bodyPr/>
          <a:lstStyle/>
          <a:p>
            <a:fld id="{2906A4D5-82CC-4306-8DA3-443B06B30F36}" type="slidenum">
              <a:rPr lang="en-US" smtClean="0"/>
              <a:t>3</a:t>
            </a:fld>
            <a:endParaRPr lang="en-US"/>
          </a:p>
        </p:txBody>
      </p:sp>
    </p:spTree>
    <p:extLst>
      <p:ext uri="{BB962C8B-B14F-4D97-AF65-F5344CB8AC3E}">
        <p14:creationId xmlns:p14="http://schemas.microsoft.com/office/powerpoint/2010/main" val="37479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    1. </a:t>
            </a:r>
            <a:r>
              <a:rPr lang="en-US" altLang="en-US" sz="1200" dirty="0">
                <a:solidFill>
                  <a:srgbClr val="FFFF00"/>
                </a:solidFill>
              </a:rPr>
              <a:t>The Point Is</a:t>
            </a:r>
          </a:p>
          <a:p>
            <a:pPr algn="l"/>
            <a:r>
              <a:rPr lang="en-US" altLang="en-US" sz="1200" dirty="0">
                <a:solidFill>
                  <a:srgbClr val="FFFF00"/>
                </a:solidFill>
              </a:rPr>
              <a:t>&gt;&gt;&gt;&gt;&gt;&gt;&gt;&gt;&gt;&gt;&gt;&gt;&gt;&gt;&gt;&gt;&gt;&gt;&gt;&gt;&gt;&gt;&gt;&gt;&gt;&gt;&gt;&gt;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00"/>
                </a:solidFill>
              </a:rPr>
              <a:t>    2. </a:t>
            </a:r>
            <a:r>
              <a:rPr lang="en-US" altLang="en-US" sz="1200" dirty="0">
                <a:effectLst>
                  <a:outerShdw blurRad="38100" dist="38100" dir="2700000" algn="tl">
                    <a:srgbClr val="000000"/>
                  </a:outerShdw>
                </a:effectLst>
              </a:rPr>
              <a:t>Social Drinking Is A Sinful Act</a:t>
            </a:r>
          </a:p>
          <a:p>
            <a:pPr algn="l"/>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4</a:t>
            </a:fld>
            <a:endParaRPr lang="en-US"/>
          </a:p>
        </p:txBody>
      </p:sp>
    </p:spTree>
    <p:extLst>
      <p:ext uri="{BB962C8B-B14F-4D97-AF65-F5344CB8AC3E}">
        <p14:creationId xmlns:p14="http://schemas.microsoft.com/office/powerpoint/2010/main" val="282955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    I. It is a sin because;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    2. it is Drunkenness</a:t>
            </a: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5</a:t>
            </a:fld>
            <a:endParaRPr lang="en-US"/>
          </a:p>
        </p:txBody>
      </p:sp>
    </p:spTree>
    <p:extLst>
      <p:ext uri="{BB962C8B-B14F-4D97-AF65-F5344CB8AC3E}">
        <p14:creationId xmlns:p14="http://schemas.microsoft.com/office/powerpoint/2010/main" val="13989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i="1" dirty="0">
                <a:solidFill>
                  <a:srgbClr val="FFFF00"/>
                </a:solidFill>
                <a:effectLst/>
              </a:rPr>
              <a:t>It Is Drunkenness</a:t>
            </a:r>
            <a:endParaRPr lang="en-US" altLang="en-US" sz="36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u="none" dirty="0"/>
              <a:t>&gt;&gt;&gt;&gt;&gt;&gt;&gt;&gt;&gt;&gt;&gt;&gt;&gt;&gt;&gt;&gt;&gt;&gt;&gt;&gt;&gt;&gt;&gt;&gt;</a:t>
            </a:r>
          </a:p>
          <a:p>
            <a:r>
              <a:rPr lang="en-US" altLang="en-US" sz="3600" u="none" dirty="0"/>
              <a:t>    1. Bible Condemns Drunkenness</a:t>
            </a:r>
          </a:p>
          <a:p>
            <a:r>
              <a:rPr lang="en-US" altLang="en-US" sz="3600" dirty="0"/>
              <a:t>    2. </a:t>
            </a:r>
            <a:r>
              <a:rPr lang="en-US" altLang="en-US" sz="3600" b="1" dirty="0"/>
              <a:t>Eph. 5:18</a:t>
            </a:r>
            <a:endParaRPr lang="en-US" altLang="en-US" sz="3600" b="0" dirty="0"/>
          </a:p>
          <a:p>
            <a:pPr rtl="0"/>
            <a:r>
              <a:rPr lang="en-US" sz="1200" b="0" i="1" u="none" strike="noStrike" kern="1200" baseline="0" dirty="0">
                <a:solidFill>
                  <a:schemeClr val="tx1"/>
                </a:solidFill>
                <a:latin typeface="+mn-lt"/>
                <a:ea typeface="+mn-ea"/>
                <a:cs typeface="+mn-cs"/>
              </a:rPr>
              <a:t>And do not be drunk with wine, in which is dissipation; but be filled with the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5:18</a:t>
            </a:r>
            <a:r>
              <a:rPr lang="en-US" sz="1200" b="0" i="0" u="none" strike="noStrike" kern="1200" baseline="0" dirty="0">
                <a:solidFill>
                  <a:schemeClr val="tx1"/>
                </a:solidFill>
                <a:latin typeface="+mn-lt"/>
                <a:ea typeface="+mn-ea"/>
                <a:cs typeface="+mn-cs"/>
              </a:rPr>
              <a:t>)</a:t>
            </a:r>
          </a:p>
          <a:p>
            <a:pPr rtl="0"/>
            <a:r>
              <a:rPr lang="en-US" altLang="en-US" sz="3600" dirty="0"/>
              <a:t>    3. </a:t>
            </a:r>
            <a:r>
              <a:rPr lang="en-US" altLang="en-US" sz="3600" b="1" dirty="0"/>
              <a:t>Gal. 5:19-21; 1 Cor. 6:9-11</a:t>
            </a:r>
          </a:p>
          <a:p>
            <a:pPr rtl="0"/>
            <a:r>
              <a:rPr lang="en-US" sz="1200" b="0" i="1" u="none" strike="noStrike" kern="1200" baseline="0" dirty="0">
                <a:solidFill>
                  <a:schemeClr val="tx1"/>
                </a:solidFill>
                <a:latin typeface="+mn-lt"/>
                <a:ea typeface="+mn-ea"/>
                <a:cs typeface="+mn-cs"/>
              </a:rPr>
              <a:t>Now the </a:t>
            </a:r>
            <a:r>
              <a:rPr lang="en-US" sz="1200" b="1" i="1" u="none" strike="noStrike" kern="1200" baseline="0" dirty="0">
                <a:solidFill>
                  <a:schemeClr val="tx1"/>
                </a:solidFill>
                <a:latin typeface="+mn-lt"/>
                <a:ea typeface="+mn-ea"/>
                <a:cs typeface="+mn-cs"/>
              </a:rPr>
              <a:t>works of the flesh are evident</a:t>
            </a:r>
            <a:r>
              <a:rPr lang="en-US" sz="1200" b="0" i="1" u="none" strike="noStrike" kern="1200" baseline="0" dirty="0">
                <a:solidFill>
                  <a:schemeClr val="tx1"/>
                </a:solidFill>
                <a:latin typeface="+mn-lt"/>
                <a:ea typeface="+mn-ea"/>
                <a:cs typeface="+mn-cs"/>
              </a:rPr>
              <a:t>, which are: adultery, fornication, uncleanness, lewdness, idolatry, sorcery, hatred, contentions, jealousies, outbursts of wrath, selfish ambitions, dissensions, heresies, envy, murders, </a:t>
            </a:r>
            <a:r>
              <a:rPr lang="en-US" sz="1200" b="1" i="1" u="none" strike="noStrike" kern="1200" baseline="0" dirty="0">
                <a:solidFill>
                  <a:schemeClr val="tx1"/>
                </a:solidFill>
                <a:latin typeface="+mn-lt"/>
                <a:ea typeface="+mn-ea"/>
                <a:cs typeface="+mn-cs"/>
              </a:rPr>
              <a:t>drunkenness</a:t>
            </a:r>
            <a:r>
              <a:rPr lang="en-US" sz="1200" b="0" i="1" u="none" strike="noStrike" kern="1200" baseline="0" dirty="0">
                <a:solidFill>
                  <a:schemeClr val="tx1"/>
                </a:solidFill>
                <a:latin typeface="+mn-lt"/>
                <a:ea typeface="+mn-ea"/>
                <a:cs typeface="+mn-cs"/>
              </a:rPr>
              <a:t>, revelries, and the like; of which I tell you beforehand, just as I also told you in time past, that </a:t>
            </a:r>
            <a:r>
              <a:rPr lang="en-US" sz="1200" b="1" i="1" u="none" strike="noStrike" kern="1200" baseline="0" dirty="0">
                <a:solidFill>
                  <a:schemeClr val="tx1"/>
                </a:solidFill>
                <a:latin typeface="+mn-lt"/>
                <a:ea typeface="+mn-ea"/>
                <a:cs typeface="+mn-cs"/>
              </a:rPr>
              <a:t>those who practice such things will not </a:t>
            </a:r>
            <a:r>
              <a:rPr lang="en-US" sz="1200" b="0" i="1" u="none" strike="noStrike" kern="1200" baseline="0" dirty="0">
                <a:solidFill>
                  <a:schemeClr val="tx1"/>
                </a:solidFill>
                <a:latin typeface="+mn-lt"/>
                <a:ea typeface="+mn-ea"/>
                <a:cs typeface="+mn-cs"/>
              </a:rPr>
              <a:t>inherit the kingdom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Galatians 5:19-21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algn="just" rtl="0"/>
            <a:r>
              <a:rPr lang="en-US" sz="1200" b="0" i="1" u="none" strike="noStrike" kern="1200" baseline="0" dirty="0">
                <a:solidFill>
                  <a:schemeClr val="tx1"/>
                </a:solidFill>
                <a:latin typeface="+mn-lt"/>
                <a:ea typeface="+mn-ea"/>
                <a:cs typeface="+mn-cs"/>
              </a:rPr>
              <a:t>Do you not know that </a:t>
            </a:r>
            <a:r>
              <a:rPr lang="en-US" sz="1200" b="1" i="1" u="none" strike="noStrike" kern="1200" baseline="0" dirty="0">
                <a:solidFill>
                  <a:schemeClr val="tx1"/>
                </a:solidFill>
                <a:latin typeface="+mn-lt"/>
                <a:ea typeface="+mn-ea"/>
                <a:cs typeface="+mn-cs"/>
              </a:rPr>
              <a:t>the unrighteous will not inherit the kingdom of God?</a:t>
            </a:r>
            <a:r>
              <a:rPr lang="en-US" sz="1200" b="0" i="1" u="none" strike="noStrike" kern="1200" baseline="0" dirty="0">
                <a:solidFill>
                  <a:schemeClr val="tx1"/>
                </a:solidFill>
                <a:latin typeface="+mn-lt"/>
                <a:ea typeface="+mn-ea"/>
                <a:cs typeface="+mn-cs"/>
              </a:rPr>
              <a:t> Do not be deceived. Neither fornicators, nor idolaters, nor adulterers, nor homosexuals, nor sodomites, nor thieves, nor covetous, </a:t>
            </a:r>
            <a:r>
              <a:rPr lang="en-US" sz="1200" b="1" i="1" u="none" strike="noStrike" kern="1200" baseline="0" dirty="0">
                <a:solidFill>
                  <a:schemeClr val="tx1"/>
                </a:solidFill>
                <a:latin typeface="+mn-lt"/>
                <a:ea typeface="+mn-ea"/>
                <a:cs typeface="+mn-cs"/>
              </a:rPr>
              <a:t>nor drunkards</a:t>
            </a:r>
            <a:r>
              <a:rPr lang="en-US" sz="1200" b="0" i="1" u="none" strike="noStrike" kern="1200" baseline="0" dirty="0">
                <a:solidFill>
                  <a:schemeClr val="tx1"/>
                </a:solidFill>
                <a:latin typeface="+mn-lt"/>
                <a:ea typeface="+mn-ea"/>
                <a:cs typeface="+mn-cs"/>
              </a:rPr>
              <a:t>, nor revilers, nor extortioners will inherit the kingdom of God. And such were some of you. But you were washed, but you were sanctified, but you were justified in the name of the Lord Jesus and by the Spirit of our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6:9-11</a:t>
            </a:r>
            <a:r>
              <a:rPr lang="en-US" sz="1200" b="0" i="0" u="none" strike="noStrike" kern="1200" baseline="0" dirty="0">
                <a:solidFill>
                  <a:schemeClr val="tx1"/>
                </a:solidFill>
                <a:latin typeface="+mn-lt"/>
                <a:ea typeface="+mn-ea"/>
                <a:cs typeface="+mn-cs"/>
              </a:rPr>
              <a:t>)</a:t>
            </a:r>
          </a:p>
          <a:p>
            <a:pPr algn="just" rtl="0"/>
            <a:r>
              <a:rPr lang="en-US" altLang="en-US" sz="1200" b="0" i="0" u="none" strike="noStrike" kern="1200" baseline="0" dirty="0">
                <a:solidFill>
                  <a:schemeClr val="tx1"/>
                </a:solidFill>
                <a:latin typeface="+mn-lt"/>
                <a:ea typeface="+mn-ea"/>
                <a:cs typeface="+mn-cs"/>
              </a:rPr>
              <a:t>&gt;&gt;&gt;&gt;&gt;&gt;&gt;&gt;&gt;&gt;&gt;&gt;&gt;&gt;&gt;&gt;&gt;&gt;&gt;&gt;&gt;&gt;&gt;&gt;&gt;</a:t>
            </a:r>
            <a:endParaRPr lang="en-US" altLang="en-US" sz="3600" dirty="0"/>
          </a:p>
          <a:p>
            <a:r>
              <a:rPr lang="en-US" altLang="en-US" sz="3600" dirty="0"/>
              <a:t>    4. </a:t>
            </a:r>
            <a:r>
              <a:rPr lang="en-US" altLang="en-US" sz="3600" b="1" dirty="0"/>
              <a:t>Is it not </a:t>
            </a:r>
            <a:r>
              <a:rPr lang="en-US" altLang="en-US" sz="3600" dirty="0"/>
              <a:t>clear to you that “</a:t>
            </a:r>
            <a:r>
              <a:rPr lang="en-US" altLang="en-US" sz="3600" u="none" dirty="0"/>
              <a:t>Social Drinking Is Drunkenness”?</a:t>
            </a:r>
          </a:p>
          <a:p>
            <a:r>
              <a:rPr lang="en-US" altLang="en-US" sz="3600" u="none" dirty="0"/>
              <a:t>&gt;&gt;&gt;&gt;&gt;&gt;&gt;&gt;&gt;&gt;&gt;&gt;&gt;&gt;&gt;&gt;&gt;&gt;&gt;&gt;&gt;&gt;&gt;&gt;&gt;</a:t>
            </a:r>
          </a:p>
          <a:p>
            <a:pPr lvl="0"/>
            <a:r>
              <a:rPr lang="en-US" altLang="en-US" sz="3600" dirty="0"/>
              <a:t>    5. “Drunk” – “to grow drunk… it is the process of getting to the state of drunkenness…” (Vines)</a:t>
            </a:r>
          </a:p>
          <a:p>
            <a:pPr lvl="0"/>
            <a:r>
              <a:rPr lang="en-US" altLang="en-US" sz="3600" dirty="0"/>
              <a:t>    6. Contrast: </a:t>
            </a:r>
            <a:r>
              <a:rPr lang="en-US" altLang="en-US" sz="3600" b="1" dirty="0"/>
              <a:t>1 Thess. 5:6-9</a:t>
            </a:r>
          </a:p>
          <a:p>
            <a:pPr rtl="0"/>
            <a:r>
              <a:rPr lang="en-US" sz="1200" b="0" i="1" u="none" strike="noStrike" kern="1200" baseline="0" dirty="0">
                <a:solidFill>
                  <a:schemeClr val="tx1"/>
                </a:solidFill>
                <a:latin typeface="+mn-lt"/>
                <a:ea typeface="+mn-ea"/>
                <a:cs typeface="+mn-cs"/>
              </a:rPr>
              <a:t>Therefore let us not sleep, as others do, but let us watch and </a:t>
            </a:r>
            <a:r>
              <a:rPr lang="en-US" sz="1200" b="1" i="1" u="none" strike="noStrike" kern="1200" baseline="0" dirty="0">
                <a:solidFill>
                  <a:schemeClr val="tx1"/>
                </a:solidFill>
                <a:latin typeface="+mn-lt"/>
                <a:ea typeface="+mn-ea"/>
                <a:cs typeface="+mn-cs"/>
              </a:rPr>
              <a:t>be sober</a:t>
            </a:r>
            <a:r>
              <a:rPr lang="en-US" sz="1200" b="0" i="1" u="none" strike="noStrike" kern="1200" baseline="0" dirty="0">
                <a:solidFill>
                  <a:schemeClr val="tx1"/>
                </a:solidFill>
                <a:latin typeface="+mn-lt"/>
                <a:ea typeface="+mn-ea"/>
                <a:cs typeface="+mn-cs"/>
              </a:rPr>
              <a:t>. For those who sleep, sleep at night, and those who </a:t>
            </a:r>
            <a:r>
              <a:rPr lang="en-US" sz="1200" b="1" i="1" u="none" strike="noStrike" kern="1200" baseline="0" dirty="0">
                <a:solidFill>
                  <a:schemeClr val="tx1"/>
                </a:solidFill>
                <a:latin typeface="+mn-lt"/>
                <a:ea typeface="+mn-ea"/>
                <a:cs typeface="+mn-cs"/>
              </a:rPr>
              <a:t>get drunk </a:t>
            </a:r>
            <a:r>
              <a:rPr lang="en-US" sz="1200" b="0" i="1" u="none" strike="noStrike" kern="1200" baseline="0" dirty="0">
                <a:solidFill>
                  <a:schemeClr val="tx1"/>
                </a:solidFill>
                <a:latin typeface="+mn-lt"/>
                <a:ea typeface="+mn-ea"/>
                <a:cs typeface="+mn-cs"/>
              </a:rPr>
              <a:t>are </a:t>
            </a:r>
            <a:r>
              <a:rPr lang="en-US" sz="1200" b="1" i="1" u="none" strike="noStrike" kern="1200" baseline="0" dirty="0">
                <a:solidFill>
                  <a:schemeClr val="tx1"/>
                </a:solidFill>
                <a:latin typeface="+mn-lt"/>
                <a:ea typeface="+mn-ea"/>
                <a:cs typeface="+mn-cs"/>
              </a:rPr>
              <a:t>drunk at night</a:t>
            </a:r>
            <a:r>
              <a:rPr lang="en-US" sz="1200" b="0" i="1" u="none" strike="noStrike" kern="1200" baseline="0" dirty="0">
                <a:solidFill>
                  <a:schemeClr val="tx1"/>
                </a:solidFill>
                <a:latin typeface="+mn-lt"/>
                <a:ea typeface="+mn-ea"/>
                <a:cs typeface="+mn-cs"/>
              </a:rPr>
              <a:t>. But let us who are of the day </a:t>
            </a:r>
            <a:r>
              <a:rPr lang="en-US" sz="1200" b="1" i="1" u="none" strike="noStrike" kern="1200" baseline="0" dirty="0">
                <a:solidFill>
                  <a:schemeClr val="tx1"/>
                </a:solidFill>
                <a:latin typeface="+mn-lt"/>
                <a:ea typeface="+mn-ea"/>
                <a:cs typeface="+mn-cs"/>
              </a:rPr>
              <a:t>be sober</a:t>
            </a:r>
            <a:r>
              <a:rPr lang="en-US" sz="1200" b="0" i="1" u="none" strike="noStrike" kern="1200" baseline="0" dirty="0">
                <a:solidFill>
                  <a:schemeClr val="tx1"/>
                </a:solidFill>
                <a:latin typeface="+mn-lt"/>
                <a:ea typeface="+mn-ea"/>
                <a:cs typeface="+mn-cs"/>
              </a:rPr>
              <a:t>, putting on the breastplate of faith and love, and as a helmet the hope of salvation. For God did not appoint us to wrath, but to obtain salvation through our Lord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5:6-9</a:t>
            </a:r>
            <a:r>
              <a:rPr lang="en-US" sz="1200" b="0" i="0" u="none" strike="noStrike" kern="1200" baseline="0" dirty="0">
                <a:solidFill>
                  <a:schemeClr val="tx1"/>
                </a:solidFill>
                <a:latin typeface="+mn-lt"/>
                <a:ea typeface="+mn-ea"/>
                <a:cs typeface="+mn-cs"/>
              </a:rPr>
              <a:t>)</a:t>
            </a:r>
          </a:p>
          <a:p>
            <a:pPr rtl="0"/>
            <a:r>
              <a:rPr lang="en-US" altLang="en-US" sz="3600" dirty="0"/>
              <a:t>    7. If it takes 5 beers to make you drunk, 1 beer = 1/5th drunk</a:t>
            </a:r>
          </a:p>
          <a:p>
            <a:pPr lvl="0"/>
            <a:r>
              <a:rPr lang="en-US" altLang="en-US" sz="3600" dirty="0"/>
              <a:t>&gt;&gt;&gt;&gt;&gt;&gt;&gt;&gt;&gt;&gt;&gt;&gt;&gt;&gt;&gt;&gt;&gt;&gt;&gt;&gt;&gt;&gt;&gt;&gt;&gt;</a:t>
            </a:r>
          </a:p>
          <a:p>
            <a:r>
              <a:rPr lang="en-US" altLang="en-US" sz="3600" u="none" dirty="0"/>
              <a:t>    8. </a:t>
            </a:r>
            <a:r>
              <a:rPr lang="en-US" altLang="en-US" sz="3600" b="1" u="none" dirty="0"/>
              <a:t>1/5</a:t>
            </a:r>
            <a:r>
              <a:rPr lang="en-US" altLang="en-US" sz="3600" b="1" u="none" baseline="30000" dirty="0"/>
              <a:t>th</a:t>
            </a:r>
            <a:r>
              <a:rPr lang="en-US" altLang="en-US" sz="3600" b="1" u="none" dirty="0"/>
              <a:t> </a:t>
            </a:r>
            <a:r>
              <a:rPr lang="en-US" altLang="en-US" sz="3600" u="none" dirty="0"/>
              <a:t>leads to a greater state of drunkenness. </a:t>
            </a:r>
          </a:p>
          <a:p>
            <a:endParaRPr lang="en-US" sz="3600" u="none" dirty="0"/>
          </a:p>
          <a:p>
            <a:endParaRPr lang="en-US" u="none" dirty="0"/>
          </a:p>
        </p:txBody>
      </p:sp>
      <p:sp>
        <p:nvSpPr>
          <p:cNvPr id="4" name="Slide Number Placeholder 3"/>
          <p:cNvSpPr>
            <a:spLocks noGrp="1"/>
          </p:cNvSpPr>
          <p:nvPr>
            <p:ph type="sldNum" sz="quarter" idx="5"/>
          </p:nvPr>
        </p:nvSpPr>
        <p:spPr/>
        <p:txBody>
          <a:bodyPr/>
          <a:lstStyle/>
          <a:p>
            <a:fld id="{2906A4D5-82CC-4306-8DA3-443B06B30F36}" type="slidenum">
              <a:rPr lang="en-US" smtClean="0"/>
              <a:t>6</a:t>
            </a:fld>
            <a:endParaRPr lang="en-US"/>
          </a:p>
        </p:txBody>
      </p:sp>
    </p:spTree>
    <p:extLst>
      <p:ext uri="{BB962C8B-B14F-4D97-AF65-F5344CB8AC3E}">
        <p14:creationId xmlns:p14="http://schemas.microsoft.com/office/powerpoint/2010/main" val="79917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0000"/>
              </a:lnSpc>
            </a:pPr>
            <a:r>
              <a:rPr lang="en-US" altLang="en-US" sz="1200" b="0" dirty="0">
                <a:latin typeface="Comic Sans MS" panose="030F0702030302020204" pitchFamily="66" charset="0"/>
              </a:rPr>
              <a:t>&gt;&gt;&gt;&gt;&gt;&gt;&gt;&gt;&gt;&gt;&gt;&gt;&gt;&gt;&gt;&gt;&gt;&gt;&gt;</a:t>
            </a:r>
          </a:p>
          <a:p>
            <a:pPr>
              <a:lnSpc>
                <a:spcPct val="70000"/>
              </a:lnSpc>
            </a:pPr>
            <a:r>
              <a:rPr lang="en-US" altLang="en-US" sz="1200" b="1" dirty="0">
                <a:latin typeface="Comic Sans MS" panose="030F0702030302020204" pitchFamily="66" charset="0"/>
              </a:rPr>
              <a:t>    1. II. It Is Strong Drink</a:t>
            </a:r>
            <a:r>
              <a:rPr lang="en-US" altLang="en-US" sz="1200" b="0" dirty="0">
                <a:latin typeface="Comic Sans MS" panose="030F0702030302020204" pitchFamily="66" charset="0"/>
              </a:rPr>
              <a:t> that we are discussing</a:t>
            </a:r>
          </a:p>
          <a:p>
            <a:pPr>
              <a:lnSpc>
                <a:spcPct val="70000"/>
              </a:lnSpc>
            </a:pPr>
            <a:r>
              <a:rPr lang="en-US" altLang="en-US" sz="1200" b="0" dirty="0">
                <a:latin typeface="Comic Sans MS" panose="030F0702030302020204" pitchFamily="66" charset="0"/>
              </a:rPr>
              <a:t>        a. A beer is strong drink (alcoholic drink)</a:t>
            </a:r>
          </a:p>
          <a:p>
            <a:pPr>
              <a:lnSpc>
                <a:spcPct val="70000"/>
              </a:lnSpc>
            </a:pPr>
            <a:r>
              <a:rPr lang="en-US" altLang="en-US" sz="1200" b="0" dirty="0">
                <a:latin typeface="Comic Sans MS" panose="030F0702030302020204" pitchFamily="66" charset="0"/>
              </a:rPr>
              <a:t>        b. A Dr. Pepper is a soft drink. (non-alcoholic)</a:t>
            </a:r>
          </a:p>
          <a:p>
            <a:pPr>
              <a:lnSpc>
                <a:spcPct val="70000"/>
              </a:lnSpc>
            </a:pPr>
            <a:endParaRPr lang="en-US" altLang="en-US" sz="1200" b="0" dirty="0">
              <a:latin typeface="Comic Sans MS" panose="030F0702030302020204" pitchFamily="66" charset="0"/>
            </a:endParaRPr>
          </a:p>
          <a:p>
            <a:pPr>
              <a:lnSpc>
                <a:spcPct val="70000"/>
              </a:lnSpc>
            </a:pPr>
            <a:endParaRPr lang="en-US" altLang="en-US" sz="1200" b="1"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7</a:t>
            </a:fld>
            <a:endParaRPr lang="en-US"/>
          </a:p>
        </p:txBody>
      </p:sp>
    </p:spTree>
    <p:extLst>
      <p:ext uri="{BB962C8B-B14F-4D97-AF65-F5344CB8AC3E}">
        <p14:creationId xmlns:p14="http://schemas.microsoft.com/office/powerpoint/2010/main" val="106673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a:t>    1. All strong drink Is condemned</a:t>
            </a:r>
          </a:p>
          <a:p>
            <a:pPr lvl="0"/>
            <a:r>
              <a:rPr lang="en-US" altLang="en-US" u="none" dirty="0"/>
              <a:t>        a. </a:t>
            </a:r>
            <a:r>
              <a:rPr lang="en-US" altLang="en-US" b="1" u="none" dirty="0"/>
              <a:t>Prov. 20:1</a:t>
            </a:r>
          </a:p>
          <a:p>
            <a:pPr rtl="0"/>
            <a:r>
              <a:rPr lang="en-US" sz="1200" b="0" i="1" u="none" strike="noStrike" kern="1200" baseline="0" dirty="0">
                <a:solidFill>
                  <a:schemeClr val="tx1"/>
                </a:solidFill>
                <a:latin typeface="+mn-lt"/>
                <a:ea typeface="+mn-ea"/>
                <a:cs typeface="+mn-cs"/>
              </a:rPr>
              <a:t>Wine is a mocker, Strong drink is a brawler, And whoever is led astray by it is not wise.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20:1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p>
          <a:p>
            <a:pPr rtl="0"/>
            <a:r>
              <a:rPr lang="en-US" altLang="en-US" u="none" dirty="0"/>
              <a:t>    2. Drinks Today Are Strong – By Comparison to each other and the drink of the Bible lands</a:t>
            </a:r>
          </a:p>
          <a:p>
            <a:pPr lvl="0"/>
            <a:r>
              <a:rPr lang="en-US" altLang="en-US" dirty="0"/>
              <a:t>        a.  Palestine wines: 5% - 8%</a:t>
            </a:r>
          </a:p>
          <a:p>
            <a:pPr lvl="0"/>
            <a:r>
              <a:rPr lang="en-US" altLang="en-US" dirty="0"/>
              <a:t>        b.  Distilled – 45% - 50%</a:t>
            </a:r>
          </a:p>
          <a:p>
            <a:pPr lvl="0"/>
            <a:r>
              <a:rPr lang="en-US" altLang="en-US" dirty="0"/>
              <a:t>        c.  Malt – 4% - 6%, 10%</a:t>
            </a:r>
          </a:p>
          <a:p>
            <a:pPr lvl="0"/>
            <a:r>
              <a:rPr lang="en-US" altLang="en-US" dirty="0"/>
              <a:t>        d.  Wines – 10% - 14%</a:t>
            </a:r>
            <a:endParaRPr lang="en-US" dirty="0"/>
          </a:p>
        </p:txBody>
      </p:sp>
      <p:sp>
        <p:nvSpPr>
          <p:cNvPr id="4" name="Slide Number Placeholder 3"/>
          <p:cNvSpPr>
            <a:spLocks noGrp="1"/>
          </p:cNvSpPr>
          <p:nvPr>
            <p:ph type="sldNum" sz="quarter" idx="5"/>
          </p:nvPr>
        </p:nvSpPr>
        <p:spPr/>
        <p:txBody>
          <a:bodyPr/>
          <a:lstStyle/>
          <a:p>
            <a:fld id="{2906A4D5-82CC-4306-8DA3-443B06B30F36}" type="slidenum">
              <a:rPr lang="en-US" smtClean="0"/>
              <a:t>8</a:t>
            </a:fld>
            <a:endParaRPr lang="en-US"/>
          </a:p>
        </p:txBody>
      </p:sp>
    </p:spTree>
    <p:extLst>
      <p:ext uri="{BB962C8B-B14F-4D97-AF65-F5344CB8AC3E}">
        <p14:creationId xmlns:p14="http://schemas.microsoft.com/office/powerpoint/2010/main" val="98746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Comic Sans MS" panose="030F0702030302020204" pitchFamily="66" charset="0"/>
              </a:rPr>
              <a:t>    1. </a:t>
            </a:r>
            <a:r>
              <a:rPr lang="en-US" altLang="en-US" sz="1200" b="1" dirty="0">
                <a:latin typeface="Comic Sans MS" panose="030F0702030302020204" pitchFamily="66" charset="0"/>
              </a:rPr>
              <a:t>III. It Is Harmful</a:t>
            </a:r>
          </a:p>
          <a:p>
            <a:r>
              <a:rPr lang="en-US" dirty="0"/>
              <a:t>        a. Both mentally and Physically harmful over a period of time.</a:t>
            </a:r>
          </a:p>
        </p:txBody>
      </p:sp>
      <p:sp>
        <p:nvSpPr>
          <p:cNvPr id="4" name="Slide Number Placeholder 3"/>
          <p:cNvSpPr>
            <a:spLocks noGrp="1"/>
          </p:cNvSpPr>
          <p:nvPr>
            <p:ph type="sldNum" sz="quarter" idx="5"/>
          </p:nvPr>
        </p:nvSpPr>
        <p:spPr/>
        <p:txBody>
          <a:bodyPr/>
          <a:lstStyle/>
          <a:p>
            <a:fld id="{2906A4D5-82CC-4306-8DA3-443B06B30F36}" type="slidenum">
              <a:rPr lang="en-US" smtClean="0"/>
              <a:t>9</a:t>
            </a:fld>
            <a:endParaRPr lang="en-US"/>
          </a:p>
        </p:txBody>
      </p:sp>
    </p:spTree>
    <p:extLst>
      <p:ext uri="{BB962C8B-B14F-4D97-AF65-F5344CB8AC3E}">
        <p14:creationId xmlns:p14="http://schemas.microsoft.com/office/powerpoint/2010/main" val="77191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99BA4C-CB00-47A9-9B2F-611BCF8B21C4}" type="slidenum">
              <a:rPr lang="en-US" altLang="en-US" smtClean="0"/>
              <a:pPr/>
              <a:t>‹#›</a:t>
            </a:fld>
            <a:endParaRPr lang="en-US" altLang="en-US"/>
          </a:p>
        </p:txBody>
      </p:sp>
    </p:spTree>
    <p:extLst>
      <p:ext uri="{BB962C8B-B14F-4D97-AF65-F5344CB8AC3E}">
        <p14:creationId xmlns:p14="http://schemas.microsoft.com/office/powerpoint/2010/main" val="1321683531"/>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418D15E-9E6E-4041-AE53-9130FAF0B705}" type="slidenum">
              <a:rPr lang="en-US" altLang="en-US" smtClean="0"/>
              <a:pPr/>
              <a:t>‹#›</a:t>
            </a:fld>
            <a:endParaRPr lang="en-US" altLang="en-US"/>
          </a:p>
        </p:txBody>
      </p:sp>
    </p:spTree>
    <p:extLst>
      <p:ext uri="{BB962C8B-B14F-4D97-AF65-F5344CB8AC3E}">
        <p14:creationId xmlns:p14="http://schemas.microsoft.com/office/powerpoint/2010/main" val="1349275709"/>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64341E6-B8FE-49BB-B9D9-65593EBD9355}" type="slidenum">
              <a:rPr lang="en-US" altLang="en-US" smtClean="0"/>
              <a:pPr/>
              <a:t>‹#›</a:t>
            </a:fld>
            <a:endParaRPr lang="en-US" altLang="en-US"/>
          </a:p>
        </p:txBody>
      </p:sp>
    </p:spTree>
    <p:extLst>
      <p:ext uri="{BB962C8B-B14F-4D97-AF65-F5344CB8AC3E}">
        <p14:creationId xmlns:p14="http://schemas.microsoft.com/office/powerpoint/2010/main" val="4006586356"/>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903C843-3A95-46C4-B37E-E02504907C1A}" type="slidenum">
              <a:rPr lang="en-US" altLang="en-US" smtClean="0"/>
              <a:pPr/>
              <a:t>‹#›</a:t>
            </a:fld>
            <a:endParaRPr lang="en-US" altLang="en-US"/>
          </a:p>
        </p:txBody>
      </p:sp>
    </p:spTree>
    <p:extLst>
      <p:ext uri="{BB962C8B-B14F-4D97-AF65-F5344CB8AC3E}">
        <p14:creationId xmlns:p14="http://schemas.microsoft.com/office/powerpoint/2010/main" val="953648877"/>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B9F6707-1D0F-4BCC-88D1-4E0764DA839B}" type="slidenum">
              <a:rPr lang="en-US" altLang="en-US" smtClean="0"/>
              <a:pPr/>
              <a:t>‹#›</a:t>
            </a:fld>
            <a:endParaRPr lang="en-US" altLang="en-US"/>
          </a:p>
        </p:txBody>
      </p:sp>
    </p:spTree>
    <p:extLst>
      <p:ext uri="{BB962C8B-B14F-4D97-AF65-F5344CB8AC3E}">
        <p14:creationId xmlns:p14="http://schemas.microsoft.com/office/powerpoint/2010/main" val="3911632794"/>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A487D49-16F1-431E-AB58-DC05CDB07C8C}" type="slidenum">
              <a:rPr lang="en-US" altLang="en-US" smtClean="0"/>
              <a:pPr/>
              <a:t>‹#›</a:t>
            </a:fld>
            <a:endParaRPr lang="en-US" altLang="en-US"/>
          </a:p>
        </p:txBody>
      </p:sp>
    </p:spTree>
    <p:extLst>
      <p:ext uri="{BB962C8B-B14F-4D97-AF65-F5344CB8AC3E}">
        <p14:creationId xmlns:p14="http://schemas.microsoft.com/office/powerpoint/2010/main" val="1000989046"/>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E458E4D-A235-4F7B-97A4-68F901233356}" type="slidenum">
              <a:rPr lang="en-US" altLang="en-US" smtClean="0"/>
              <a:pPr/>
              <a:t>‹#›</a:t>
            </a:fld>
            <a:endParaRPr lang="en-US" altLang="en-US"/>
          </a:p>
        </p:txBody>
      </p:sp>
    </p:spTree>
    <p:extLst>
      <p:ext uri="{BB962C8B-B14F-4D97-AF65-F5344CB8AC3E}">
        <p14:creationId xmlns:p14="http://schemas.microsoft.com/office/powerpoint/2010/main" val="2637897318"/>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338D31D9-CA7F-4EEC-A8FE-984FD8377063}" type="slidenum">
              <a:rPr lang="en-US" altLang="en-US" smtClean="0"/>
              <a:pPr/>
              <a:t>‹#›</a:t>
            </a:fld>
            <a:endParaRPr lang="en-US" altLang="en-US"/>
          </a:p>
        </p:txBody>
      </p:sp>
    </p:spTree>
    <p:extLst>
      <p:ext uri="{BB962C8B-B14F-4D97-AF65-F5344CB8AC3E}">
        <p14:creationId xmlns:p14="http://schemas.microsoft.com/office/powerpoint/2010/main" val="219424478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2B9DC56-0D99-4A65-A275-F48A0C932754}" type="slidenum">
              <a:rPr lang="en-US" altLang="en-US" smtClean="0"/>
              <a:pPr/>
              <a:t>‹#›</a:t>
            </a:fld>
            <a:endParaRPr lang="en-US" altLang="en-US"/>
          </a:p>
        </p:txBody>
      </p:sp>
    </p:spTree>
    <p:extLst>
      <p:ext uri="{BB962C8B-B14F-4D97-AF65-F5344CB8AC3E}">
        <p14:creationId xmlns:p14="http://schemas.microsoft.com/office/powerpoint/2010/main" val="2418280701"/>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14D2D0-DA0C-4917-A418-E9412E2E5CA7}" type="slidenum">
              <a:rPr lang="en-US" altLang="en-US" smtClean="0"/>
              <a:pPr/>
              <a:t>‹#›</a:t>
            </a:fld>
            <a:endParaRPr lang="en-US" altLang="en-US"/>
          </a:p>
        </p:txBody>
      </p:sp>
    </p:spTree>
    <p:extLst>
      <p:ext uri="{BB962C8B-B14F-4D97-AF65-F5344CB8AC3E}">
        <p14:creationId xmlns:p14="http://schemas.microsoft.com/office/powerpoint/2010/main" val="28326406"/>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1196D23-4DA3-48BB-8663-D080415B628B}" type="slidenum">
              <a:rPr lang="en-US" altLang="en-US" smtClean="0"/>
              <a:pPr/>
              <a:t>‹#›</a:t>
            </a:fld>
            <a:endParaRPr lang="en-US" altLang="en-US"/>
          </a:p>
        </p:txBody>
      </p:sp>
    </p:spTree>
    <p:extLst>
      <p:ext uri="{BB962C8B-B14F-4D97-AF65-F5344CB8AC3E}">
        <p14:creationId xmlns:p14="http://schemas.microsoft.com/office/powerpoint/2010/main" val="635855592"/>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33937-417C-4C5A-BD2E-1D753DD4A115}" type="slidenum">
              <a:rPr lang="en-US" altLang="en-US" smtClean="0"/>
              <a:pPr/>
              <a:t>‹#›</a:t>
            </a:fld>
            <a:endParaRPr lang="en-US" altLang="en-US"/>
          </a:p>
        </p:txBody>
      </p:sp>
    </p:spTree>
    <p:extLst>
      <p:ext uri="{BB962C8B-B14F-4D97-AF65-F5344CB8AC3E}">
        <p14:creationId xmlns:p14="http://schemas.microsoft.com/office/powerpoint/2010/main" val="3940923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a:extLst>
              <a:ext uri="{FF2B5EF4-FFF2-40B4-BE49-F238E27FC236}">
                <a16:creationId xmlns:a16="http://schemas.microsoft.com/office/drawing/2014/main" xmlns="" id="{728B7D38-0B82-475F-9A5C-16A9AC9C6C32}"/>
              </a:ext>
            </a:extLst>
          </p:cNvPr>
          <p:cNvSpPr>
            <a:spLocks noChangeArrowheads="1" noChangeShapeType="1" noTextEdit="1"/>
          </p:cNvSpPr>
          <p:nvPr/>
        </p:nvSpPr>
        <p:spPr bwMode="auto">
          <a:xfrm rot="20442629">
            <a:off x="2133600" y="1447800"/>
            <a:ext cx="8001000" cy="32766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1157371" scaled="1"/>
                </a:gradFill>
                <a:effectLst>
                  <a:outerShdw dist="35921" dir="2700000" sy="50000" kx="2115830" algn="bl" rotWithShape="0">
                    <a:srgbClr val="C0C0C0">
                      <a:alpha val="80000"/>
                    </a:srgbClr>
                  </a:outerShdw>
                </a:effectLst>
                <a:latin typeface="Arial Black" panose="020B0A04020102020204" pitchFamily="34" charset="0"/>
              </a:rPr>
              <a:t>Worldliness</a:t>
            </a:r>
          </a:p>
        </p:txBody>
      </p:sp>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AE8C9B8C-3961-4E9F-80BF-E84AA3EB9755}"/>
              </a:ext>
            </a:extLst>
          </p:cNvPr>
          <p:cNvSpPr>
            <a:spLocks noGrp="1" noChangeArrowheads="1"/>
          </p:cNvSpPr>
          <p:nvPr>
            <p:ph type="title"/>
          </p:nvPr>
        </p:nvSpPr>
        <p:spPr>
          <a:solidFill>
            <a:schemeClr val="accent2">
              <a:lumMod val="75000"/>
            </a:schemeClr>
          </a:solidFill>
        </p:spPr>
        <p:txBody>
          <a:bodyPr/>
          <a:lstStyle/>
          <a:p>
            <a:pPr algn="ctr"/>
            <a:r>
              <a:rPr lang="en-US" altLang="en-US" b="1" dirty="0">
                <a:solidFill>
                  <a:srgbClr val="FFFF00"/>
                </a:solidFill>
                <a:effectLst/>
              </a:rPr>
              <a:t>It Is Harmful</a:t>
            </a:r>
          </a:p>
        </p:txBody>
      </p:sp>
      <p:sp>
        <p:nvSpPr>
          <p:cNvPr id="60419" name="Rectangle 3">
            <a:extLst>
              <a:ext uri="{FF2B5EF4-FFF2-40B4-BE49-F238E27FC236}">
                <a16:creationId xmlns:a16="http://schemas.microsoft.com/office/drawing/2014/main" xmlns="" id="{6E97AEC1-DF9A-414B-A317-A29C5F005313}"/>
              </a:ext>
            </a:extLst>
          </p:cNvPr>
          <p:cNvSpPr>
            <a:spLocks noGrp="1" noChangeArrowheads="1"/>
          </p:cNvSpPr>
          <p:nvPr>
            <p:ph idx="1"/>
          </p:nvPr>
        </p:nvSpPr>
        <p:spPr/>
        <p:txBody>
          <a:bodyPr>
            <a:normAutofit/>
          </a:bodyPr>
          <a:lstStyle/>
          <a:p>
            <a:pPr>
              <a:lnSpc>
                <a:spcPct val="90000"/>
              </a:lnSpc>
            </a:pPr>
            <a:r>
              <a:rPr lang="en-US" altLang="en-US" sz="3200" u="sng" dirty="0"/>
              <a:t>Harms The Body</a:t>
            </a:r>
          </a:p>
          <a:p>
            <a:pPr lvl="1">
              <a:lnSpc>
                <a:spcPct val="90000"/>
              </a:lnSpc>
            </a:pPr>
            <a:r>
              <a:rPr lang="en-US" altLang="en-US" sz="3200" dirty="0"/>
              <a:t>Alcohol is poison</a:t>
            </a:r>
          </a:p>
          <a:p>
            <a:pPr lvl="1">
              <a:lnSpc>
                <a:spcPct val="90000"/>
              </a:lnSpc>
            </a:pPr>
            <a:r>
              <a:rPr lang="en-US" altLang="en-US" sz="3200" dirty="0"/>
              <a:t>Narcotic – Drug</a:t>
            </a:r>
          </a:p>
          <a:p>
            <a:pPr lvl="1">
              <a:lnSpc>
                <a:spcPct val="90000"/>
              </a:lnSpc>
            </a:pPr>
            <a:r>
              <a:rPr lang="en-US" altLang="en-US" sz="3200" dirty="0"/>
              <a:t>Damage to the Brain</a:t>
            </a:r>
          </a:p>
          <a:p>
            <a:pPr>
              <a:lnSpc>
                <a:spcPct val="90000"/>
              </a:lnSpc>
            </a:pPr>
            <a:r>
              <a:rPr lang="en-US" altLang="en-US" sz="3200" dirty="0"/>
              <a:t> </a:t>
            </a:r>
            <a:r>
              <a:rPr lang="en-US" altLang="en-US" sz="3200" u="sng" dirty="0"/>
              <a:t>Sinful To Harm The Body</a:t>
            </a:r>
          </a:p>
          <a:p>
            <a:pPr lvl="1">
              <a:lnSpc>
                <a:spcPct val="90000"/>
              </a:lnSpc>
            </a:pPr>
            <a:r>
              <a:rPr lang="en-US" altLang="en-US" sz="3200" b="1" dirty="0"/>
              <a:t>1 Cor. 6:19-20</a:t>
            </a:r>
          </a:p>
          <a:p>
            <a:pPr lvl="1">
              <a:lnSpc>
                <a:spcPct val="90000"/>
              </a:lnSpc>
            </a:pPr>
            <a:r>
              <a:rPr lang="en-US" altLang="en-US" sz="3200" dirty="0"/>
              <a:t>Steward to take care of the Body belongs to God.</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p:cTn id="13" dur="10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04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p:cTn id="19" dur="10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04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p:cTn id="25" dur="10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04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p:cTn id="31" dur="10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04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p:cTn id="37" dur="10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041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p:cTn id="43" dur="1000" fill="hold"/>
                                        <p:tgtEl>
                                          <p:spTgt spid="60419">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041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xmlns="" id="{3DA2F475-7E02-411D-91BF-B86AA5AAD495}"/>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51203" name="Picture 3" descr="j0343251">
            <a:extLst>
              <a:ext uri="{FF2B5EF4-FFF2-40B4-BE49-F238E27FC236}">
                <a16:creationId xmlns:a16="http://schemas.microsoft.com/office/drawing/2014/main" xmlns="" id="{1B46D9CB-2E8C-46FB-91C0-A36EE8B71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j0250183">
            <a:extLst>
              <a:ext uri="{FF2B5EF4-FFF2-40B4-BE49-F238E27FC236}">
                <a16:creationId xmlns:a16="http://schemas.microsoft.com/office/drawing/2014/main" xmlns="" id="{8AA38B42-726F-455C-BC44-22C93CBE4A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a:extLst>
              <a:ext uri="{FF2B5EF4-FFF2-40B4-BE49-F238E27FC236}">
                <a16:creationId xmlns:a16="http://schemas.microsoft.com/office/drawing/2014/main" xmlns="" id="{5CB966A7-B0BC-46F3-8A52-BE677B53396B}"/>
              </a:ext>
            </a:extLst>
          </p:cNvPr>
          <p:cNvSpPr txBox="1">
            <a:spLocks noChangeArrowheads="1"/>
          </p:cNvSpPr>
          <p:nvPr/>
        </p:nvSpPr>
        <p:spPr bwMode="auto">
          <a:xfrm>
            <a:off x="2590800" y="1905001"/>
            <a:ext cx="7315200" cy="252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III. It Is Harmful</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IV. Drinking Is Condemned</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05">
                                            <p:txEl>
                                              <p:pRg st="6" end="6"/>
                                            </p:txEl>
                                          </p:spTgt>
                                        </p:tgtEl>
                                        <p:attrNameLst>
                                          <p:attrName>style.visibility</p:attrName>
                                        </p:attrNameLst>
                                      </p:cBhvr>
                                      <p:to>
                                        <p:strVal val="visible"/>
                                      </p:to>
                                    </p:set>
                                    <p:animEffect transition="in" filter="wheel(1)">
                                      <p:cBhvr>
                                        <p:cTn id="7" dur="2000"/>
                                        <p:tgtEl>
                                          <p:spTgt spid="512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3FCC654E-AD56-486E-8B1C-B8714D3C4CA0}"/>
              </a:ext>
            </a:extLst>
          </p:cNvPr>
          <p:cNvSpPr>
            <a:spLocks noGrp="1" noChangeArrowheads="1"/>
          </p:cNvSpPr>
          <p:nvPr>
            <p:ph type="title"/>
          </p:nvPr>
        </p:nvSpPr>
        <p:spPr>
          <a:solidFill>
            <a:schemeClr val="accent2">
              <a:lumMod val="75000"/>
            </a:schemeClr>
          </a:solidFill>
        </p:spPr>
        <p:txBody>
          <a:bodyPr/>
          <a:lstStyle/>
          <a:p>
            <a:pPr algn="ctr"/>
            <a:r>
              <a:rPr lang="en-US" altLang="en-US" b="1" dirty="0">
                <a:solidFill>
                  <a:srgbClr val="FFFF00"/>
                </a:solidFill>
                <a:effectLst/>
              </a:rPr>
              <a:t>Drinking Is Condemned</a:t>
            </a:r>
          </a:p>
        </p:txBody>
      </p:sp>
      <p:sp>
        <p:nvSpPr>
          <p:cNvPr id="61443" name="Rectangle 3">
            <a:extLst>
              <a:ext uri="{FF2B5EF4-FFF2-40B4-BE49-F238E27FC236}">
                <a16:creationId xmlns:a16="http://schemas.microsoft.com/office/drawing/2014/main" xmlns="" id="{9F507023-2E01-469E-9D49-4E2BD3C1A51E}"/>
              </a:ext>
            </a:extLst>
          </p:cNvPr>
          <p:cNvSpPr>
            <a:spLocks noGrp="1" noChangeArrowheads="1"/>
          </p:cNvSpPr>
          <p:nvPr>
            <p:ph idx="1"/>
          </p:nvPr>
        </p:nvSpPr>
        <p:spPr/>
        <p:txBody>
          <a:bodyPr>
            <a:normAutofit/>
          </a:bodyPr>
          <a:lstStyle/>
          <a:p>
            <a:r>
              <a:rPr lang="en-US" altLang="en-US" sz="3200" u="sng" dirty="0"/>
              <a:t>1 Pet. 4:3</a:t>
            </a:r>
          </a:p>
          <a:p>
            <a:pPr lvl="1"/>
            <a:r>
              <a:rPr lang="en-US" altLang="en-US" sz="3200" dirty="0"/>
              <a:t>“Banqueting” – Drinking</a:t>
            </a:r>
          </a:p>
          <a:p>
            <a:pPr lvl="1"/>
            <a:r>
              <a:rPr lang="en-US" altLang="en-US" sz="3200" dirty="0"/>
              <a:t>“The drinking bout, the banquet,… not of necessity excessive.” (Trench, 225)</a:t>
            </a:r>
          </a:p>
          <a:p>
            <a:r>
              <a:rPr lang="en-US" altLang="en-US" sz="3200" dirty="0"/>
              <a:t> </a:t>
            </a:r>
            <a:r>
              <a:rPr lang="en-US" altLang="en-US" sz="3200" u="sng" dirty="0"/>
              <a:t>1 Pet. 5:8 </a:t>
            </a:r>
            <a:endParaRPr lang="en-US" altLang="en-US" sz="3200" dirty="0"/>
          </a:p>
          <a:p>
            <a:pPr lvl="1"/>
            <a:r>
              <a:rPr lang="en-US" altLang="en-US" sz="3200" dirty="0"/>
              <a:t>“Sober”</a:t>
            </a:r>
          </a:p>
          <a:p>
            <a:pPr lvl="1"/>
            <a:r>
              <a:rPr lang="en-US" altLang="en-US" sz="3200" dirty="0"/>
              <a:t>“Free from influence of intoxicants” (Vines)</a:t>
            </a:r>
          </a:p>
          <a:p>
            <a:pPr lvl="1"/>
            <a:r>
              <a:rPr lang="en-US" altLang="en-US" sz="3200" dirty="0"/>
              <a:t>Means to abstain (Donnagan’s Lexicon)</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10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10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14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p:cTn id="19" dur="10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14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p:cTn id="25" dur="10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144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p:cTn id="31" dur="10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14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p:cTn id="37" dur="1000" fill="hold"/>
                                        <p:tgtEl>
                                          <p:spTgt spid="614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14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p:cTn id="43" dur="1000" fill="hold"/>
                                        <p:tgtEl>
                                          <p:spTgt spid="6144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144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xmlns="" id="{82079EA5-01C4-4A97-B1FE-C902C36BBBB0}"/>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52227" name="Picture 3" descr="j0343251">
            <a:extLst>
              <a:ext uri="{FF2B5EF4-FFF2-40B4-BE49-F238E27FC236}">
                <a16:creationId xmlns:a16="http://schemas.microsoft.com/office/drawing/2014/main" xmlns="" id="{5CBB93F3-8032-4683-8F8C-F845124362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j0250183">
            <a:extLst>
              <a:ext uri="{FF2B5EF4-FFF2-40B4-BE49-F238E27FC236}">
                <a16:creationId xmlns:a16="http://schemas.microsoft.com/office/drawing/2014/main" xmlns="" id="{BABBBDCD-498A-40E8-B0D1-1381C822AA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xmlns="" id="{7801260F-FB67-404F-9D49-A38AC9951CBC}"/>
              </a:ext>
            </a:extLst>
          </p:cNvPr>
          <p:cNvSpPr txBox="1">
            <a:spLocks noChangeArrowheads="1"/>
          </p:cNvSpPr>
          <p:nvPr/>
        </p:nvSpPr>
        <p:spPr bwMode="auto">
          <a:xfrm>
            <a:off x="2590800" y="1905001"/>
            <a:ext cx="7315200" cy="321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III. It Is Harmful</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IV. Drinking Is Condemned</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V. Influences Others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229">
                                            <p:txEl>
                                              <p:pRg st="8" end="8"/>
                                            </p:txEl>
                                          </p:spTgt>
                                        </p:tgtEl>
                                        <p:attrNameLst>
                                          <p:attrName>style.visibility</p:attrName>
                                        </p:attrNameLst>
                                      </p:cBhvr>
                                      <p:to>
                                        <p:strVal val="visible"/>
                                      </p:to>
                                    </p:set>
                                    <p:animEffect transition="in" filter="randombar(horizontal)">
                                      <p:cBhvr>
                                        <p:cTn id="7" dur="500"/>
                                        <p:tgtEl>
                                          <p:spTgt spid="522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3C01C6CE-1268-4E1A-A4DD-0F9EA7D46A74}"/>
              </a:ext>
            </a:extLst>
          </p:cNvPr>
          <p:cNvSpPr>
            <a:spLocks noGrp="1" noChangeArrowheads="1"/>
          </p:cNvSpPr>
          <p:nvPr>
            <p:ph type="title"/>
          </p:nvPr>
        </p:nvSpPr>
        <p:spPr>
          <a:xfrm>
            <a:off x="848193" y="381000"/>
            <a:ext cx="10515600" cy="1325563"/>
          </a:xfrm>
          <a:solidFill>
            <a:schemeClr val="accent2">
              <a:lumMod val="75000"/>
            </a:schemeClr>
          </a:solidFill>
        </p:spPr>
        <p:txBody>
          <a:bodyPr/>
          <a:lstStyle/>
          <a:p>
            <a:pPr algn="ctr"/>
            <a:r>
              <a:rPr lang="en-US" altLang="en-US" b="1" dirty="0">
                <a:solidFill>
                  <a:srgbClr val="FFFF00"/>
                </a:solidFill>
                <a:effectLst/>
              </a:rPr>
              <a:t>Influences Others</a:t>
            </a:r>
          </a:p>
        </p:txBody>
      </p:sp>
      <p:sp>
        <p:nvSpPr>
          <p:cNvPr id="62467" name="Rectangle 3">
            <a:extLst>
              <a:ext uri="{FF2B5EF4-FFF2-40B4-BE49-F238E27FC236}">
                <a16:creationId xmlns:a16="http://schemas.microsoft.com/office/drawing/2014/main" xmlns="" id="{663DF2D3-2761-4034-A42D-B53157423D05}"/>
              </a:ext>
            </a:extLst>
          </p:cNvPr>
          <p:cNvSpPr>
            <a:spLocks noGrp="1" noChangeArrowheads="1"/>
          </p:cNvSpPr>
          <p:nvPr>
            <p:ph idx="1"/>
          </p:nvPr>
        </p:nvSpPr>
        <p:spPr/>
        <p:txBody>
          <a:bodyPr>
            <a:normAutofit/>
          </a:bodyPr>
          <a:lstStyle/>
          <a:p>
            <a:r>
              <a:rPr lang="en-US" altLang="en-US" sz="3200" u="sng" dirty="0"/>
              <a:t>Moderate Social Drinking</a:t>
            </a:r>
          </a:p>
          <a:p>
            <a:pPr lvl="1"/>
            <a:r>
              <a:rPr lang="en-US" altLang="en-US" sz="3200" dirty="0"/>
              <a:t>Major cause of recruiting new drinkers</a:t>
            </a:r>
          </a:p>
          <a:p>
            <a:pPr lvl="1"/>
            <a:r>
              <a:rPr lang="en-US" altLang="en-US" sz="3200" dirty="0"/>
              <a:t>Not the drunk, alcoholic.</a:t>
            </a:r>
          </a:p>
          <a:p>
            <a:pPr lvl="1"/>
            <a:endParaRPr lang="en-US" altLang="en-US" sz="3200" dirty="0"/>
          </a:p>
          <a:p>
            <a:r>
              <a:rPr lang="en-US" altLang="en-US" sz="3200" b="1" dirty="0"/>
              <a:t>Matthew 18:6-7</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2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p:cTn id="13" dur="10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24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p:cTn id="19" dur="10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24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anim calcmode="lin" valueType="num">
                                      <p:cBhvr>
                                        <p:cTn id="25" dur="1000" fill="hold"/>
                                        <p:tgtEl>
                                          <p:spTgt spid="62467">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624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xmlns="" id="{AE269037-2075-485F-A44B-DEBA66F74B39}"/>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53251" name="Picture 3" descr="j0343251">
            <a:extLst>
              <a:ext uri="{FF2B5EF4-FFF2-40B4-BE49-F238E27FC236}">
                <a16:creationId xmlns:a16="http://schemas.microsoft.com/office/drawing/2014/main" xmlns="" id="{3A8B1D2D-660F-4449-8A40-B09AD483A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j0250183">
            <a:extLst>
              <a:ext uri="{FF2B5EF4-FFF2-40B4-BE49-F238E27FC236}">
                <a16:creationId xmlns:a16="http://schemas.microsoft.com/office/drawing/2014/main" xmlns="" id="{53D1DF3A-D0F8-46A6-A36D-863F38DCFE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a:extLst>
              <a:ext uri="{FF2B5EF4-FFF2-40B4-BE49-F238E27FC236}">
                <a16:creationId xmlns:a16="http://schemas.microsoft.com/office/drawing/2014/main" xmlns="" id="{F740A5D3-7D97-4A90-8A92-6AAD1423B9E3}"/>
              </a:ext>
            </a:extLst>
          </p:cNvPr>
          <p:cNvSpPr txBox="1">
            <a:spLocks noChangeArrowheads="1"/>
          </p:cNvSpPr>
          <p:nvPr/>
        </p:nvSpPr>
        <p:spPr bwMode="auto">
          <a:xfrm>
            <a:off x="1066800" y="1905000"/>
            <a:ext cx="10134600" cy="390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III. It Is Harmful</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IV. Drinking Is Condemned</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V. Influences Others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VI. Arguments Made To Justify Social Drinking</a:t>
            </a:r>
          </a:p>
        </p:txBody>
      </p:sp>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9B7E0BE3-8BC9-41A9-B116-907FB34668B6}"/>
              </a:ext>
            </a:extLst>
          </p:cNvPr>
          <p:cNvSpPr>
            <a:spLocks noGrp="1" noChangeArrowheads="1"/>
          </p:cNvSpPr>
          <p:nvPr>
            <p:ph type="title"/>
          </p:nvPr>
        </p:nvSpPr>
        <p:spPr>
          <a:solidFill>
            <a:schemeClr val="accent2">
              <a:lumMod val="75000"/>
            </a:schemeClr>
          </a:solidFill>
        </p:spPr>
        <p:txBody>
          <a:bodyPr/>
          <a:lstStyle/>
          <a:p>
            <a:pPr algn="ctr"/>
            <a:r>
              <a:rPr lang="en-US" altLang="en-US" b="1" dirty="0">
                <a:solidFill>
                  <a:srgbClr val="FFFF00"/>
                </a:solidFill>
                <a:effectLst/>
              </a:rPr>
              <a:t>Arguments Make To Justify</a:t>
            </a:r>
          </a:p>
        </p:txBody>
      </p:sp>
      <p:sp>
        <p:nvSpPr>
          <p:cNvPr id="63491" name="Rectangle 3">
            <a:extLst>
              <a:ext uri="{FF2B5EF4-FFF2-40B4-BE49-F238E27FC236}">
                <a16:creationId xmlns:a16="http://schemas.microsoft.com/office/drawing/2014/main" xmlns="" id="{D9E5EAA3-16F1-4516-86C8-DA114494214A}"/>
              </a:ext>
            </a:extLst>
          </p:cNvPr>
          <p:cNvSpPr>
            <a:spLocks noGrp="1" noChangeArrowheads="1"/>
          </p:cNvSpPr>
          <p:nvPr>
            <p:ph idx="1"/>
          </p:nvPr>
        </p:nvSpPr>
        <p:spPr/>
        <p:txBody>
          <a:bodyPr/>
          <a:lstStyle/>
          <a:p>
            <a:r>
              <a:rPr lang="en-US" altLang="en-US" b="1" dirty="0"/>
              <a:t>John 2:1-11 </a:t>
            </a:r>
            <a:r>
              <a:rPr lang="en-US" altLang="en-US" dirty="0"/>
              <a:t>– Water into Wine</a:t>
            </a:r>
            <a:endParaRPr lang="en-US" altLang="en-US" u="sng" dirty="0"/>
          </a:p>
          <a:p>
            <a:pPr lvl="1"/>
            <a:r>
              <a:rPr lang="en-US" altLang="en-US" dirty="0"/>
              <a:t>No evidence fermented</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p:cTn id="13" dur="10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349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xmlns="" id="{02F6D38A-650A-4BFC-8649-5B8C4351952F}"/>
              </a:ext>
            </a:extLst>
          </p:cNvPr>
          <p:cNvSpPr txBox="1">
            <a:spLocks noChangeArrowheads="1"/>
          </p:cNvSpPr>
          <p:nvPr/>
        </p:nvSpPr>
        <p:spPr bwMode="auto">
          <a:xfrm>
            <a:off x="1524000" y="1"/>
            <a:ext cx="9144000" cy="161607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6000" b="1" dirty="0">
                <a:solidFill>
                  <a:srgbClr val="FFFF00"/>
                </a:solidFill>
                <a:latin typeface="Times New Roman" panose="02020603050405020304" pitchFamily="18" charset="0"/>
              </a:rPr>
              <a:t>“Wine”</a:t>
            </a:r>
          </a:p>
          <a:p>
            <a:pPr algn="ctr"/>
            <a:r>
              <a:rPr lang="en-US" altLang="en-US" sz="4000" b="1" i="1" dirty="0">
                <a:solidFill>
                  <a:srgbClr val="FFFF00"/>
                </a:solidFill>
                <a:latin typeface="Times New Roman" panose="02020603050405020304" pitchFamily="18" charset="0"/>
              </a:rPr>
              <a:t>(Greek: </a:t>
            </a:r>
            <a:r>
              <a:rPr lang="en-US" altLang="en-US" sz="4000" b="1" i="1" dirty="0" err="1">
                <a:solidFill>
                  <a:srgbClr val="FFFF00"/>
                </a:solidFill>
                <a:latin typeface="Times New Roman" panose="02020603050405020304" pitchFamily="18" charset="0"/>
              </a:rPr>
              <a:t>Oinos</a:t>
            </a:r>
            <a:r>
              <a:rPr lang="en-US" altLang="en-US" sz="4000" b="1" i="1" dirty="0">
                <a:solidFill>
                  <a:srgbClr val="FFFF00"/>
                </a:solidFill>
                <a:latin typeface="Times New Roman" panose="02020603050405020304" pitchFamily="18" charset="0"/>
              </a:rPr>
              <a:t>)</a:t>
            </a:r>
          </a:p>
        </p:txBody>
      </p:sp>
      <p:sp>
        <p:nvSpPr>
          <p:cNvPr id="64515" name="Rectangle 3">
            <a:extLst>
              <a:ext uri="{FF2B5EF4-FFF2-40B4-BE49-F238E27FC236}">
                <a16:creationId xmlns:a16="http://schemas.microsoft.com/office/drawing/2014/main" xmlns="" id="{47C88A98-5110-4F6A-B1F7-C6914CDB4BF7}"/>
              </a:ext>
            </a:extLst>
          </p:cNvPr>
          <p:cNvSpPr>
            <a:spLocks noChangeArrowheads="1"/>
          </p:cNvSpPr>
          <p:nvPr/>
        </p:nvSpPr>
        <p:spPr bwMode="auto">
          <a:xfrm>
            <a:off x="2362200" y="2286000"/>
            <a:ext cx="3200400" cy="37338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dirty="0">
                <a:solidFill>
                  <a:schemeClr val="bg1"/>
                </a:solidFill>
                <a:latin typeface="Times New Roman" panose="02020603050405020304" pitchFamily="18" charset="0"/>
              </a:rPr>
              <a:t>Fermented</a:t>
            </a:r>
          </a:p>
          <a:p>
            <a:pPr algn="ctr"/>
            <a:r>
              <a:rPr lang="en-US" altLang="en-US" sz="2800" i="1" dirty="0">
                <a:solidFill>
                  <a:schemeClr val="bg1"/>
                </a:solidFill>
                <a:latin typeface="Times New Roman" panose="02020603050405020304" pitchFamily="18" charset="0"/>
              </a:rPr>
              <a:t>(Alcohol Content)</a:t>
            </a:r>
          </a:p>
          <a:p>
            <a:pPr algn="ctr"/>
            <a:r>
              <a:rPr lang="en-US" altLang="en-US" dirty="0">
                <a:solidFill>
                  <a:schemeClr val="bg1"/>
                </a:solidFill>
                <a:latin typeface="Times New Roman" panose="02020603050405020304" pitchFamily="18" charset="0"/>
              </a:rPr>
              <a:t> </a:t>
            </a:r>
          </a:p>
          <a:p>
            <a:pPr algn="ctr"/>
            <a:endParaRPr lang="en-US" altLang="en-US" dirty="0">
              <a:solidFill>
                <a:schemeClr val="bg1"/>
              </a:solidFill>
              <a:latin typeface="Times New Roman" panose="02020603050405020304" pitchFamily="18" charset="0"/>
            </a:endParaRPr>
          </a:p>
          <a:p>
            <a:pPr algn="ctr"/>
            <a:endParaRPr lang="en-US" altLang="en-US" dirty="0">
              <a:solidFill>
                <a:schemeClr val="bg1"/>
              </a:solidFill>
              <a:latin typeface="Times New Roman" panose="02020603050405020304" pitchFamily="18" charset="0"/>
            </a:endParaRPr>
          </a:p>
          <a:p>
            <a:pPr algn="ctr"/>
            <a:endParaRPr lang="en-US" altLang="en-US" dirty="0">
              <a:solidFill>
                <a:schemeClr val="bg1"/>
              </a:solidFill>
              <a:latin typeface="Times New Roman" panose="02020603050405020304" pitchFamily="18" charset="0"/>
            </a:endParaRPr>
          </a:p>
          <a:p>
            <a:pPr algn="ctr"/>
            <a:r>
              <a:rPr lang="en-US" altLang="en-US" sz="3200" dirty="0">
                <a:solidFill>
                  <a:schemeClr val="bg1"/>
                </a:solidFill>
                <a:latin typeface="Times New Roman" panose="02020603050405020304" pitchFamily="18" charset="0"/>
              </a:rPr>
              <a:t>Eph. 5:18</a:t>
            </a:r>
          </a:p>
          <a:p>
            <a:pPr algn="ctr"/>
            <a:r>
              <a:rPr lang="en-US" altLang="en-US" sz="2800" i="1" dirty="0">
                <a:solidFill>
                  <a:schemeClr val="bg1"/>
                </a:solidFill>
                <a:latin typeface="Times New Roman" panose="02020603050405020304" pitchFamily="18" charset="0"/>
              </a:rPr>
              <a:t>“drunk with wine”</a:t>
            </a:r>
          </a:p>
        </p:txBody>
      </p:sp>
      <p:sp>
        <p:nvSpPr>
          <p:cNvPr id="64516" name="Rectangle 4">
            <a:extLst>
              <a:ext uri="{FF2B5EF4-FFF2-40B4-BE49-F238E27FC236}">
                <a16:creationId xmlns:a16="http://schemas.microsoft.com/office/drawing/2014/main" xmlns="" id="{A6153A24-17CA-486A-8F27-D705020D8841}"/>
              </a:ext>
            </a:extLst>
          </p:cNvPr>
          <p:cNvSpPr>
            <a:spLocks noChangeArrowheads="1"/>
          </p:cNvSpPr>
          <p:nvPr/>
        </p:nvSpPr>
        <p:spPr bwMode="auto">
          <a:xfrm>
            <a:off x="6629400" y="2286000"/>
            <a:ext cx="3200400" cy="37338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dirty="0">
                <a:solidFill>
                  <a:schemeClr val="bg1"/>
                </a:solidFill>
                <a:latin typeface="Times New Roman" panose="02020603050405020304" pitchFamily="18" charset="0"/>
              </a:rPr>
              <a:t>Unfermented</a:t>
            </a:r>
          </a:p>
          <a:p>
            <a:pPr algn="ctr"/>
            <a:r>
              <a:rPr lang="en-US" altLang="en-US" sz="2800" i="1" dirty="0">
                <a:solidFill>
                  <a:schemeClr val="bg1"/>
                </a:solidFill>
                <a:latin typeface="Times New Roman" panose="02020603050405020304" pitchFamily="18" charset="0"/>
              </a:rPr>
              <a:t>(No Alcohol Content)</a:t>
            </a:r>
          </a:p>
          <a:p>
            <a:pPr algn="ctr"/>
            <a:r>
              <a:rPr lang="en-US" altLang="en-US" dirty="0">
                <a:solidFill>
                  <a:schemeClr val="bg1"/>
                </a:solidFill>
                <a:latin typeface="Times New Roman" panose="02020603050405020304" pitchFamily="18" charset="0"/>
              </a:rPr>
              <a:t> </a:t>
            </a:r>
          </a:p>
          <a:p>
            <a:pPr algn="ctr"/>
            <a:endParaRPr lang="en-US" altLang="en-US" dirty="0">
              <a:solidFill>
                <a:schemeClr val="bg1"/>
              </a:solidFill>
              <a:latin typeface="Times New Roman" panose="02020603050405020304" pitchFamily="18" charset="0"/>
            </a:endParaRPr>
          </a:p>
          <a:p>
            <a:pPr algn="ctr"/>
            <a:r>
              <a:rPr lang="en-US" altLang="en-US" sz="3200" dirty="0">
                <a:solidFill>
                  <a:schemeClr val="bg1"/>
                </a:solidFill>
                <a:latin typeface="Times New Roman" panose="02020603050405020304" pitchFamily="18" charset="0"/>
              </a:rPr>
              <a:t>Matt. 9:17</a:t>
            </a:r>
          </a:p>
          <a:p>
            <a:pPr algn="ctr"/>
            <a:r>
              <a:rPr lang="en-US" altLang="en-US" sz="3200" dirty="0">
                <a:solidFill>
                  <a:schemeClr val="bg1"/>
                </a:solidFill>
                <a:latin typeface="Times New Roman" panose="02020603050405020304" pitchFamily="18" charset="0"/>
              </a:rPr>
              <a:t>Mark 2:22</a:t>
            </a:r>
          </a:p>
          <a:p>
            <a:pPr algn="ctr"/>
            <a:r>
              <a:rPr lang="en-US" altLang="en-US" sz="2800" i="1" dirty="0">
                <a:solidFill>
                  <a:schemeClr val="bg1"/>
                </a:solidFill>
                <a:latin typeface="Times New Roman" panose="02020603050405020304" pitchFamily="18" charset="0"/>
              </a:rPr>
              <a:t>“new wine in new</a:t>
            </a:r>
          </a:p>
          <a:p>
            <a:pPr algn="ctr"/>
            <a:r>
              <a:rPr lang="en-US" altLang="en-US" sz="2800" i="1" dirty="0">
                <a:solidFill>
                  <a:schemeClr val="bg1"/>
                </a:solidFill>
                <a:latin typeface="Times New Roman" panose="02020603050405020304" pitchFamily="18" charset="0"/>
              </a:rPr>
              <a:t>bottles”</a:t>
            </a:r>
          </a:p>
        </p:txBody>
      </p:sp>
      <p:sp>
        <p:nvSpPr>
          <p:cNvPr id="64517" name="AutoShape 5">
            <a:extLst>
              <a:ext uri="{FF2B5EF4-FFF2-40B4-BE49-F238E27FC236}">
                <a16:creationId xmlns:a16="http://schemas.microsoft.com/office/drawing/2014/main" xmlns="" id="{4C632E42-3937-4E93-9BA0-6FC7034FB819}"/>
              </a:ext>
            </a:extLst>
          </p:cNvPr>
          <p:cNvSpPr>
            <a:spLocks noChangeArrowheads="1"/>
          </p:cNvSpPr>
          <p:nvPr/>
        </p:nvSpPr>
        <p:spPr bwMode="auto">
          <a:xfrm rot="2279924">
            <a:off x="3124200" y="533400"/>
            <a:ext cx="914400" cy="1676400"/>
          </a:xfrm>
          <a:prstGeom prst="curvedRightArrow">
            <a:avLst>
              <a:gd name="adj1" fmla="val 36667"/>
              <a:gd name="adj2" fmla="val 73333"/>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8" name="AutoShape 6">
            <a:extLst>
              <a:ext uri="{FF2B5EF4-FFF2-40B4-BE49-F238E27FC236}">
                <a16:creationId xmlns:a16="http://schemas.microsoft.com/office/drawing/2014/main" xmlns="" id="{6F2A1D8F-6AF1-4109-AF0B-053330F29317}"/>
              </a:ext>
            </a:extLst>
          </p:cNvPr>
          <p:cNvSpPr>
            <a:spLocks noChangeArrowheads="1"/>
          </p:cNvSpPr>
          <p:nvPr/>
        </p:nvSpPr>
        <p:spPr bwMode="auto">
          <a:xfrm rot="19320076" flipH="1">
            <a:off x="8001000" y="457200"/>
            <a:ext cx="914400" cy="1676400"/>
          </a:xfrm>
          <a:prstGeom prst="curvedRightArrow">
            <a:avLst>
              <a:gd name="adj1" fmla="val 36667"/>
              <a:gd name="adj2" fmla="val 73333"/>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6" grpId="0" animBg="1"/>
      <p:bldP spid="64517" grpId="0" animBg="1"/>
      <p:bldP spid="645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FA925502-FC07-4F27-B4AC-6ECDBAA61332}"/>
              </a:ext>
            </a:extLst>
          </p:cNvPr>
          <p:cNvSpPr>
            <a:spLocks noGrp="1" noChangeArrowheads="1"/>
          </p:cNvSpPr>
          <p:nvPr>
            <p:ph type="title"/>
          </p:nvPr>
        </p:nvSpPr>
        <p:spPr>
          <a:xfrm>
            <a:off x="838200" y="304800"/>
            <a:ext cx="10515600" cy="1325563"/>
          </a:xfrm>
          <a:solidFill>
            <a:schemeClr val="accent2">
              <a:lumMod val="75000"/>
            </a:schemeClr>
          </a:solidFill>
        </p:spPr>
        <p:txBody>
          <a:bodyPr/>
          <a:lstStyle/>
          <a:p>
            <a:pPr algn="ctr"/>
            <a:r>
              <a:rPr lang="en-US" altLang="en-US" b="1" dirty="0">
                <a:solidFill>
                  <a:srgbClr val="FFFF00"/>
                </a:solidFill>
                <a:effectLst/>
              </a:rPr>
              <a:t>Arguments Make To Justify</a:t>
            </a:r>
          </a:p>
        </p:txBody>
      </p:sp>
      <p:sp>
        <p:nvSpPr>
          <p:cNvPr id="66563" name="Rectangle 3">
            <a:extLst>
              <a:ext uri="{FF2B5EF4-FFF2-40B4-BE49-F238E27FC236}">
                <a16:creationId xmlns:a16="http://schemas.microsoft.com/office/drawing/2014/main" xmlns="" id="{F376FA1E-F341-4C84-94C0-FDA6078E01A4}"/>
              </a:ext>
            </a:extLst>
          </p:cNvPr>
          <p:cNvSpPr>
            <a:spLocks noGrp="1" noChangeArrowheads="1"/>
          </p:cNvSpPr>
          <p:nvPr>
            <p:ph idx="1"/>
          </p:nvPr>
        </p:nvSpPr>
        <p:spPr/>
        <p:txBody>
          <a:bodyPr/>
          <a:lstStyle/>
          <a:p>
            <a:r>
              <a:rPr lang="en-US" altLang="en-US" u="sng" dirty="0"/>
              <a:t>John 2:1-11</a:t>
            </a:r>
            <a:r>
              <a:rPr lang="en-US" altLang="en-US" dirty="0"/>
              <a:t> – Water into Wine</a:t>
            </a:r>
            <a:endParaRPr lang="en-US" altLang="en-US" u="sng" dirty="0"/>
          </a:p>
          <a:p>
            <a:pPr lvl="1"/>
            <a:r>
              <a:rPr lang="en-US" altLang="en-US" dirty="0"/>
              <a:t>No evidence fermented</a:t>
            </a:r>
          </a:p>
          <a:p>
            <a:pPr lvl="1"/>
            <a:r>
              <a:rPr lang="en-US" altLang="en-US" dirty="0"/>
              <a:t>If justifies social drinking – justifies excessive</a:t>
            </a:r>
          </a:p>
          <a:p>
            <a:r>
              <a:rPr lang="en-US" altLang="en-US" u="sng" dirty="0"/>
              <a:t>1 Timothy 5:23</a:t>
            </a:r>
            <a:r>
              <a:rPr lang="en-US" altLang="en-US" dirty="0"/>
              <a:t> – Drink A Little Wine</a:t>
            </a:r>
          </a:p>
          <a:p>
            <a:pPr lvl="1"/>
            <a:r>
              <a:rPr lang="en-US" altLang="en-US" dirty="0"/>
              <a:t>Wine  - does not have to be fermented</a:t>
            </a:r>
          </a:p>
          <a:p>
            <a:pPr lvl="1"/>
            <a:r>
              <a:rPr lang="en-US" altLang="en-US" dirty="0"/>
              <a:t>For Medical purposes.</a:t>
            </a:r>
          </a:p>
          <a:p>
            <a:r>
              <a:rPr lang="en-US" altLang="en-US" u="sng" dirty="0"/>
              <a:t>1 Timothy 3:8</a:t>
            </a:r>
            <a:r>
              <a:rPr lang="en-US" altLang="en-US" dirty="0"/>
              <a:t> – Not Given To Much Wine</a:t>
            </a:r>
          </a:p>
          <a:p>
            <a:pPr lvl="1"/>
            <a:r>
              <a:rPr lang="en-US" altLang="en-US" dirty="0"/>
              <a:t>Assumes can have a little</a:t>
            </a:r>
          </a:p>
          <a:p>
            <a:pPr lvl="1"/>
            <a:r>
              <a:rPr lang="en-US" altLang="en-US" dirty="0"/>
              <a:t>Forbidding excess does not justify less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wipe(left)">
                                      <p:cBhvr>
                                        <p:cTn id="32" dur="500"/>
                                        <p:tgtEl>
                                          <p:spTgt spid="665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wipe(left)">
                                      <p:cBhvr>
                                        <p:cTn id="37" dur="500"/>
                                        <p:tgtEl>
                                          <p:spTgt spid="665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563">
                                            <p:txEl>
                                              <p:pRg st="7" end="7"/>
                                            </p:txEl>
                                          </p:spTgt>
                                        </p:tgtEl>
                                        <p:attrNameLst>
                                          <p:attrName>style.visibility</p:attrName>
                                        </p:attrNameLst>
                                      </p:cBhvr>
                                      <p:to>
                                        <p:strVal val="visible"/>
                                      </p:to>
                                    </p:set>
                                    <p:animEffect transition="in" filter="wipe(left)">
                                      <p:cBhvr>
                                        <p:cTn id="42" dur="500"/>
                                        <p:tgtEl>
                                          <p:spTgt spid="6656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6563">
                                            <p:txEl>
                                              <p:pRg st="8" end="8"/>
                                            </p:txEl>
                                          </p:spTgt>
                                        </p:tgtEl>
                                        <p:attrNameLst>
                                          <p:attrName>style.visibility</p:attrName>
                                        </p:attrNameLst>
                                      </p:cBhvr>
                                      <p:to>
                                        <p:strVal val="visible"/>
                                      </p:to>
                                    </p:set>
                                    <p:animEffect transition="in" filter="wipe(left)">
                                      <p:cBhvr>
                                        <p:cTn id="47" dur="5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xmlns="" id="{29E64D95-C552-4AE6-A5B8-9526F52A4BAA}"/>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57347" name="Picture 3" descr="j0343251">
            <a:extLst>
              <a:ext uri="{FF2B5EF4-FFF2-40B4-BE49-F238E27FC236}">
                <a16:creationId xmlns:a16="http://schemas.microsoft.com/office/drawing/2014/main" xmlns="" id="{562FC933-E7F6-4AB2-B6D2-037934220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j0250183">
            <a:extLst>
              <a:ext uri="{FF2B5EF4-FFF2-40B4-BE49-F238E27FC236}">
                <a16:creationId xmlns:a16="http://schemas.microsoft.com/office/drawing/2014/main" xmlns="" id="{5DC47935-E385-451E-86F3-F42CF7EF75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a:extLst>
              <a:ext uri="{FF2B5EF4-FFF2-40B4-BE49-F238E27FC236}">
                <a16:creationId xmlns:a16="http://schemas.microsoft.com/office/drawing/2014/main" xmlns="" id="{4E8C3057-674E-4D49-B525-59826C5B303A}"/>
              </a:ext>
            </a:extLst>
          </p:cNvPr>
          <p:cNvSpPr txBox="1">
            <a:spLocks noChangeArrowheads="1"/>
          </p:cNvSpPr>
          <p:nvPr/>
        </p:nvSpPr>
        <p:spPr bwMode="auto">
          <a:xfrm>
            <a:off x="1066800" y="2057400"/>
            <a:ext cx="10058400" cy="390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III. It Is Harmful</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IV. Drinking Is Condemned</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V. Influences Others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VI. Arguments Made To Justify Social Drinking</a:t>
            </a:r>
          </a:p>
        </p:txBody>
      </p:sp>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a:extLst>
              <a:ext uri="{FF2B5EF4-FFF2-40B4-BE49-F238E27FC236}">
                <a16:creationId xmlns:a16="http://schemas.microsoft.com/office/drawing/2014/main" xmlns="" id="{D306DB62-02BC-438C-900A-891452A431BD}"/>
              </a:ext>
            </a:extLst>
          </p:cNvPr>
          <p:cNvSpPr>
            <a:spLocks noChangeArrowheads="1"/>
          </p:cNvSpPr>
          <p:nvPr/>
        </p:nvSpPr>
        <p:spPr bwMode="auto">
          <a:xfrm>
            <a:off x="4267200" y="5715000"/>
            <a:ext cx="5943600" cy="685800"/>
          </a:xfrm>
          <a:prstGeom prst="flowChartTerminator">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rgbClr val="FFFF00"/>
                </a:solidFill>
                <a:effectLst>
                  <a:outerShdw blurRad="38100" dist="38100" dir="2700000" algn="tl">
                    <a:srgbClr val="000000"/>
                  </a:outerShdw>
                </a:effectLst>
              </a:rPr>
              <a:t>Drinking</a:t>
            </a:r>
          </a:p>
        </p:txBody>
      </p:sp>
      <p:sp>
        <p:nvSpPr>
          <p:cNvPr id="15362" name="WordArt 2">
            <a:extLst>
              <a:ext uri="{FF2B5EF4-FFF2-40B4-BE49-F238E27FC236}">
                <a16:creationId xmlns:a16="http://schemas.microsoft.com/office/drawing/2014/main" xmlns="" id="{8F7EA2E3-7E9F-41DB-AE05-002504768388}"/>
              </a:ext>
            </a:extLst>
          </p:cNvPr>
          <p:cNvSpPr>
            <a:spLocks noChangeArrowheads="1" noChangeShapeType="1" noTextEdit="1"/>
          </p:cNvSpPr>
          <p:nvPr/>
        </p:nvSpPr>
        <p:spPr bwMode="auto">
          <a:xfrm rot="20442629">
            <a:off x="2121783" y="1666039"/>
            <a:ext cx="8001000" cy="32766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1157371" scaled="1"/>
                </a:gradFill>
                <a:effectLst>
                  <a:outerShdw dist="35921" dir="2700000" sy="50000" kx="2115830" algn="bl" rotWithShape="0">
                    <a:srgbClr val="C0C0C0">
                      <a:alpha val="80000"/>
                    </a:srgbClr>
                  </a:outerShdw>
                </a:effectLst>
                <a:latin typeface="Arial Black" panose="020B0A04020102020204" pitchFamily="34" charset="0"/>
              </a:rPr>
              <a:t>Worldliness</a:t>
            </a:r>
          </a:p>
        </p:txBody>
      </p:sp>
      <p:pic>
        <p:nvPicPr>
          <p:cNvPr id="15370" name="Picture 10" descr="j0343251">
            <a:extLst>
              <a:ext uri="{FF2B5EF4-FFF2-40B4-BE49-F238E27FC236}">
                <a16:creationId xmlns:a16="http://schemas.microsoft.com/office/drawing/2014/main" xmlns="" id="{489AD6FA-5FE8-4F18-96DC-5172ACD9A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
            <a:ext cx="18288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j0343251">
            <a:extLst>
              <a:ext uri="{FF2B5EF4-FFF2-40B4-BE49-F238E27FC236}">
                <a16:creationId xmlns:a16="http://schemas.microsoft.com/office/drawing/2014/main" xmlns="" id="{74DAC0E3-15CF-4FDD-AC8D-4FFEADAC4F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1"/>
            <a:ext cx="18288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descr="j0250183">
            <a:extLst>
              <a:ext uri="{FF2B5EF4-FFF2-40B4-BE49-F238E27FC236}">
                <a16:creationId xmlns:a16="http://schemas.microsoft.com/office/drawing/2014/main" xmlns="" id="{CEB2B9EA-79C6-4588-936E-0BB4E46D13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267200"/>
            <a:ext cx="2211388"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375"/>
                                        </p:tgtEl>
                                        <p:attrNameLst>
                                          <p:attrName>style.visibility</p:attrName>
                                        </p:attrNameLst>
                                      </p:cBhvr>
                                      <p:to>
                                        <p:strVal val="visible"/>
                                      </p:to>
                                    </p:set>
                                    <p:anim calcmode="lin" valueType="num">
                                      <p:cBhvr additive="base">
                                        <p:cTn id="13" dur="500" fill="hold"/>
                                        <p:tgtEl>
                                          <p:spTgt spid="15375"/>
                                        </p:tgtEl>
                                        <p:attrNameLst>
                                          <p:attrName>ppt_x</p:attrName>
                                        </p:attrNameLst>
                                      </p:cBhvr>
                                      <p:tavLst>
                                        <p:tav tm="0">
                                          <p:val>
                                            <p:strVal val="1+#ppt_w/2"/>
                                          </p:val>
                                        </p:tav>
                                        <p:tav tm="100000">
                                          <p:val>
                                            <p:strVal val="#ppt_x"/>
                                          </p:val>
                                        </p:tav>
                                      </p:tavLst>
                                    </p:anim>
                                    <p:anim calcmode="lin" valueType="num">
                                      <p:cBhvr additive="base">
                                        <p:cTn id="14" dur="500" fill="hold"/>
                                        <p:tgtEl>
                                          <p:spTgt spid="15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81FF24-B4F4-4F53-99C4-8C8815DC91A9}"/>
              </a:ext>
            </a:extLst>
          </p:cNvPr>
          <p:cNvSpPr txBox="1"/>
          <p:nvPr/>
        </p:nvSpPr>
        <p:spPr>
          <a:xfrm>
            <a:off x="1229709" y="685800"/>
            <a:ext cx="9819291" cy="3447098"/>
          </a:xfrm>
          <a:prstGeom prst="rect">
            <a:avLst/>
          </a:prstGeom>
          <a:noFill/>
        </p:spPr>
        <p:txBody>
          <a:bodyPr wrap="none" rtlCol="0">
            <a:spAutoFit/>
          </a:bodyPr>
          <a:lstStyle/>
          <a:p>
            <a:r>
              <a:rPr lang="en-US" sz="4000" dirty="0"/>
              <a:t>1. Hearing and faith, </a:t>
            </a:r>
            <a:r>
              <a:rPr lang="en-US" sz="4000" b="1" dirty="0"/>
              <a:t>Rom. 10:17; Mark 16:16 </a:t>
            </a:r>
            <a:endParaRPr lang="en-US" sz="4000" dirty="0"/>
          </a:p>
          <a:p>
            <a:r>
              <a:rPr lang="en-US" sz="4000" dirty="0"/>
              <a:t>2. Repentance, </a:t>
            </a:r>
            <a:r>
              <a:rPr lang="en-US" sz="4000" b="1" dirty="0"/>
              <a:t>Acts 2:38 </a:t>
            </a:r>
            <a:endParaRPr lang="en-US" sz="4000" dirty="0"/>
          </a:p>
          <a:p>
            <a:r>
              <a:rPr lang="en-US" sz="4000" dirty="0"/>
              <a:t>3. Professing Christ, </a:t>
            </a:r>
            <a:r>
              <a:rPr lang="en-US" sz="4000" b="1" dirty="0"/>
              <a:t>Rom. 10:9-10 </a:t>
            </a:r>
            <a:endParaRPr lang="en-US" sz="4000" dirty="0"/>
          </a:p>
          <a:p>
            <a:r>
              <a:rPr lang="en-US" sz="4000" dirty="0"/>
              <a:t>4. Immersion in water, </a:t>
            </a:r>
            <a:r>
              <a:rPr lang="en-US" sz="4000" b="1" dirty="0"/>
              <a:t>Rom. 6:3-5; Acts 22:16 </a:t>
            </a:r>
            <a:endParaRPr lang="en-US" sz="4000" dirty="0"/>
          </a:p>
          <a:p>
            <a:r>
              <a:rPr lang="en-US" sz="4000" dirty="0"/>
              <a:t>5. Faithfulness, </a:t>
            </a:r>
            <a:r>
              <a:rPr lang="en-US" sz="4000" b="1" dirty="0"/>
              <a:t>Rev. 2:10</a:t>
            </a:r>
            <a:r>
              <a:rPr lang="en-US" sz="4000" dirty="0"/>
              <a:t> </a:t>
            </a:r>
          </a:p>
          <a:p>
            <a:endParaRPr lang="en-US" dirty="0"/>
          </a:p>
        </p:txBody>
      </p:sp>
    </p:spTree>
    <p:extLst>
      <p:ext uri="{BB962C8B-B14F-4D97-AF65-F5344CB8AC3E}">
        <p14:creationId xmlns:p14="http://schemas.microsoft.com/office/powerpoint/2010/main" val="1029497248"/>
      </p:ext>
    </p:extLst>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411293"/>
      </p:ext>
    </p:extLst>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j0250183">
            <a:extLst>
              <a:ext uri="{FF2B5EF4-FFF2-40B4-BE49-F238E27FC236}">
                <a16:creationId xmlns:a16="http://schemas.microsoft.com/office/drawing/2014/main" xmlns="" id="{BFF36A1D-7127-458F-A84E-9704ABA66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81000"/>
            <a:ext cx="2514600" cy="2230438"/>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a:extLst>
              <a:ext uri="{FF2B5EF4-FFF2-40B4-BE49-F238E27FC236}">
                <a16:creationId xmlns:a16="http://schemas.microsoft.com/office/drawing/2014/main" xmlns="" id="{52AC39BE-9C3A-4218-8AF1-29BA84D862BB}"/>
              </a:ext>
            </a:extLst>
          </p:cNvPr>
          <p:cNvSpPr txBox="1">
            <a:spLocks noChangeArrowheads="1"/>
          </p:cNvSpPr>
          <p:nvPr/>
        </p:nvSpPr>
        <p:spPr bwMode="auto">
          <a:xfrm>
            <a:off x="5072263" y="685800"/>
            <a:ext cx="483036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b="1" dirty="0">
                <a:solidFill>
                  <a:srgbClr val="FFFF00"/>
                </a:solidFill>
                <a:effectLst>
                  <a:outerShdw blurRad="38100" dist="38100" dir="2700000" algn="tl">
                    <a:srgbClr val="000000"/>
                  </a:outerShdw>
                </a:effectLst>
              </a:rPr>
              <a:t>Drinking &amp; Drunkenness</a:t>
            </a:r>
          </a:p>
          <a:p>
            <a:pPr algn="ctr"/>
            <a:r>
              <a:rPr lang="en-US" altLang="en-US" sz="3600" b="1" dirty="0">
                <a:solidFill>
                  <a:srgbClr val="FFFF00"/>
                </a:solidFill>
                <a:effectLst>
                  <a:outerShdw blurRad="38100" dist="38100" dir="2700000" algn="tl">
                    <a:srgbClr val="000000"/>
                  </a:outerShdw>
                </a:effectLst>
              </a:rPr>
              <a:t>Is a Problem </a:t>
            </a:r>
          </a:p>
          <a:p>
            <a:pPr algn="ctr"/>
            <a:r>
              <a:rPr lang="en-US" altLang="en-US" sz="3600" b="1" dirty="0">
                <a:solidFill>
                  <a:srgbClr val="FFFF00"/>
                </a:solidFill>
                <a:effectLst>
                  <a:outerShdw blurRad="38100" dist="38100" dir="2700000" algn="tl">
                    <a:srgbClr val="000000"/>
                  </a:outerShdw>
                </a:effectLst>
              </a:rPr>
              <a:t>Nearly As Old As Man</a:t>
            </a:r>
          </a:p>
        </p:txBody>
      </p:sp>
      <p:sp>
        <p:nvSpPr>
          <p:cNvPr id="55302" name="Text Box 6">
            <a:extLst>
              <a:ext uri="{FF2B5EF4-FFF2-40B4-BE49-F238E27FC236}">
                <a16:creationId xmlns:a16="http://schemas.microsoft.com/office/drawing/2014/main" xmlns="" id="{A6AE8A23-09E3-44F4-BEC7-27C7CBCC8478}"/>
              </a:ext>
            </a:extLst>
          </p:cNvPr>
          <p:cNvSpPr txBox="1">
            <a:spLocks noChangeArrowheads="1"/>
          </p:cNvSpPr>
          <p:nvPr/>
        </p:nvSpPr>
        <p:spPr bwMode="auto">
          <a:xfrm>
            <a:off x="3429000" y="2860676"/>
            <a:ext cx="4789260" cy="101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FontTx/>
              <a:buChar char="•"/>
            </a:pPr>
            <a:r>
              <a:rPr lang="en-US" altLang="en-US" sz="2800" dirty="0"/>
              <a:t> Noah got drunk (</a:t>
            </a:r>
            <a:r>
              <a:rPr lang="en-US" altLang="en-US" sz="2800" b="1" dirty="0"/>
              <a:t>Gen. 9:20-ff</a:t>
            </a:r>
            <a:r>
              <a:rPr lang="en-US" altLang="en-US" sz="2800" dirty="0"/>
              <a:t>)</a:t>
            </a:r>
          </a:p>
          <a:p>
            <a:pPr>
              <a:lnSpc>
                <a:spcPct val="110000"/>
              </a:lnSpc>
              <a:buFontTx/>
              <a:buChar char="•"/>
            </a:pPr>
            <a:r>
              <a:rPr lang="en-US" altLang="en-US" sz="2800" dirty="0"/>
              <a:t> Lot got drunk (</a:t>
            </a:r>
            <a:r>
              <a:rPr lang="en-US" altLang="en-US" sz="2800" b="1" dirty="0"/>
              <a:t>Gen. 19:30-38</a:t>
            </a:r>
            <a:r>
              <a:rPr lang="en-US" altLang="en-US" sz="2800" dirty="0"/>
              <a:t>)</a:t>
            </a:r>
          </a:p>
        </p:txBody>
      </p:sp>
      <p:sp>
        <p:nvSpPr>
          <p:cNvPr id="55303" name="Rectangle 7">
            <a:extLst>
              <a:ext uri="{FF2B5EF4-FFF2-40B4-BE49-F238E27FC236}">
                <a16:creationId xmlns:a16="http://schemas.microsoft.com/office/drawing/2014/main" xmlns="" id="{E8486B52-8D5B-4F60-82FF-D293FC9303C8}"/>
              </a:ext>
            </a:extLst>
          </p:cNvPr>
          <p:cNvSpPr>
            <a:spLocks noChangeArrowheads="1"/>
          </p:cNvSpPr>
          <p:nvPr/>
        </p:nvSpPr>
        <p:spPr bwMode="auto">
          <a:xfrm>
            <a:off x="1524000" y="4017962"/>
            <a:ext cx="9220200" cy="2230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rgbClr val="FFFF00"/>
                </a:solidFill>
              </a:rPr>
              <a:t>We all know that drunkenness is a sin</a:t>
            </a:r>
          </a:p>
          <a:p>
            <a:pPr algn="ctr"/>
            <a:r>
              <a:rPr lang="en-US" altLang="en-US" sz="3200" dirty="0">
                <a:solidFill>
                  <a:srgbClr val="FFFF00"/>
                </a:solidFill>
              </a:rPr>
              <a:t>But, what about social drinking – in moderation?</a:t>
            </a:r>
          </a:p>
          <a:p>
            <a:pPr algn="ctr"/>
            <a:r>
              <a:rPr lang="en-US" altLang="en-US" sz="3200" dirty="0">
                <a:solidFill>
                  <a:srgbClr val="FFFF00"/>
                </a:solidFill>
              </a:rPr>
              <a:t>“Responsible drinking”?</a:t>
            </a:r>
          </a:p>
          <a:p>
            <a:pPr algn="ctr"/>
            <a:r>
              <a:rPr lang="en-US" altLang="en-US" sz="3200" dirty="0">
                <a:solidFill>
                  <a:srgbClr val="FFFF00"/>
                </a:solidFill>
              </a:rPr>
              <a:t>Occasional beer or wine?</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Effect transition="in" filter="circle(in)">
                                      <p:cBhvr>
                                        <p:cTn id="7" dur="1000"/>
                                        <p:tgtEl>
                                          <p:spTgt spid="553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302">
                                            <p:txEl>
                                              <p:pRg st="1" end="1"/>
                                            </p:txEl>
                                          </p:spTgt>
                                        </p:tgtEl>
                                        <p:attrNameLst>
                                          <p:attrName>style.visibility</p:attrName>
                                        </p:attrNameLst>
                                      </p:cBhvr>
                                      <p:to>
                                        <p:strVal val="visible"/>
                                      </p:to>
                                    </p:set>
                                    <p:animEffect transition="in" filter="circle(in)">
                                      <p:cBhvr>
                                        <p:cTn id="12" dur="1000"/>
                                        <p:tgtEl>
                                          <p:spTgt spid="553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wipe(down)">
                                      <p:cBhvr>
                                        <p:cTn id="1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uiExpand="1" build="p"/>
      <p:bldP spid="553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AutoShape 6">
            <a:extLst>
              <a:ext uri="{FF2B5EF4-FFF2-40B4-BE49-F238E27FC236}">
                <a16:creationId xmlns:a16="http://schemas.microsoft.com/office/drawing/2014/main" xmlns="" id="{C15922E8-968F-47FC-89DE-3D93003227AD}"/>
              </a:ext>
            </a:extLst>
          </p:cNvPr>
          <p:cNvSpPr>
            <a:spLocks noChangeArrowheads="1"/>
          </p:cNvSpPr>
          <p:nvPr/>
        </p:nvSpPr>
        <p:spPr bwMode="auto">
          <a:xfrm>
            <a:off x="3352800" y="457200"/>
            <a:ext cx="5334000" cy="2438400"/>
          </a:xfrm>
          <a:prstGeom prst="downArrow">
            <a:avLst>
              <a:gd name="adj1" fmla="val 58037"/>
              <a:gd name="adj2" fmla="val 61199"/>
            </a:avLst>
          </a:prstGeom>
          <a:solidFill>
            <a:schemeClr val="accent2">
              <a:lumMod val="75000"/>
            </a:schemeClr>
          </a:solidFill>
          <a:ln w="9525">
            <a:solidFill>
              <a:srgbClr val="FFFF00"/>
            </a:solidFill>
            <a:miter lim="800000"/>
            <a:headEnd/>
            <a:tailEnd/>
          </a:ln>
          <a:effectLst/>
          <a:extLst/>
        </p:spPr>
        <p:txBody>
          <a:bodyPr wrap="none" anchor="ctr"/>
          <a:lstStyle/>
          <a:p>
            <a:pPr algn="ctr"/>
            <a:endParaRPr lang="en-US" altLang="en-US" sz="4400" dirty="0">
              <a:solidFill>
                <a:srgbClr val="FFFF00"/>
              </a:solidFill>
            </a:endParaRPr>
          </a:p>
          <a:p>
            <a:pPr algn="ctr"/>
            <a:r>
              <a:rPr lang="en-US" altLang="en-US" sz="4400" b="1" i="1" dirty="0">
                <a:solidFill>
                  <a:srgbClr val="FFFF00"/>
                </a:solidFill>
              </a:rPr>
              <a:t>The </a:t>
            </a:r>
          </a:p>
          <a:p>
            <a:pPr algn="ctr"/>
            <a:r>
              <a:rPr lang="en-US" altLang="en-US" sz="4400" b="1" i="1" dirty="0">
                <a:solidFill>
                  <a:srgbClr val="FFFF00"/>
                </a:solidFill>
              </a:rPr>
              <a:t>Point</a:t>
            </a:r>
          </a:p>
          <a:p>
            <a:pPr algn="ctr"/>
            <a:r>
              <a:rPr lang="en-US" altLang="en-US" sz="4400" b="1" i="1" dirty="0">
                <a:solidFill>
                  <a:srgbClr val="FFFF00"/>
                </a:solidFill>
              </a:rPr>
              <a:t>Is</a:t>
            </a:r>
          </a:p>
        </p:txBody>
      </p:sp>
      <p:sp>
        <p:nvSpPr>
          <p:cNvPr id="56328" name="Text Box 8">
            <a:extLst>
              <a:ext uri="{FF2B5EF4-FFF2-40B4-BE49-F238E27FC236}">
                <a16:creationId xmlns:a16="http://schemas.microsoft.com/office/drawing/2014/main" xmlns="" id="{CCEA0BC2-F8FD-45AC-86E3-768286197E39}"/>
              </a:ext>
            </a:extLst>
          </p:cNvPr>
          <p:cNvSpPr txBox="1">
            <a:spLocks noChangeArrowheads="1"/>
          </p:cNvSpPr>
          <p:nvPr/>
        </p:nvSpPr>
        <p:spPr bwMode="auto">
          <a:xfrm>
            <a:off x="2295526" y="3741738"/>
            <a:ext cx="7458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effectLst>
                  <a:outerShdw blurRad="38100" dist="38100" dir="2700000" algn="tl">
                    <a:srgbClr val="000000"/>
                  </a:outerShdw>
                </a:effectLst>
              </a:rPr>
              <a:t>Social Drinking Is A Sinful Act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6328">
                                            <p:txEl>
                                              <p:pRg st="0" end="0"/>
                                            </p:txEl>
                                          </p:spTgt>
                                        </p:tgtEl>
                                        <p:attrNameLst>
                                          <p:attrName>style.visibility</p:attrName>
                                        </p:attrNameLst>
                                      </p:cBhvr>
                                      <p:to>
                                        <p:strVal val="visible"/>
                                      </p:to>
                                    </p:set>
                                    <p:animEffect transition="in" filter="box(out)">
                                      <p:cBhvr>
                                        <p:cTn id="7" dur="2000"/>
                                        <p:tgtEl>
                                          <p:spTgt spid="56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AutoShape 6">
            <a:extLst>
              <a:ext uri="{FF2B5EF4-FFF2-40B4-BE49-F238E27FC236}">
                <a16:creationId xmlns:a16="http://schemas.microsoft.com/office/drawing/2014/main" xmlns="" id="{9ED4E96D-B240-4D2B-9D1B-A22ABEC82E0B}"/>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48135" name="Picture 7" descr="j0343251">
            <a:extLst>
              <a:ext uri="{FF2B5EF4-FFF2-40B4-BE49-F238E27FC236}">
                <a16:creationId xmlns:a16="http://schemas.microsoft.com/office/drawing/2014/main" xmlns="" id="{DCD9656C-DC5D-487F-A741-1CAC565A0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j0250183">
            <a:extLst>
              <a:ext uri="{FF2B5EF4-FFF2-40B4-BE49-F238E27FC236}">
                <a16:creationId xmlns:a16="http://schemas.microsoft.com/office/drawing/2014/main" xmlns="" id="{FB883733-FF27-4357-8E8C-5E0FC8DB2B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48137" name="Text Box 9">
            <a:extLst>
              <a:ext uri="{FF2B5EF4-FFF2-40B4-BE49-F238E27FC236}">
                <a16:creationId xmlns:a16="http://schemas.microsoft.com/office/drawing/2014/main" xmlns="" id="{49648C59-81DC-4A12-A9FD-380732104D26}"/>
              </a:ext>
            </a:extLst>
          </p:cNvPr>
          <p:cNvSpPr txBox="1">
            <a:spLocks noChangeArrowheads="1"/>
          </p:cNvSpPr>
          <p:nvPr/>
        </p:nvSpPr>
        <p:spPr bwMode="auto">
          <a:xfrm>
            <a:off x="2590800" y="1905001"/>
            <a:ext cx="7315200" cy="45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9949433B-44D1-43E7-91C0-4C9B84E0DCEC}"/>
              </a:ext>
            </a:extLst>
          </p:cNvPr>
          <p:cNvSpPr>
            <a:spLocks noGrp="1" noChangeArrowheads="1"/>
          </p:cNvSpPr>
          <p:nvPr>
            <p:ph type="title"/>
          </p:nvPr>
        </p:nvSpPr>
        <p:spPr>
          <a:solidFill>
            <a:schemeClr val="accent2">
              <a:lumMod val="75000"/>
            </a:schemeClr>
          </a:solidFill>
        </p:spPr>
        <p:txBody>
          <a:bodyPr/>
          <a:lstStyle/>
          <a:p>
            <a:pPr algn="ctr"/>
            <a:r>
              <a:rPr lang="en-US" altLang="en-US" b="1" i="1" dirty="0">
                <a:solidFill>
                  <a:srgbClr val="FFFF00"/>
                </a:solidFill>
                <a:effectLst/>
              </a:rPr>
              <a:t>It Is Drunkenness</a:t>
            </a:r>
          </a:p>
        </p:txBody>
      </p:sp>
      <p:sp>
        <p:nvSpPr>
          <p:cNvPr id="58371" name="Rectangle 3">
            <a:extLst>
              <a:ext uri="{FF2B5EF4-FFF2-40B4-BE49-F238E27FC236}">
                <a16:creationId xmlns:a16="http://schemas.microsoft.com/office/drawing/2014/main" xmlns="" id="{B08A80AA-E5F7-4244-B3F9-37DA105BE502}"/>
              </a:ext>
            </a:extLst>
          </p:cNvPr>
          <p:cNvSpPr>
            <a:spLocks noGrp="1" noChangeArrowheads="1"/>
          </p:cNvSpPr>
          <p:nvPr>
            <p:ph idx="1"/>
          </p:nvPr>
        </p:nvSpPr>
        <p:spPr>
          <a:xfrm>
            <a:off x="838200" y="1676400"/>
            <a:ext cx="10515600" cy="5032375"/>
          </a:xfrm>
        </p:spPr>
        <p:txBody>
          <a:bodyPr>
            <a:noAutofit/>
          </a:bodyPr>
          <a:lstStyle/>
          <a:p>
            <a:r>
              <a:rPr lang="en-US" altLang="en-US" sz="3200" u="sng" dirty="0"/>
              <a:t>Bible Condemns Drunkenness</a:t>
            </a:r>
          </a:p>
          <a:p>
            <a:pPr lvl="1"/>
            <a:r>
              <a:rPr lang="en-US" altLang="en-US" sz="3200" dirty="0"/>
              <a:t> </a:t>
            </a:r>
            <a:r>
              <a:rPr lang="en-US" altLang="en-US" sz="3200" b="1" dirty="0"/>
              <a:t>Eph. 5:18</a:t>
            </a:r>
          </a:p>
          <a:p>
            <a:pPr lvl="1"/>
            <a:r>
              <a:rPr lang="en-US" altLang="en-US" sz="3200" dirty="0"/>
              <a:t> </a:t>
            </a:r>
            <a:r>
              <a:rPr lang="en-US" altLang="en-US" sz="3200" b="1" dirty="0"/>
              <a:t>Gal. 5:19-21; 1 Cor. 6:9-11</a:t>
            </a:r>
          </a:p>
          <a:p>
            <a:r>
              <a:rPr lang="en-US" altLang="en-US" sz="3200" dirty="0"/>
              <a:t> </a:t>
            </a:r>
            <a:r>
              <a:rPr lang="en-US" altLang="en-US" sz="3200" u="sng" dirty="0"/>
              <a:t>Social Drinking Is Drunkenness</a:t>
            </a:r>
          </a:p>
          <a:p>
            <a:pPr lvl="1"/>
            <a:r>
              <a:rPr lang="en-US" altLang="en-US" sz="3200" dirty="0"/>
              <a:t> “Drunk” – “to grow drunk… the process of the state…” (Vines)</a:t>
            </a:r>
          </a:p>
          <a:p>
            <a:pPr lvl="1"/>
            <a:r>
              <a:rPr lang="en-US" altLang="en-US" sz="3200" dirty="0"/>
              <a:t> Contrast: </a:t>
            </a:r>
            <a:r>
              <a:rPr lang="en-US" altLang="en-US" sz="3200" b="1" dirty="0"/>
              <a:t>1 Thess. 5:6-9</a:t>
            </a:r>
          </a:p>
          <a:p>
            <a:pPr lvl="1"/>
            <a:r>
              <a:rPr lang="en-US" altLang="en-US" sz="3200" dirty="0"/>
              <a:t> If takes 5 beers to make you drunk, 1= 1/5</a:t>
            </a:r>
          </a:p>
          <a:p>
            <a:r>
              <a:rPr lang="en-US" altLang="en-US" sz="3200" dirty="0"/>
              <a:t> </a:t>
            </a:r>
            <a:r>
              <a:rPr lang="en-US" altLang="en-US" sz="3200" u="sng" dirty="0"/>
              <a:t>Leads to a greater state</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10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83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 calcmode="lin" valueType="num">
                                      <p:cBhvr>
                                        <p:cTn id="11" dur="10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58371">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 calcmode="lin" valueType="num">
                                      <p:cBhvr>
                                        <p:cTn id="15" dur="10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83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anim calcmode="lin" valueType="num">
                                      <p:cBhvr>
                                        <p:cTn id="21" dur="10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8371">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p:cTn id="25" dur="10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8371">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8371">
                                            <p:txEl>
                                              <p:pRg st="5" end="5"/>
                                            </p:txEl>
                                          </p:spTgt>
                                        </p:tgtEl>
                                        <p:attrNameLst>
                                          <p:attrName>style.visibility</p:attrName>
                                        </p:attrNameLst>
                                      </p:cBhvr>
                                      <p:to>
                                        <p:strVal val="visible"/>
                                      </p:to>
                                    </p:set>
                                    <p:anim calcmode="lin" valueType="num">
                                      <p:cBhvr>
                                        <p:cTn id="29" dur="1000" fill="hold"/>
                                        <p:tgtEl>
                                          <p:spTgt spid="58371">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58371">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58371">
                                            <p:txEl>
                                              <p:pRg st="6" end="6"/>
                                            </p:txEl>
                                          </p:spTgt>
                                        </p:tgtEl>
                                        <p:attrNameLst>
                                          <p:attrName>style.visibility</p:attrName>
                                        </p:attrNameLst>
                                      </p:cBhvr>
                                      <p:to>
                                        <p:strVal val="visible"/>
                                      </p:to>
                                    </p:set>
                                    <p:anim calcmode="lin" valueType="num">
                                      <p:cBhvr>
                                        <p:cTn id="33" dur="1000" fill="hold"/>
                                        <p:tgtEl>
                                          <p:spTgt spid="58371">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5837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8371">
                                            <p:txEl>
                                              <p:pRg st="7" end="7"/>
                                            </p:txEl>
                                          </p:spTgt>
                                        </p:tgtEl>
                                        <p:attrNameLst>
                                          <p:attrName>style.visibility</p:attrName>
                                        </p:attrNameLst>
                                      </p:cBhvr>
                                      <p:to>
                                        <p:strVal val="visible"/>
                                      </p:to>
                                    </p:set>
                                    <p:anim calcmode="lin" valueType="num">
                                      <p:cBhvr>
                                        <p:cTn id="39" dur="1000" fill="hold"/>
                                        <p:tgtEl>
                                          <p:spTgt spid="58371">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837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xmlns="" id="{72F84D12-9EA5-4FD4-A094-84365FFF95CF}"/>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49155" name="Picture 3" descr="j0343251">
            <a:extLst>
              <a:ext uri="{FF2B5EF4-FFF2-40B4-BE49-F238E27FC236}">
                <a16:creationId xmlns:a16="http://schemas.microsoft.com/office/drawing/2014/main" xmlns="" id="{21D6E448-A32A-4F7B-B4B8-107FC6F2CC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j0250183">
            <a:extLst>
              <a:ext uri="{FF2B5EF4-FFF2-40B4-BE49-F238E27FC236}">
                <a16:creationId xmlns:a16="http://schemas.microsoft.com/office/drawing/2014/main" xmlns="" id="{1B90F5ED-6FCC-4882-904F-C4536DEF3C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49157" name="Text Box 5">
            <a:extLst>
              <a:ext uri="{FF2B5EF4-FFF2-40B4-BE49-F238E27FC236}">
                <a16:creationId xmlns:a16="http://schemas.microsoft.com/office/drawing/2014/main" xmlns="" id="{AA2D5CDD-3BD9-4316-A708-6B6FD62EDE19}"/>
              </a:ext>
            </a:extLst>
          </p:cNvPr>
          <p:cNvSpPr txBox="1">
            <a:spLocks noChangeArrowheads="1"/>
          </p:cNvSpPr>
          <p:nvPr/>
        </p:nvSpPr>
        <p:spPr bwMode="auto">
          <a:xfrm>
            <a:off x="2590800" y="1905000"/>
            <a:ext cx="7315200" cy="11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F35575D6-F3D5-4C53-BE0A-8B32CF9523ED}"/>
              </a:ext>
            </a:extLst>
          </p:cNvPr>
          <p:cNvSpPr>
            <a:spLocks noGrp="1" noChangeArrowheads="1"/>
          </p:cNvSpPr>
          <p:nvPr>
            <p:ph type="title"/>
          </p:nvPr>
        </p:nvSpPr>
        <p:spPr>
          <a:solidFill>
            <a:schemeClr val="accent2">
              <a:lumMod val="75000"/>
            </a:schemeClr>
          </a:solidFill>
        </p:spPr>
        <p:txBody>
          <a:bodyPr/>
          <a:lstStyle/>
          <a:p>
            <a:pPr algn="ctr"/>
            <a:r>
              <a:rPr lang="en-US" altLang="en-US" b="1" i="1" dirty="0">
                <a:solidFill>
                  <a:srgbClr val="FFFF00"/>
                </a:solidFill>
                <a:effectLst/>
              </a:rPr>
              <a:t>It Is Strong Drink</a:t>
            </a:r>
          </a:p>
        </p:txBody>
      </p:sp>
      <p:sp>
        <p:nvSpPr>
          <p:cNvPr id="59395" name="Rectangle 3">
            <a:extLst>
              <a:ext uri="{FF2B5EF4-FFF2-40B4-BE49-F238E27FC236}">
                <a16:creationId xmlns:a16="http://schemas.microsoft.com/office/drawing/2014/main" xmlns="" id="{86ABCEA0-A735-43D7-917D-1D5FD0FD893D}"/>
              </a:ext>
            </a:extLst>
          </p:cNvPr>
          <p:cNvSpPr>
            <a:spLocks noGrp="1" noChangeArrowheads="1"/>
          </p:cNvSpPr>
          <p:nvPr>
            <p:ph idx="1"/>
          </p:nvPr>
        </p:nvSpPr>
        <p:spPr/>
        <p:txBody>
          <a:bodyPr>
            <a:normAutofit/>
          </a:bodyPr>
          <a:lstStyle/>
          <a:p>
            <a:r>
              <a:rPr lang="en-US" altLang="en-US" sz="3200" u="sng" dirty="0"/>
              <a:t>Strong Drink Is Condemned</a:t>
            </a:r>
          </a:p>
          <a:p>
            <a:pPr lvl="1"/>
            <a:r>
              <a:rPr lang="en-US" altLang="en-US" sz="3200" dirty="0"/>
              <a:t> </a:t>
            </a:r>
            <a:r>
              <a:rPr lang="en-US" altLang="en-US" sz="3200" b="1" dirty="0"/>
              <a:t>Prov. 20:1</a:t>
            </a:r>
          </a:p>
          <a:p>
            <a:r>
              <a:rPr lang="en-US" altLang="en-US" sz="3200" dirty="0"/>
              <a:t> </a:t>
            </a:r>
            <a:r>
              <a:rPr lang="en-US" altLang="en-US" sz="3200" u="sng" dirty="0"/>
              <a:t>Drinks Today Are Strong – By Comparison</a:t>
            </a:r>
          </a:p>
          <a:p>
            <a:pPr lvl="1"/>
            <a:r>
              <a:rPr lang="en-US" altLang="en-US" sz="3200" dirty="0"/>
              <a:t> Palestine wines: 5% - 8%</a:t>
            </a:r>
          </a:p>
          <a:p>
            <a:pPr lvl="1"/>
            <a:r>
              <a:rPr lang="en-US" altLang="en-US" sz="3200" dirty="0"/>
              <a:t> Distilled – 45% - 50%</a:t>
            </a:r>
          </a:p>
          <a:p>
            <a:pPr lvl="1"/>
            <a:r>
              <a:rPr lang="en-US" altLang="en-US" sz="3200" dirty="0"/>
              <a:t> Malt – 4% - 6%, 10%</a:t>
            </a:r>
          </a:p>
          <a:p>
            <a:pPr lvl="1"/>
            <a:r>
              <a:rPr lang="en-US" altLang="en-US" sz="3200" dirty="0"/>
              <a:t> Wines – 10% - 14%</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939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p:cTn id="11"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593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p:cTn id="17"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9395">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 calcmode="lin" valueType="num">
                                      <p:cBhvr>
                                        <p:cTn id="21" dur="10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59395">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9395">
                                            <p:txEl>
                                              <p:pRg st="4" end="4"/>
                                            </p:txEl>
                                          </p:spTgt>
                                        </p:tgtEl>
                                        <p:attrNameLst>
                                          <p:attrName>style.visibility</p:attrName>
                                        </p:attrNameLst>
                                      </p:cBhvr>
                                      <p:to>
                                        <p:strVal val="visible"/>
                                      </p:to>
                                    </p:set>
                                    <p:anim calcmode="lin" valueType="num">
                                      <p:cBhvr>
                                        <p:cTn id="25" dur="10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9395">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9395">
                                            <p:txEl>
                                              <p:pRg st="5" end="5"/>
                                            </p:txEl>
                                          </p:spTgt>
                                        </p:tgtEl>
                                        <p:attrNameLst>
                                          <p:attrName>style.visibility</p:attrName>
                                        </p:attrNameLst>
                                      </p:cBhvr>
                                      <p:to>
                                        <p:strVal val="visible"/>
                                      </p:to>
                                    </p:set>
                                    <p:anim calcmode="lin" valueType="num">
                                      <p:cBhvr>
                                        <p:cTn id="29" dur="10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59395">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59395">
                                            <p:txEl>
                                              <p:pRg st="6" end="6"/>
                                            </p:txEl>
                                          </p:spTgt>
                                        </p:tgtEl>
                                        <p:attrNameLst>
                                          <p:attrName>style.visibility</p:attrName>
                                        </p:attrNameLst>
                                      </p:cBhvr>
                                      <p:to>
                                        <p:strVal val="visible"/>
                                      </p:to>
                                    </p:set>
                                    <p:anim calcmode="lin" valueType="num">
                                      <p:cBhvr>
                                        <p:cTn id="33" dur="10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5939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xmlns="" id="{0236F94B-FC17-4D79-9F44-BBD15D2DADB3}"/>
              </a:ext>
            </a:extLst>
          </p:cNvPr>
          <p:cNvSpPr>
            <a:spLocks noChangeArrowheads="1"/>
          </p:cNvSpPr>
          <p:nvPr/>
        </p:nvSpPr>
        <p:spPr bwMode="auto">
          <a:xfrm>
            <a:off x="1524000" y="457200"/>
            <a:ext cx="8610600" cy="990600"/>
          </a:xfrm>
          <a:prstGeom prst="flowChartTerminator">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a:solidFill>
                  <a:srgbClr val="FFFF00"/>
                </a:solidFill>
                <a:effectLst>
                  <a:outerShdw blurRad="38100" dist="38100" dir="2700000" algn="tl">
                    <a:srgbClr val="000000"/>
                  </a:outerShdw>
                </a:effectLst>
                <a:latin typeface="Comic Sans MS" panose="030F0702030302020204" pitchFamily="66" charset="0"/>
              </a:rPr>
              <a:t>Drinking</a:t>
            </a:r>
          </a:p>
        </p:txBody>
      </p:sp>
      <p:pic>
        <p:nvPicPr>
          <p:cNvPr id="50179" name="Picture 3" descr="j0343251">
            <a:extLst>
              <a:ext uri="{FF2B5EF4-FFF2-40B4-BE49-F238E27FC236}">
                <a16:creationId xmlns:a16="http://schemas.microsoft.com/office/drawing/2014/main" xmlns="" id="{9C3BB60E-CF46-44F6-A4BB-9BB528AA11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10668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j0250183">
            <a:extLst>
              <a:ext uri="{FF2B5EF4-FFF2-40B4-BE49-F238E27FC236}">
                <a16:creationId xmlns:a16="http://schemas.microsoft.com/office/drawing/2014/main" xmlns="" id="{AC639C82-4D57-4B9A-8369-17C0E0AFDF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57201"/>
            <a:ext cx="1028700" cy="912813"/>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a:extLst>
              <a:ext uri="{FF2B5EF4-FFF2-40B4-BE49-F238E27FC236}">
                <a16:creationId xmlns:a16="http://schemas.microsoft.com/office/drawing/2014/main" xmlns="" id="{63029C74-5FB9-4805-9037-10D85F5B9FD1}"/>
              </a:ext>
            </a:extLst>
          </p:cNvPr>
          <p:cNvSpPr txBox="1">
            <a:spLocks noChangeArrowheads="1"/>
          </p:cNvSpPr>
          <p:nvPr/>
        </p:nvSpPr>
        <p:spPr bwMode="auto">
          <a:xfrm>
            <a:off x="2590800" y="1905000"/>
            <a:ext cx="7315200" cy="183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70000"/>
              </a:lnSpc>
            </a:pPr>
            <a:r>
              <a:rPr lang="en-US" altLang="en-US" sz="3200" b="1" dirty="0">
                <a:latin typeface="Comic Sans MS" panose="030F0702030302020204" pitchFamily="66" charset="0"/>
              </a:rPr>
              <a:t>I. It Is Drunkenness</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 It Is Strong Drink</a:t>
            </a:r>
          </a:p>
          <a:p>
            <a:pPr>
              <a:lnSpc>
                <a:spcPct val="70000"/>
              </a:lnSpc>
            </a:pPr>
            <a:endParaRPr lang="en-US" altLang="en-US" sz="3200" b="1" dirty="0">
              <a:latin typeface="Comic Sans MS" panose="030F0702030302020204" pitchFamily="66" charset="0"/>
            </a:endParaRPr>
          </a:p>
          <a:p>
            <a:pPr>
              <a:lnSpc>
                <a:spcPct val="70000"/>
              </a:lnSpc>
            </a:pPr>
            <a:r>
              <a:rPr lang="en-US" altLang="en-US" sz="3200" b="1" dirty="0">
                <a:latin typeface="Comic Sans MS" panose="030F0702030302020204" pitchFamily="66" charset="0"/>
              </a:rPr>
              <a:t>III. It Is Harmful</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181">
                                            <p:txEl>
                                              <p:pRg st="4" end="4"/>
                                            </p:txEl>
                                          </p:spTgt>
                                        </p:tgtEl>
                                        <p:attrNameLst>
                                          <p:attrName>style.visibility</p:attrName>
                                        </p:attrNameLst>
                                      </p:cBhvr>
                                      <p:to>
                                        <p:strVal val="visible"/>
                                      </p:to>
                                    </p:set>
                                    <p:anim calcmode="lin" valueType="num">
                                      <p:cBhvr additive="base">
                                        <p:cTn id="7" dur="500" fill="hold"/>
                                        <p:tgtEl>
                                          <p:spTgt spid="50181">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1154</TotalTime>
  <Words>2930</Words>
  <Application>Microsoft Office PowerPoint</Application>
  <PresentationFormat>Custom</PresentationFormat>
  <Paragraphs>337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Textured</vt:lpstr>
      <vt:lpstr>PowerPoint Presentation</vt:lpstr>
      <vt:lpstr>PowerPoint Presentation</vt:lpstr>
      <vt:lpstr>PowerPoint Presentation</vt:lpstr>
      <vt:lpstr>PowerPoint Presentation</vt:lpstr>
      <vt:lpstr>PowerPoint Presentation</vt:lpstr>
      <vt:lpstr>It Is Drunkenness</vt:lpstr>
      <vt:lpstr>PowerPoint Presentation</vt:lpstr>
      <vt:lpstr>It Is Strong Drink</vt:lpstr>
      <vt:lpstr>PowerPoint Presentation</vt:lpstr>
      <vt:lpstr>It Is Harmful</vt:lpstr>
      <vt:lpstr>PowerPoint Presentation</vt:lpstr>
      <vt:lpstr>Drinking Is Condemned</vt:lpstr>
      <vt:lpstr>PowerPoint Presentation</vt:lpstr>
      <vt:lpstr>Influences Others</vt:lpstr>
      <vt:lpstr>PowerPoint Presentation</vt:lpstr>
      <vt:lpstr>Arguments Make To Justify</vt:lpstr>
      <vt:lpstr>PowerPoint Presentation</vt:lpstr>
      <vt:lpstr>Arguments Make To Justify</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cwser</cp:lastModifiedBy>
  <cp:revision>102</cp:revision>
  <dcterms:created xsi:type="dcterms:W3CDTF">2003-03-29T22:40:07Z</dcterms:created>
  <dcterms:modified xsi:type="dcterms:W3CDTF">2019-09-06T18:51:41Z</dcterms:modified>
</cp:coreProperties>
</file>