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63" r:id="rId5"/>
    <p:sldId id="270" r:id="rId6"/>
    <p:sldId id="264" r:id="rId7"/>
    <p:sldId id="267" r:id="rId8"/>
    <p:sldId id="258" r:id="rId9"/>
    <p:sldId id="268" r:id="rId10"/>
    <p:sldId id="259" r:id="rId11"/>
    <p:sldId id="271" r:id="rId12"/>
    <p:sldId id="260" r:id="rId13"/>
    <p:sldId id="272" r:id="rId14"/>
    <p:sldId id="265" r:id="rId15"/>
    <p:sldId id="273" r:id="rId16"/>
    <p:sldId id="261" r:id="rId17"/>
    <p:sldId id="274" r:id="rId18"/>
    <p:sldId id="266" r:id="rId19"/>
    <p:sldId id="275" r:id="rId20"/>
    <p:sldId id="262"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0" autoAdjust="0"/>
    <p:restoredTop sz="86371" autoAdjust="0"/>
  </p:normalViewPr>
  <p:slideViewPr>
    <p:cSldViewPr>
      <p:cViewPr varScale="1">
        <p:scale>
          <a:sx n="71" d="100"/>
          <a:sy n="71" d="100"/>
        </p:scale>
        <p:origin x="-1164" y="-102"/>
      </p:cViewPr>
      <p:guideLst>
        <p:guide orient="horz" pos="2160"/>
        <p:guide pos="2880"/>
      </p:guideLst>
    </p:cSldViewPr>
  </p:slideViewPr>
  <p:outlineViewPr>
    <p:cViewPr>
      <p:scale>
        <a:sx n="33" d="100"/>
        <a:sy n="33" d="100"/>
      </p:scale>
      <p:origin x="0" y="124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0A62AF-D0C7-43B4-9B44-9EA21AA6910C}"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C25FA-D3CB-4E9B-BBAB-602A8AD7B3D9}" type="slidenum">
              <a:rPr lang="en-US" smtClean="0"/>
              <a:t>‹#›</a:t>
            </a:fld>
            <a:endParaRPr lang="en-US"/>
          </a:p>
        </p:txBody>
      </p:sp>
    </p:spTree>
    <p:extLst>
      <p:ext uri="{BB962C8B-B14F-4D97-AF65-F5344CB8AC3E}">
        <p14:creationId xmlns:p14="http://schemas.microsoft.com/office/powerpoint/2010/main" val="2489077553"/>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A62AF-D0C7-43B4-9B44-9EA21AA6910C}"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C25FA-D3CB-4E9B-BBAB-602A8AD7B3D9}" type="slidenum">
              <a:rPr lang="en-US" smtClean="0"/>
              <a:t>‹#›</a:t>
            </a:fld>
            <a:endParaRPr lang="en-US"/>
          </a:p>
        </p:txBody>
      </p:sp>
    </p:spTree>
    <p:extLst>
      <p:ext uri="{BB962C8B-B14F-4D97-AF65-F5344CB8AC3E}">
        <p14:creationId xmlns:p14="http://schemas.microsoft.com/office/powerpoint/2010/main" val="2890966869"/>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A62AF-D0C7-43B4-9B44-9EA21AA6910C}"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C25FA-D3CB-4E9B-BBAB-602A8AD7B3D9}" type="slidenum">
              <a:rPr lang="en-US" smtClean="0"/>
              <a:t>‹#›</a:t>
            </a:fld>
            <a:endParaRPr lang="en-US"/>
          </a:p>
        </p:txBody>
      </p:sp>
    </p:spTree>
    <p:extLst>
      <p:ext uri="{BB962C8B-B14F-4D97-AF65-F5344CB8AC3E}">
        <p14:creationId xmlns:p14="http://schemas.microsoft.com/office/powerpoint/2010/main" val="2310939092"/>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A62AF-D0C7-43B4-9B44-9EA21AA6910C}"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C25FA-D3CB-4E9B-BBAB-602A8AD7B3D9}" type="slidenum">
              <a:rPr lang="en-US" smtClean="0"/>
              <a:t>‹#›</a:t>
            </a:fld>
            <a:endParaRPr lang="en-US"/>
          </a:p>
        </p:txBody>
      </p:sp>
    </p:spTree>
    <p:extLst>
      <p:ext uri="{BB962C8B-B14F-4D97-AF65-F5344CB8AC3E}">
        <p14:creationId xmlns:p14="http://schemas.microsoft.com/office/powerpoint/2010/main" val="2994454171"/>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0A62AF-D0C7-43B4-9B44-9EA21AA6910C}"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C25FA-D3CB-4E9B-BBAB-602A8AD7B3D9}" type="slidenum">
              <a:rPr lang="en-US" smtClean="0"/>
              <a:t>‹#›</a:t>
            </a:fld>
            <a:endParaRPr lang="en-US"/>
          </a:p>
        </p:txBody>
      </p:sp>
    </p:spTree>
    <p:extLst>
      <p:ext uri="{BB962C8B-B14F-4D97-AF65-F5344CB8AC3E}">
        <p14:creationId xmlns:p14="http://schemas.microsoft.com/office/powerpoint/2010/main" val="2569834885"/>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0A62AF-D0C7-43B4-9B44-9EA21AA6910C}" type="datetimeFigureOut">
              <a:rPr lang="en-US" smtClean="0"/>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C25FA-D3CB-4E9B-BBAB-602A8AD7B3D9}" type="slidenum">
              <a:rPr lang="en-US" smtClean="0"/>
              <a:t>‹#›</a:t>
            </a:fld>
            <a:endParaRPr lang="en-US"/>
          </a:p>
        </p:txBody>
      </p:sp>
    </p:spTree>
    <p:extLst>
      <p:ext uri="{BB962C8B-B14F-4D97-AF65-F5344CB8AC3E}">
        <p14:creationId xmlns:p14="http://schemas.microsoft.com/office/powerpoint/2010/main" val="2068682697"/>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0A62AF-D0C7-43B4-9B44-9EA21AA6910C}" type="datetimeFigureOut">
              <a:rPr lang="en-US" smtClean="0"/>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4C25FA-D3CB-4E9B-BBAB-602A8AD7B3D9}" type="slidenum">
              <a:rPr lang="en-US" smtClean="0"/>
              <a:t>‹#›</a:t>
            </a:fld>
            <a:endParaRPr lang="en-US"/>
          </a:p>
        </p:txBody>
      </p:sp>
    </p:spTree>
    <p:extLst>
      <p:ext uri="{BB962C8B-B14F-4D97-AF65-F5344CB8AC3E}">
        <p14:creationId xmlns:p14="http://schemas.microsoft.com/office/powerpoint/2010/main" val="533088177"/>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0A62AF-D0C7-43B4-9B44-9EA21AA6910C}" type="datetimeFigureOut">
              <a:rPr lang="en-US" smtClean="0"/>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4C25FA-D3CB-4E9B-BBAB-602A8AD7B3D9}" type="slidenum">
              <a:rPr lang="en-US" smtClean="0"/>
              <a:t>‹#›</a:t>
            </a:fld>
            <a:endParaRPr lang="en-US"/>
          </a:p>
        </p:txBody>
      </p:sp>
    </p:spTree>
    <p:extLst>
      <p:ext uri="{BB962C8B-B14F-4D97-AF65-F5344CB8AC3E}">
        <p14:creationId xmlns:p14="http://schemas.microsoft.com/office/powerpoint/2010/main" val="3840808074"/>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A62AF-D0C7-43B4-9B44-9EA21AA6910C}" type="datetimeFigureOut">
              <a:rPr lang="en-US" smtClean="0"/>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4C25FA-D3CB-4E9B-BBAB-602A8AD7B3D9}" type="slidenum">
              <a:rPr lang="en-US" smtClean="0"/>
              <a:t>‹#›</a:t>
            </a:fld>
            <a:endParaRPr lang="en-US"/>
          </a:p>
        </p:txBody>
      </p:sp>
    </p:spTree>
    <p:extLst>
      <p:ext uri="{BB962C8B-B14F-4D97-AF65-F5344CB8AC3E}">
        <p14:creationId xmlns:p14="http://schemas.microsoft.com/office/powerpoint/2010/main" val="1758115885"/>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A62AF-D0C7-43B4-9B44-9EA21AA6910C}" type="datetimeFigureOut">
              <a:rPr lang="en-US" smtClean="0"/>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C25FA-D3CB-4E9B-BBAB-602A8AD7B3D9}" type="slidenum">
              <a:rPr lang="en-US" smtClean="0"/>
              <a:t>‹#›</a:t>
            </a:fld>
            <a:endParaRPr lang="en-US"/>
          </a:p>
        </p:txBody>
      </p:sp>
    </p:spTree>
    <p:extLst>
      <p:ext uri="{BB962C8B-B14F-4D97-AF65-F5344CB8AC3E}">
        <p14:creationId xmlns:p14="http://schemas.microsoft.com/office/powerpoint/2010/main" val="3302616973"/>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A62AF-D0C7-43B4-9B44-9EA21AA6910C}" type="datetimeFigureOut">
              <a:rPr lang="en-US" smtClean="0"/>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C25FA-D3CB-4E9B-BBAB-602A8AD7B3D9}" type="slidenum">
              <a:rPr lang="en-US" smtClean="0"/>
              <a:t>‹#›</a:t>
            </a:fld>
            <a:endParaRPr lang="en-US"/>
          </a:p>
        </p:txBody>
      </p:sp>
    </p:spTree>
    <p:extLst>
      <p:ext uri="{BB962C8B-B14F-4D97-AF65-F5344CB8AC3E}">
        <p14:creationId xmlns:p14="http://schemas.microsoft.com/office/powerpoint/2010/main" val="1759903481"/>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alpha val="39000"/>
              </a:srgbClr>
            </a:gs>
            <a:gs pos="25000">
              <a:schemeClr val="accent6">
                <a:lumMod val="40000"/>
                <a:lumOff val="60000"/>
              </a:schemeClr>
            </a:gs>
            <a:gs pos="75000">
              <a:schemeClr val="accent3">
                <a:lumMod val="60000"/>
                <a:lumOff val="40000"/>
              </a:schemeClr>
            </a:gs>
            <a:gs pos="100000">
              <a:srgbClr val="FFC000"/>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A62AF-D0C7-43B4-9B44-9EA21AA6910C}" type="datetimeFigureOut">
              <a:rPr lang="en-US" smtClean="0"/>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C25FA-D3CB-4E9B-BBAB-602A8AD7B3D9}" type="slidenum">
              <a:rPr lang="en-US" smtClean="0"/>
              <a:t>‹#›</a:t>
            </a:fld>
            <a:endParaRPr lang="en-US"/>
          </a:p>
        </p:txBody>
      </p:sp>
    </p:spTree>
    <p:extLst>
      <p:ext uri="{BB962C8B-B14F-4D97-AF65-F5344CB8AC3E}">
        <p14:creationId xmlns:p14="http://schemas.microsoft.com/office/powerpoint/2010/main" val="4259305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normAutofit/>
          </a:bodyPr>
          <a:lstStyle/>
          <a:p>
            <a:r>
              <a:rPr lang="en-US" sz="6600" dirty="0" smtClean="0"/>
              <a:t>About This Question</a:t>
            </a:r>
            <a:endParaRPr lang="en-US" sz="6600" dirty="0"/>
          </a:p>
        </p:txBody>
      </p:sp>
      <p:sp>
        <p:nvSpPr>
          <p:cNvPr id="3" name="Subtitle 2"/>
          <p:cNvSpPr>
            <a:spLocks noGrp="1"/>
          </p:cNvSpPr>
          <p:nvPr>
            <p:ph type="subTitle" idx="1"/>
          </p:nvPr>
        </p:nvSpPr>
        <p:spPr>
          <a:xfrm>
            <a:off x="685800" y="3886200"/>
            <a:ext cx="7620000" cy="2438400"/>
          </a:xfrm>
        </p:spPr>
        <p:txBody>
          <a:bodyPr>
            <a:normAutofit/>
          </a:bodyPr>
          <a:lstStyle/>
          <a:p>
            <a:r>
              <a:rPr lang="en-US" sz="4400" dirty="0" smtClean="0">
                <a:solidFill>
                  <a:schemeClr val="tx1"/>
                </a:solidFill>
              </a:rPr>
              <a:t>How Did The Apostles Apply Authority In The Beginning Of The Church</a:t>
            </a:r>
            <a:endParaRPr lang="en-US" sz="4400" dirty="0">
              <a:solidFill>
                <a:schemeClr val="tx1"/>
              </a:solidFill>
            </a:endParaRPr>
          </a:p>
        </p:txBody>
      </p:sp>
    </p:spTree>
    <p:extLst>
      <p:ext uri="{BB962C8B-B14F-4D97-AF65-F5344CB8AC3E}">
        <p14:creationId xmlns:p14="http://schemas.microsoft.com/office/powerpoint/2010/main" val="547493222"/>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THEY APPEALED TO EXAMPLE</a:t>
            </a:r>
          </a:p>
        </p:txBody>
      </p:sp>
      <p:sp>
        <p:nvSpPr>
          <p:cNvPr id="3" name="Content Placeholder 2"/>
          <p:cNvSpPr>
            <a:spLocks noGrp="1"/>
          </p:cNvSpPr>
          <p:nvPr>
            <p:ph idx="1"/>
          </p:nvPr>
        </p:nvSpPr>
        <p:spPr>
          <a:xfrm>
            <a:off x="0" y="1371600"/>
            <a:ext cx="9144000" cy="5257800"/>
          </a:xfrm>
        </p:spPr>
        <p:txBody>
          <a:bodyPr>
            <a:normAutofit/>
          </a:bodyPr>
          <a:lstStyle/>
          <a:p>
            <a:r>
              <a:rPr lang="en-US" dirty="0" smtClean="0"/>
              <a:t>Acts 15:7-11</a:t>
            </a:r>
          </a:p>
          <a:p>
            <a:r>
              <a:rPr lang="en-US" dirty="0" smtClean="0"/>
              <a:t>Peter reminded them all of his example in having earlier preached the gospel to the Gentiles, who received the Holy Spirit, and were baptized, being saved, while Gentiles (Acts 10:17-11:18).</a:t>
            </a:r>
          </a:p>
        </p:txBody>
      </p:sp>
    </p:spTree>
    <p:extLst>
      <p:ext uri="{BB962C8B-B14F-4D97-AF65-F5344CB8AC3E}">
        <p14:creationId xmlns:p14="http://schemas.microsoft.com/office/powerpoint/2010/main" val="134488253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APPEALED TO EXAMPLE</a:t>
            </a:r>
            <a:endParaRPr lang="en-US" dirty="0"/>
          </a:p>
        </p:txBody>
      </p:sp>
      <p:sp>
        <p:nvSpPr>
          <p:cNvPr id="3" name="Content Placeholder 2"/>
          <p:cNvSpPr>
            <a:spLocks noGrp="1"/>
          </p:cNvSpPr>
          <p:nvPr>
            <p:ph idx="1"/>
          </p:nvPr>
        </p:nvSpPr>
        <p:spPr/>
        <p:txBody>
          <a:bodyPr/>
          <a:lstStyle/>
          <a:p>
            <a:r>
              <a:rPr lang="en-US" dirty="0"/>
              <a:t>1st John 2:6</a:t>
            </a:r>
          </a:p>
          <a:p>
            <a:r>
              <a:rPr lang="en-US" dirty="0"/>
              <a:t>We are under command to follow the example of Christ.</a:t>
            </a:r>
          </a:p>
          <a:p>
            <a:r>
              <a:rPr lang="en-US" dirty="0"/>
              <a:t>1st Corinthians 11:1-2; 4:16; Philippians 3:17; 4:9</a:t>
            </a:r>
          </a:p>
          <a:p>
            <a:r>
              <a:rPr lang="en-US" dirty="0"/>
              <a:t>We are, likewise, under command to follow the example of the apostles.</a:t>
            </a:r>
          </a:p>
          <a:p>
            <a:endParaRPr lang="en-US" dirty="0"/>
          </a:p>
        </p:txBody>
      </p:sp>
    </p:spTree>
    <p:extLst>
      <p:ext uri="{BB962C8B-B14F-4D97-AF65-F5344CB8AC3E}">
        <p14:creationId xmlns:p14="http://schemas.microsoft.com/office/powerpoint/2010/main" val="1509806411"/>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THEY APPEALED TO INFERENCE</a:t>
            </a:r>
          </a:p>
        </p:txBody>
      </p:sp>
      <p:sp>
        <p:nvSpPr>
          <p:cNvPr id="3" name="Content Placeholder 2"/>
          <p:cNvSpPr>
            <a:spLocks noGrp="1"/>
          </p:cNvSpPr>
          <p:nvPr>
            <p:ph idx="1"/>
          </p:nvPr>
        </p:nvSpPr>
        <p:spPr>
          <a:xfrm>
            <a:off x="0" y="1371600"/>
            <a:ext cx="9067800" cy="5257800"/>
          </a:xfrm>
        </p:spPr>
        <p:txBody>
          <a:bodyPr>
            <a:normAutofit/>
          </a:bodyPr>
          <a:lstStyle/>
          <a:p>
            <a:r>
              <a:rPr lang="en-US" dirty="0" smtClean="0"/>
              <a:t>Acts 15:12</a:t>
            </a:r>
          </a:p>
          <a:p>
            <a:r>
              <a:rPr lang="en-US" dirty="0" smtClean="0"/>
              <a:t>Paul and Barnabas implied God’s willingness to save the Gentiles as Gentiles, not Jewish proselytes, insomuch as He had been working miracles among them by Paul and Barnabas (Acts 13:4-12; 14:8-10). </a:t>
            </a:r>
          </a:p>
        </p:txBody>
      </p:sp>
    </p:spTree>
    <p:extLst>
      <p:ext uri="{BB962C8B-B14F-4D97-AF65-F5344CB8AC3E}">
        <p14:creationId xmlns:p14="http://schemas.microsoft.com/office/powerpoint/2010/main" val="39962488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APPEALED TO INFERENCE</a:t>
            </a:r>
            <a:endParaRPr lang="en-US" dirty="0"/>
          </a:p>
        </p:txBody>
      </p:sp>
      <p:sp>
        <p:nvSpPr>
          <p:cNvPr id="3" name="Content Placeholder 2"/>
          <p:cNvSpPr>
            <a:spLocks noGrp="1"/>
          </p:cNvSpPr>
          <p:nvPr>
            <p:ph idx="1"/>
          </p:nvPr>
        </p:nvSpPr>
        <p:spPr/>
        <p:txBody>
          <a:bodyPr/>
          <a:lstStyle/>
          <a:p>
            <a:r>
              <a:rPr lang="en-US" dirty="0"/>
              <a:t>There are many examples in Scripture of implication establishing authority.</a:t>
            </a:r>
          </a:p>
          <a:p>
            <a:r>
              <a:rPr lang="en-US" dirty="0"/>
              <a:t>Matthew 22:31-32</a:t>
            </a:r>
          </a:p>
          <a:p>
            <a:r>
              <a:rPr lang="en-US" dirty="0"/>
              <a:t>God implied the resurrection, that is life after death, when He identified Himself to Moses as the God of Abraham, Isaac, and Jacob well past the deaths of those patriarchs.</a:t>
            </a:r>
          </a:p>
          <a:p>
            <a:r>
              <a:rPr lang="en-US" dirty="0"/>
              <a:t>Acts 10:12-15, 28</a:t>
            </a:r>
          </a:p>
          <a:p>
            <a:endParaRPr lang="en-US" dirty="0"/>
          </a:p>
        </p:txBody>
      </p:sp>
    </p:spTree>
    <p:extLst>
      <p:ext uri="{BB962C8B-B14F-4D97-AF65-F5344CB8AC3E}">
        <p14:creationId xmlns:p14="http://schemas.microsoft.com/office/powerpoint/2010/main" val="3645506587"/>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APPEALED TO INFERENCE</a:t>
            </a:r>
            <a:endParaRPr lang="en-US" dirty="0"/>
          </a:p>
        </p:txBody>
      </p:sp>
      <p:sp>
        <p:nvSpPr>
          <p:cNvPr id="3" name="Content Placeholder 2"/>
          <p:cNvSpPr>
            <a:spLocks noGrp="1"/>
          </p:cNvSpPr>
          <p:nvPr>
            <p:ph idx="1"/>
          </p:nvPr>
        </p:nvSpPr>
        <p:spPr>
          <a:xfrm>
            <a:off x="0" y="1295400"/>
            <a:ext cx="9144000" cy="5410200"/>
          </a:xfrm>
        </p:spPr>
        <p:txBody>
          <a:bodyPr>
            <a:normAutofit/>
          </a:bodyPr>
          <a:lstStyle/>
          <a:p>
            <a:r>
              <a:rPr lang="en-US" dirty="0"/>
              <a:t>Peter correctly inferred that God did not consider any man common or unclean, saying “God has shown me”, even though the specific vision he beheld was about food. </a:t>
            </a:r>
          </a:p>
          <a:p>
            <a:r>
              <a:rPr lang="en-US" dirty="0"/>
              <a:t>If one aspect of the Old Testament was repealed, then all of it was.</a:t>
            </a:r>
          </a:p>
          <a:p>
            <a:endParaRPr lang="en-US" dirty="0"/>
          </a:p>
        </p:txBody>
      </p:sp>
    </p:spTree>
    <p:extLst>
      <p:ext uri="{BB962C8B-B14F-4D97-AF65-F5344CB8AC3E}">
        <p14:creationId xmlns:p14="http://schemas.microsoft.com/office/powerpoint/2010/main" val="174865936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APPEALED TO INFERENCE</a:t>
            </a:r>
            <a:endParaRPr lang="en-US" dirty="0"/>
          </a:p>
        </p:txBody>
      </p:sp>
      <p:sp>
        <p:nvSpPr>
          <p:cNvPr id="3" name="Content Placeholder 2"/>
          <p:cNvSpPr>
            <a:spLocks noGrp="1"/>
          </p:cNvSpPr>
          <p:nvPr>
            <p:ph idx="1"/>
          </p:nvPr>
        </p:nvSpPr>
        <p:spPr/>
        <p:txBody>
          <a:bodyPr>
            <a:normAutofit lnSpcReduction="10000"/>
          </a:bodyPr>
          <a:lstStyle/>
          <a:p>
            <a:r>
              <a:rPr lang="en-US" dirty="0"/>
              <a:t>1st Corinthians 15:27</a:t>
            </a:r>
          </a:p>
          <a:p>
            <a:r>
              <a:rPr lang="en-US" dirty="0"/>
              <a:t>“It is evident” that the one who gave total authority to Christ is excepted from that authority. </a:t>
            </a:r>
          </a:p>
          <a:p>
            <a:r>
              <a:rPr lang="en-US" dirty="0"/>
              <a:t>That which is self-evident is implied.</a:t>
            </a:r>
          </a:p>
          <a:p>
            <a:r>
              <a:rPr lang="en-US" dirty="0"/>
              <a:t>Hebrews 11:17-19</a:t>
            </a:r>
          </a:p>
          <a:p>
            <a:r>
              <a:rPr lang="en-US" dirty="0"/>
              <a:t>Abraham correctly concluded that if God would fulfill His promises in Isaac, but Isaac must die, then God is able to resurrect Isaac.</a:t>
            </a:r>
          </a:p>
          <a:p>
            <a:endParaRPr lang="en-US" dirty="0"/>
          </a:p>
        </p:txBody>
      </p:sp>
    </p:spTree>
    <p:extLst>
      <p:ext uri="{BB962C8B-B14F-4D97-AF65-F5344CB8AC3E}">
        <p14:creationId xmlns:p14="http://schemas.microsoft.com/office/powerpoint/2010/main" val="3038568228"/>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THEY APPEALED TO SILENCE</a:t>
            </a:r>
          </a:p>
        </p:txBody>
      </p:sp>
      <p:sp>
        <p:nvSpPr>
          <p:cNvPr id="3" name="Content Placeholder 2"/>
          <p:cNvSpPr>
            <a:spLocks noGrp="1"/>
          </p:cNvSpPr>
          <p:nvPr>
            <p:ph idx="1"/>
          </p:nvPr>
        </p:nvSpPr>
        <p:spPr>
          <a:xfrm>
            <a:off x="0" y="1219200"/>
            <a:ext cx="9067800" cy="5410200"/>
          </a:xfrm>
        </p:spPr>
        <p:txBody>
          <a:bodyPr>
            <a:normAutofit/>
          </a:bodyPr>
          <a:lstStyle/>
          <a:p>
            <a:r>
              <a:rPr lang="en-US" dirty="0" smtClean="0"/>
              <a:t>Acts 15:22-29</a:t>
            </a:r>
          </a:p>
          <a:p>
            <a:r>
              <a:rPr lang="en-US" dirty="0" smtClean="0"/>
              <a:t>When the letter treating the problem was composed by the church at Jerusalem, including her elders and the apostles, it described the troublemakers as people “to whom we gave no such commandment”. </a:t>
            </a:r>
          </a:p>
          <a:p>
            <a:r>
              <a:rPr lang="en-US" dirty="0" smtClean="0"/>
              <a:t>The silence of the church in Jerusalem relative to these men amounted to prohibition of their behavior. </a:t>
            </a:r>
          </a:p>
        </p:txBody>
      </p:sp>
    </p:spTree>
    <p:extLst>
      <p:ext uri="{BB962C8B-B14F-4D97-AF65-F5344CB8AC3E}">
        <p14:creationId xmlns:p14="http://schemas.microsoft.com/office/powerpoint/2010/main" val="267638325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APPEALED TO SILENCE</a:t>
            </a:r>
            <a:endParaRPr lang="en-US" dirty="0"/>
          </a:p>
        </p:txBody>
      </p:sp>
      <p:sp>
        <p:nvSpPr>
          <p:cNvPr id="3" name="Content Placeholder 2"/>
          <p:cNvSpPr>
            <a:spLocks noGrp="1"/>
          </p:cNvSpPr>
          <p:nvPr>
            <p:ph idx="1"/>
          </p:nvPr>
        </p:nvSpPr>
        <p:spPr/>
        <p:txBody>
          <a:bodyPr/>
          <a:lstStyle/>
          <a:p>
            <a:r>
              <a:rPr lang="en-US" dirty="0"/>
              <a:t>This is the law of exclusion.</a:t>
            </a:r>
          </a:p>
          <a:p>
            <a:r>
              <a:rPr lang="en-US" dirty="0"/>
              <a:t>2nd Samuel 7:1-7</a:t>
            </a:r>
          </a:p>
          <a:p>
            <a:r>
              <a:rPr lang="en-US" dirty="0"/>
              <a:t>David intended to construct God’s temple in Jerusalem, but was rhetorically asked, “Have I ever spoken a word to anyone… saying, ‘Why have you not built Me a house of cedar?’” </a:t>
            </a:r>
          </a:p>
          <a:p>
            <a:r>
              <a:rPr lang="en-US" dirty="0"/>
              <a:t>That God had not requested it; His silence on the matter, meant it was forbidden.</a:t>
            </a:r>
          </a:p>
          <a:p>
            <a:endParaRPr lang="en-US" dirty="0"/>
          </a:p>
        </p:txBody>
      </p:sp>
    </p:spTree>
    <p:extLst>
      <p:ext uri="{BB962C8B-B14F-4D97-AF65-F5344CB8AC3E}">
        <p14:creationId xmlns:p14="http://schemas.microsoft.com/office/powerpoint/2010/main" val="3368757794"/>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APPEALED TO SILENCE</a:t>
            </a:r>
            <a:endParaRPr lang="en-US" dirty="0"/>
          </a:p>
        </p:txBody>
      </p:sp>
      <p:sp>
        <p:nvSpPr>
          <p:cNvPr id="3" name="Content Placeholder 2"/>
          <p:cNvSpPr>
            <a:spLocks noGrp="1"/>
          </p:cNvSpPr>
          <p:nvPr>
            <p:ph idx="1"/>
          </p:nvPr>
        </p:nvSpPr>
        <p:spPr>
          <a:xfrm>
            <a:off x="0" y="1371600"/>
            <a:ext cx="9067800" cy="5257800"/>
          </a:xfrm>
        </p:spPr>
        <p:txBody>
          <a:bodyPr>
            <a:normAutofit/>
          </a:bodyPr>
          <a:lstStyle/>
          <a:p>
            <a:r>
              <a:rPr lang="en-US" dirty="0"/>
              <a:t>Hebrews 1:5, 13</a:t>
            </a:r>
          </a:p>
          <a:p>
            <a:r>
              <a:rPr lang="en-US" dirty="0"/>
              <a:t>The great things God said of Jesus, He did not say of the angels. </a:t>
            </a:r>
          </a:p>
          <a:p>
            <a:r>
              <a:rPr lang="en-US" dirty="0"/>
              <a:t>Therefore, by silence, God communicated the superiority of Christ.</a:t>
            </a:r>
          </a:p>
          <a:p>
            <a:endParaRPr lang="en-US" dirty="0"/>
          </a:p>
        </p:txBody>
      </p:sp>
    </p:spTree>
    <p:extLst>
      <p:ext uri="{BB962C8B-B14F-4D97-AF65-F5344CB8AC3E}">
        <p14:creationId xmlns:p14="http://schemas.microsoft.com/office/powerpoint/2010/main" val="344901512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APPEALED TO SILENCE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a:t>Hebrews 7:14; 8:4</a:t>
            </a:r>
          </a:p>
          <a:p>
            <a:r>
              <a:rPr lang="en-US" dirty="0"/>
              <a:t>Jesus “would not be priest… according to the law” because “our Lord arose from Judah, of which tribe Moses spoke nothing concerning priesthood”. </a:t>
            </a:r>
          </a:p>
          <a:p>
            <a:r>
              <a:rPr lang="en-US" dirty="0"/>
              <a:t>God did not need to list all the tribes barred from priesthood; He need only have specified the one that was authorized.</a:t>
            </a:r>
          </a:p>
          <a:p>
            <a:r>
              <a:rPr lang="en-US" dirty="0"/>
              <a:t>2nd John 9</a:t>
            </a:r>
          </a:p>
          <a:p>
            <a:r>
              <a:rPr lang="en-US" dirty="0"/>
              <a:t>Going beyond Christ’s doctrine, disrespecting silence, leaves one without Christ.</a:t>
            </a:r>
          </a:p>
          <a:p>
            <a:endParaRPr lang="en-US" dirty="0"/>
          </a:p>
        </p:txBody>
      </p:sp>
    </p:spTree>
    <p:extLst>
      <p:ext uri="{BB962C8B-B14F-4D97-AF65-F5344CB8AC3E}">
        <p14:creationId xmlns:p14="http://schemas.microsoft.com/office/powerpoint/2010/main" val="3846912635"/>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a:xfrm>
            <a:off x="0" y="1371600"/>
            <a:ext cx="9144000" cy="5257800"/>
          </a:xfrm>
        </p:spPr>
        <p:txBody>
          <a:bodyPr>
            <a:normAutofit/>
          </a:bodyPr>
          <a:lstStyle/>
          <a:p>
            <a:r>
              <a:rPr lang="en-US" dirty="0" smtClean="0"/>
              <a:t>Acts 15:1, 5; Galatians 5:1-6</a:t>
            </a:r>
          </a:p>
          <a:p>
            <a:r>
              <a:rPr lang="en-US" dirty="0" smtClean="0"/>
              <a:t>The church in Antioch was disturbed by those who sought to bind circumcision on Gentile Christians. </a:t>
            </a:r>
          </a:p>
          <a:p>
            <a:r>
              <a:rPr lang="en-US" dirty="0" smtClean="0"/>
              <a:t>The correct answer to this problem is succinctly stated by Paul in a later epistle; circumcision doesn’t matter, unless one treats it as a religious necessity – in which case it is wrong. </a:t>
            </a:r>
          </a:p>
        </p:txBody>
      </p:sp>
    </p:spTree>
    <p:extLst>
      <p:ext uri="{BB962C8B-B14F-4D97-AF65-F5344CB8AC3E}">
        <p14:creationId xmlns:p14="http://schemas.microsoft.com/office/powerpoint/2010/main" val="24163661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a:t>
            </a:r>
            <a:endParaRPr lang="en-US" dirty="0"/>
          </a:p>
        </p:txBody>
      </p:sp>
      <p:sp>
        <p:nvSpPr>
          <p:cNvPr id="3" name="Content Placeholder 2"/>
          <p:cNvSpPr>
            <a:spLocks noGrp="1"/>
          </p:cNvSpPr>
          <p:nvPr>
            <p:ph idx="1"/>
          </p:nvPr>
        </p:nvSpPr>
        <p:spPr>
          <a:xfrm>
            <a:off x="76200" y="1295400"/>
            <a:ext cx="9067800" cy="5334000"/>
          </a:xfrm>
        </p:spPr>
        <p:txBody>
          <a:bodyPr>
            <a:normAutofit/>
          </a:bodyPr>
          <a:lstStyle/>
          <a:p>
            <a:r>
              <a:rPr lang="en-US" dirty="0" smtClean="0"/>
              <a:t>Acts 15:30-31; 6:1-7</a:t>
            </a:r>
          </a:p>
          <a:p>
            <a:r>
              <a:rPr lang="en-US" dirty="0" smtClean="0"/>
              <a:t>Rectifying error produces encouragement. </a:t>
            </a:r>
          </a:p>
          <a:p>
            <a:r>
              <a:rPr lang="en-US" dirty="0" smtClean="0"/>
              <a:t>Rather than disregarding problems, we must confront them to be at peace.</a:t>
            </a:r>
          </a:p>
          <a:p>
            <a:r>
              <a:rPr lang="en-US" dirty="0" smtClean="0"/>
              <a:t>Acts 16:1-5; 1st Corinthians 4:17; 7:17; 16:1; Colossians 4:16</a:t>
            </a:r>
          </a:p>
          <a:p>
            <a:endParaRPr lang="en-US" dirty="0" smtClean="0"/>
          </a:p>
          <a:p>
            <a:endParaRPr lang="en-US" dirty="0"/>
          </a:p>
        </p:txBody>
      </p:sp>
    </p:spTree>
    <p:extLst>
      <p:ext uri="{BB962C8B-B14F-4D97-AF65-F5344CB8AC3E}">
        <p14:creationId xmlns:p14="http://schemas.microsoft.com/office/powerpoint/2010/main" val="276535413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UMMARY</a:t>
            </a:r>
            <a:endParaRPr lang="en-US" dirty="0"/>
          </a:p>
        </p:txBody>
      </p:sp>
      <p:sp>
        <p:nvSpPr>
          <p:cNvPr id="3" name="Content Placeholder 2"/>
          <p:cNvSpPr>
            <a:spLocks noGrp="1"/>
          </p:cNvSpPr>
          <p:nvPr>
            <p:ph idx="1"/>
          </p:nvPr>
        </p:nvSpPr>
        <p:spPr/>
        <p:txBody>
          <a:bodyPr/>
          <a:lstStyle/>
          <a:p>
            <a:r>
              <a:rPr lang="en-US" dirty="0"/>
              <a:t>Although the problem confronted the church at Antioch, its solution was addressed to Syria and Cilicia (Acts 15:23), as well, and these “decrees” were spread even to cities of Galatia. </a:t>
            </a:r>
          </a:p>
          <a:p>
            <a:r>
              <a:rPr lang="en-US" dirty="0"/>
              <a:t>The doctrine of the apostles was consistent everywhere.</a:t>
            </a:r>
          </a:p>
          <a:p>
            <a:endParaRPr lang="en-US" dirty="0"/>
          </a:p>
        </p:txBody>
      </p:sp>
    </p:spTree>
    <p:extLst>
      <p:ext uri="{BB962C8B-B14F-4D97-AF65-F5344CB8AC3E}">
        <p14:creationId xmlns:p14="http://schemas.microsoft.com/office/powerpoint/2010/main" val="2559986706"/>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This all goes to show how authority is established today as well as in the first century.</a:t>
            </a:r>
          </a:p>
          <a:p>
            <a:r>
              <a:rPr lang="en-US" dirty="0" smtClean="0"/>
              <a:t>When we follow this pattern, we are following a God approved pattern.</a:t>
            </a:r>
          </a:p>
          <a:p>
            <a:r>
              <a:rPr lang="en-US" dirty="0" smtClean="0"/>
              <a:t>This is God’s formula for establishing authority which comes direct from His instruction book.</a:t>
            </a:r>
          </a:p>
          <a:p>
            <a:r>
              <a:rPr lang="en-US" dirty="0" smtClean="0"/>
              <a:t>We must have proper authority for everything we do and teach.</a:t>
            </a:r>
            <a:endParaRPr lang="en-US" dirty="0"/>
          </a:p>
        </p:txBody>
      </p:sp>
    </p:spTree>
    <p:extLst>
      <p:ext uri="{BB962C8B-B14F-4D97-AF65-F5344CB8AC3E}">
        <p14:creationId xmlns:p14="http://schemas.microsoft.com/office/powerpoint/2010/main" val="2285025318"/>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Knowing at the outset what the answer is, herein we intend to consider how the problem was resolved. </a:t>
            </a:r>
          </a:p>
          <a:p>
            <a:r>
              <a:rPr lang="en-US" dirty="0"/>
              <a:t>That is this lesson’s purpose, not to discuss circumcision, but to learn how conflict is resolved by the church.</a:t>
            </a:r>
          </a:p>
          <a:p>
            <a:endParaRPr lang="en-US" dirty="0"/>
          </a:p>
        </p:txBody>
      </p:sp>
    </p:spTree>
    <p:extLst>
      <p:ext uri="{BB962C8B-B14F-4D97-AF65-F5344CB8AC3E}">
        <p14:creationId xmlns:p14="http://schemas.microsoft.com/office/powerpoint/2010/main" val="224071446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295400"/>
            <a:ext cx="9144000" cy="5334000"/>
          </a:xfrm>
        </p:spPr>
        <p:txBody>
          <a:bodyPr>
            <a:normAutofit/>
          </a:bodyPr>
          <a:lstStyle/>
          <a:p>
            <a:r>
              <a:rPr lang="en-US" dirty="0" smtClean="0"/>
              <a:t>Acts </a:t>
            </a:r>
            <a:r>
              <a:rPr lang="en-US" dirty="0"/>
              <a:t>15:2a; Ephesians 5:11</a:t>
            </a:r>
          </a:p>
          <a:p>
            <a:r>
              <a:rPr lang="en-US" dirty="0"/>
              <a:t>Paul and Barnabas dissented and disputed with those in error. </a:t>
            </a:r>
            <a:endParaRPr lang="en-US" dirty="0" smtClean="0"/>
          </a:p>
          <a:p>
            <a:r>
              <a:rPr lang="en-US" dirty="0" smtClean="0"/>
              <a:t>Christians </a:t>
            </a:r>
            <a:r>
              <a:rPr lang="en-US" dirty="0"/>
              <a:t>are duty-bound to expose falsehood as such.</a:t>
            </a:r>
          </a:p>
          <a:p>
            <a:r>
              <a:rPr lang="en-US" dirty="0" smtClean="0"/>
              <a:t>Acts </a:t>
            </a:r>
            <a:r>
              <a:rPr lang="en-US" dirty="0"/>
              <a:t>15:2a; Galatians 2:1-5; Romans 14:21</a:t>
            </a:r>
          </a:p>
          <a:p>
            <a:endParaRPr lang="en-US" dirty="0"/>
          </a:p>
        </p:txBody>
      </p:sp>
    </p:spTree>
    <p:extLst>
      <p:ext uri="{BB962C8B-B14F-4D97-AF65-F5344CB8AC3E}">
        <p14:creationId xmlns:p14="http://schemas.microsoft.com/office/powerpoint/2010/main" val="208041711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NTRODUCTION</a:t>
            </a:r>
            <a:endParaRPr lang="en-US" dirty="0"/>
          </a:p>
        </p:txBody>
      </p:sp>
      <p:sp>
        <p:nvSpPr>
          <p:cNvPr id="3" name="Content Placeholder 2"/>
          <p:cNvSpPr>
            <a:spLocks noGrp="1"/>
          </p:cNvSpPr>
          <p:nvPr>
            <p:ph idx="1"/>
          </p:nvPr>
        </p:nvSpPr>
        <p:spPr/>
        <p:txBody>
          <a:bodyPr/>
          <a:lstStyle/>
          <a:p>
            <a:r>
              <a:rPr lang="en-US" dirty="0"/>
              <a:t>Speaking of this incident years later, Paul emphasized his intolerance of the error. </a:t>
            </a:r>
          </a:p>
          <a:p>
            <a:r>
              <a:rPr lang="en-US" dirty="0"/>
              <a:t>While it is true that Christians may be more strict with themselves than is required by the Lord, and that others Christians must respect those scruples, it is another matter entirely when one begins to insist that others must adhere to the same practices.</a:t>
            </a:r>
          </a:p>
          <a:p>
            <a:endParaRPr lang="en-US" dirty="0"/>
          </a:p>
        </p:txBody>
      </p:sp>
    </p:spTree>
    <p:extLst>
      <p:ext uri="{BB962C8B-B14F-4D97-AF65-F5344CB8AC3E}">
        <p14:creationId xmlns:p14="http://schemas.microsoft.com/office/powerpoint/2010/main" val="233171394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295400"/>
            <a:ext cx="9067800" cy="5410200"/>
          </a:xfrm>
        </p:spPr>
        <p:txBody>
          <a:bodyPr>
            <a:normAutofit/>
          </a:bodyPr>
          <a:lstStyle/>
          <a:p>
            <a:r>
              <a:rPr lang="en-US" dirty="0" smtClean="0"/>
              <a:t>Acts </a:t>
            </a:r>
            <a:r>
              <a:rPr lang="en-US" dirty="0"/>
              <a:t>15:2b, 6; Ephesians 2:20; 3:5</a:t>
            </a:r>
          </a:p>
          <a:p>
            <a:r>
              <a:rPr lang="en-US" dirty="0"/>
              <a:t>For resolution, those in Antioch went to the elders of Jerusalem and the apostles. </a:t>
            </a:r>
            <a:endParaRPr lang="en-US" dirty="0" smtClean="0"/>
          </a:p>
          <a:p>
            <a:r>
              <a:rPr lang="en-US" dirty="0" smtClean="0"/>
              <a:t>The </a:t>
            </a:r>
            <a:r>
              <a:rPr lang="en-US" dirty="0"/>
              <a:t>elders of the church in Jerusalem were involved because the false teachers had come from the church in Jerusalem. </a:t>
            </a:r>
            <a:endParaRPr lang="en-US" dirty="0" smtClean="0"/>
          </a:p>
          <a:p>
            <a:r>
              <a:rPr lang="en-US" dirty="0" smtClean="0"/>
              <a:t>The </a:t>
            </a:r>
            <a:r>
              <a:rPr lang="en-US" dirty="0"/>
              <a:t>apostles were involved because they have fundamental authority in every church, and their words, recorded in Scripture, still guide us.</a:t>
            </a:r>
          </a:p>
          <a:p>
            <a:endParaRPr lang="en-US" dirty="0"/>
          </a:p>
        </p:txBody>
      </p:sp>
    </p:spTree>
    <p:extLst>
      <p:ext uri="{BB962C8B-B14F-4D97-AF65-F5344CB8AC3E}">
        <p14:creationId xmlns:p14="http://schemas.microsoft.com/office/powerpoint/2010/main" val="131041535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Acts 15:3-4</a:t>
            </a:r>
          </a:p>
          <a:p>
            <a:r>
              <a:rPr lang="en-US" dirty="0"/>
              <a:t>Notice that, in the midst of adversity, even </a:t>
            </a:r>
            <a:r>
              <a:rPr lang="en-US" dirty="0" err="1"/>
              <a:t>en</a:t>
            </a:r>
            <a:r>
              <a:rPr lang="en-US" dirty="0"/>
              <a:t>-route to a conference to rectify an outstanding problem, Paul and Barnabas continued spreading good news and edifying brethren. </a:t>
            </a:r>
          </a:p>
          <a:p>
            <a:r>
              <a:rPr lang="en-US" dirty="0"/>
              <a:t>It is easy to be so distracted by conflict that disciples quit their good works. </a:t>
            </a:r>
          </a:p>
          <a:p>
            <a:r>
              <a:rPr lang="en-US" dirty="0"/>
              <a:t>Paul and Barnabas knew better.</a:t>
            </a:r>
          </a:p>
          <a:p>
            <a:endParaRPr lang="en-US" dirty="0"/>
          </a:p>
        </p:txBody>
      </p:sp>
    </p:spTree>
    <p:extLst>
      <p:ext uri="{BB962C8B-B14F-4D97-AF65-F5344CB8AC3E}">
        <p14:creationId xmlns:p14="http://schemas.microsoft.com/office/powerpoint/2010/main" val="1508728536"/>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THEY APPEALED TO DIRECT STATEMENT</a:t>
            </a:r>
          </a:p>
        </p:txBody>
      </p:sp>
      <p:sp>
        <p:nvSpPr>
          <p:cNvPr id="3" name="Content Placeholder 2"/>
          <p:cNvSpPr>
            <a:spLocks noGrp="1"/>
          </p:cNvSpPr>
          <p:nvPr>
            <p:ph idx="1"/>
          </p:nvPr>
        </p:nvSpPr>
        <p:spPr>
          <a:xfrm>
            <a:off x="0" y="1600200"/>
            <a:ext cx="9144000" cy="5029200"/>
          </a:xfrm>
        </p:spPr>
        <p:txBody>
          <a:bodyPr>
            <a:normAutofit/>
          </a:bodyPr>
          <a:lstStyle/>
          <a:p>
            <a:r>
              <a:rPr lang="en-US" dirty="0" smtClean="0"/>
              <a:t>Acts 15:13-21</a:t>
            </a:r>
          </a:p>
          <a:p>
            <a:r>
              <a:rPr lang="en-US" dirty="0" smtClean="0"/>
              <a:t>James quoted the prophecy of Amos (Amos 9:11-12) wherein God’s inclusion of the Gentiles, as Gentiles, is directly stated. </a:t>
            </a:r>
          </a:p>
          <a:p>
            <a:r>
              <a:rPr lang="en-US" dirty="0" smtClean="0"/>
              <a:t>Direct statements, including commands, are the simplest presentations of truth to be grasped.</a:t>
            </a:r>
          </a:p>
          <a:p>
            <a:r>
              <a:rPr lang="en-US" dirty="0" smtClean="0"/>
              <a:t>John 14:15, 21, 23-24; 15:14; 1st John 2:3-5; 5:3</a:t>
            </a:r>
          </a:p>
        </p:txBody>
      </p:sp>
    </p:spTree>
    <p:extLst>
      <p:ext uri="{BB962C8B-B14F-4D97-AF65-F5344CB8AC3E}">
        <p14:creationId xmlns:p14="http://schemas.microsoft.com/office/powerpoint/2010/main" val="131576290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Commandment keeping proves one’s love, friendship, and knowledge of Christ. </a:t>
            </a:r>
          </a:p>
          <a:p>
            <a:r>
              <a:rPr lang="en-US" dirty="0"/>
              <a:t>2nd Peter 3:1-2; Jude 17</a:t>
            </a:r>
          </a:p>
          <a:p>
            <a:r>
              <a:rPr lang="en-US" dirty="0"/>
              <a:t>Not only the Lord Himself, but also His apostles, must be obeyed.</a:t>
            </a:r>
          </a:p>
          <a:p>
            <a:endParaRPr lang="en-US" dirty="0"/>
          </a:p>
        </p:txBody>
      </p:sp>
    </p:spTree>
    <p:extLst>
      <p:ext uri="{BB962C8B-B14F-4D97-AF65-F5344CB8AC3E}">
        <p14:creationId xmlns:p14="http://schemas.microsoft.com/office/powerpoint/2010/main" val="2860739911"/>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1123</Words>
  <Application>Microsoft Office PowerPoint</Application>
  <PresentationFormat>On-screen Show (4:3)</PresentationFormat>
  <Paragraphs>92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About This Question</vt:lpstr>
      <vt:lpstr>INTRODUCTION</vt:lpstr>
      <vt:lpstr>INTRODUCTION</vt:lpstr>
      <vt:lpstr>INTRODUCTION</vt:lpstr>
      <vt:lpstr>INTRODUCTION</vt:lpstr>
      <vt:lpstr>INTRODUCTION</vt:lpstr>
      <vt:lpstr>INTRODUCTION</vt:lpstr>
      <vt:lpstr>THEY APPEALED TO DIRECT STATEMENT</vt:lpstr>
      <vt:lpstr>PowerPoint Presentation</vt:lpstr>
      <vt:lpstr>THEY APPEALED TO EXAMPLE</vt:lpstr>
      <vt:lpstr>THEY APPEALED TO EXAMPLE</vt:lpstr>
      <vt:lpstr>THEY APPEALED TO INFERENCE</vt:lpstr>
      <vt:lpstr>THEY APPEALED TO INFERENCE</vt:lpstr>
      <vt:lpstr>THEY APPEALED TO INFERENCE</vt:lpstr>
      <vt:lpstr>THEY APPEALED TO INFERENCE</vt:lpstr>
      <vt:lpstr>THEY APPEALED TO SILENCE</vt:lpstr>
      <vt:lpstr>THEY APPEALED TO SILENCE</vt:lpstr>
      <vt:lpstr>THEY APPEALED TO SILENCE</vt:lpstr>
      <vt:lpstr>THEY APPEALED TO SILENCE</vt:lpstr>
      <vt:lpstr>SUMMARY</vt:lpstr>
      <vt:lpstr>SUMMARY</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This Question</dc:title>
  <dc:creator>Aarons</dc:creator>
  <cp:lastModifiedBy>Aarons</cp:lastModifiedBy>
  <cp:revision>7</cp:revision>
  <dcterms:created xsi:type="dcterms:W3CDTF">2015-03-09T17:13:51Z</dcterms:created>
  <dcterms:modified xsi:type="dcterms:W3CDTF">2015-03-31T17:27:20Z</dcterms:modified>
</cp:coreProperties>
</file>