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2"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2" autoAdjust="0"/>
  </p:normalViewPr>
  <p:slideViewPr>
    <p:cSldViewPr>
      <p:cViewPr varScale="1">
        <p:scale>
          <a:sx n="98" d="100"/>
          <a:sy n="98" d="100"/>
        </p:scale>
        <p:origin x="-1422" y="-102"/>
      </p:cViewPr>
      <p:guideLst>
        <p:guide orient="horz" pos="2160"/>
        <p:guide pos="2880"/>
      </p:guideLst>
    </p:cSldViewPr>
  </p:slideViewPr>
  <p:outlineViewPr>
    <p:cViewPr>
      <p:scale>
        <a:sx n="33" d="100"/>
        <a:sy n="33" d="100"/>
      </p:scale>
      <p:origin x="48" y="179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3BC629-290F-4B0B-A137-7076867A64B3}"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21604601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BC629-290F-4B0B-A137-7076867A64B3}"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192324358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BC629-290F-4B0B-A137-7076867A64B3}"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39745975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BC629-290F-4B0B-A137-7076867A64B3}"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117238969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BC629-290F-4B0B-A137-7076867A64B3}"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11093418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BC629-290F-4B0B-A137-7076867A64B3}"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170671429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3BC629-290F-4B0B-A137-7076867A64B3}" type="datetimeFigureOut">
              <a:rPr lang="en-US" smtClean="0"/>
              <a:t>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6393172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BC629-290F-4B0B-A137-7076867A64B3}" type="datetimeFigureOut">
              <a:rPr lang="en-US" smtClean="0"/>
              <a:t>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48768783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BC629-290F-4B0B-A137-7076867A64B3}" type="datetimeFigureOut">
              <a:rPr lang="en-US" smtClean="0"/>
              <a:t>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24577054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BC629-290F-4B0B-A137-7076867A64B3}"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351846020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BC629-290F-4B0B-A137-7076867A64B3}"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C3CFA-75DC-4A97-9ADE-198C66EBB9B4}" type="slidenum">
              <a:rPr lang="en-US" smtClean="0"/>
              <a:t>‹#›</a:t>
            </a:fld>
            <a:endParaRPr lang="en-US"/>
          </a:p>
        </p:txBody>
      </p:sp>
    </p:spTree>
    <p:extLst>
      <p:ext uri="{BB962C8B-B14F-4D97-AF65-F5344CB8AC3E}">
        <p14:creationId xmlns:p14="http://schemas.microsoft.com/office/powerpoint/2010/main" val="7637202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gs>
            <a:gs pos="56000">
              <a:srgbClr val="FF6633">
                <a:alpha val="37000"/>
              </a:srgbClr>
            </a:gs>
            <a:gs pos="5000">
              <a:srgbClr val="FFFF00"/>
            </a:gs>
            <a:gs pos="90000">
              <a:srgbClr val="01A78F">
                <a:alpha val="30000"/>
              </a:srgbClr>
            </a:gs>
            <a:gs pos="100000">
              <a:srgbClr val="3366FF"/>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BC629-290F-4B0B-A137-7076867A64B3}" type="datetimeFigureOut">
              <a:rPr lang="en-US" smtClean="0"/>
              <a:t>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C3CFA-75DC-4A97-9ADE-198C66EBB9B4}" type="slidenum">
              <a:rPr lang="en-US" smtClean="0"/>
              <a:t>‹#›</a:t>
            </a:fld>
            <a:endParaRPr lang="en-US"/>
          </a:p>
        </p:txBody>
      </p:sp>
    </p:spTree>
    <p:extLst>
      <p:ext uri="{BB962C8B-B14F-4D97-AF65-F5344CB8AC3E}">
        <p14:creationId xmlns:p14="http://schemas.microsoft.com/office/powerpoint/2010/main" val="259235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ia.com/bible/nkjv/Jas%202.10" TargetMode="External"/><Relationship Id="rId2" Type="http://schemas.openxmlformats.org/officeDocument/2006/relationships/hyperlink" Target="http://biblia.com/bible/nkjv/Jas.%201.22-25" TargetMode="External"/><Relationship Id="rId1" Type="http://schemas.openxmlformats.org/officeDocument/2006/relationships/slideLayout" Target="../slideLayouts/slideLayout2.xml"/><Relationship Id="rId4" Type="http://schemas.openxmlformats.org/officeDocument/2006/relationships/hyperlink" Target="http://biblia.com/bible/nkjv/Jas%202.14-2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kjv/Matt.%206.1-3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blia.com/bible/nkjv/Matt.%207.1-1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biblia.com/bible/nkjv/1%20John%204.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blia.com/bible/nkjv/Matt.%205.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blia.com/bible/nkjv/Luke%206.20-4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Matt.%205.13-16" TargetMode="External"/><Relationship Id="rId2" Type="http://schemas.openxmlformats.org/officeDocument/2006/relationships/hyperlink" Target="http://biblia.com/bible/nkjv/Matt.%205.3-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Jas.%201.20" TargetMode="External"/><Relationship Id="rId2" Type="http://schemas.openxmlformats.org/officeDocument/2006/relationships/hyperlink" Target="http://biblia.com/bible/nkjv/Matt.%206.3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blia.com/bible/nkjv/Matt.%205.17-4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a:bodyPr>
          <a:lstStyle/>
          <a:p>
            <a:r>
              <a:rPr lang="en-US" sz="7200" b="1" dirty="0" smtClean="0"/>
              <a:t>The Sermon </a:t>
            </a:r>
            <a:br>
              <a:rPr lang="en-US" sz="7200" b="1" dirty="0" smtClean="0"/>
            </a:br>
            <a:r>
              <a:rPr lang="en-US" sz="7200" b="1" dirty="0" smtClean="0"/>
              <a:t>On The Mount</a:t>
            </a:r>
            <a:endParaRPr lang="en-US" dirty="0"/>
          </a:p>
        </p:txBody>
      </p:sp>
      <p:sp>
        <p:nvSpPr>
          <p:cNvPr id="3" name="Subtitle 2"/>
          <p:cNvSpPr>
            <a:spLocks noGrp="1"/>
          </p:cNvSpPr>
          <p:nvPr>
            <p:ph type="subTitle" idx="1"/>
          </p:nvPr>
        </p:nvSpPr>
        <p:spPr>
          <a:xfrm>
            <a:off x="228600" y="3886200"/>
            <a:ext cx="8839200" cy="2667000"/>
          </a:xfrm>
        </p:spPr>
        <p:txBody>
          <a:bodyPr>
            <a:normAutofit/>
          </a:bodyPr>
          <a:lstStyle/>
          <a:p>
            <a:pPr algn="l"/>
            <a:r>
              <a:rPr lang="en-US" dirty="0" smtClean="0">
                <a:solidFill>
                  <a:schemeClr val="tx1"/>
                </a:solidFill>
              </a:rPr>
              <a:t>The Sermon on the Mount was a great message that has been extensively studied and expounded upon.  </a:t>
            </a:r>
          </a:p>
          <a:p>
            <a:pPr algn="l"/>
            <a:r>
              <a:rPr lang="en-US" dirty="0" smtClean="0">
                <a:solidFill>
                  <a:schemeClr val="tx1"/>
                </a:solidFill>
              </a:rPr>
              <a:t>Lengthy series have been developed on the various thoughts Jesus presented on this occasion.</a:t>
            </a:r>
          </a:p>
          <a:p>
            <a:endParaRPr lang="en-US" dirty="0"/>
          </a:p>
        </p:txBody>
      </p:sp>
    </p:spTree>
    <p:extLst>
      <p:ext uri="{BB962C8B-B14F-4D97-AF65-F5344CB8AC3E}">
        <p14:creationId xmlns:p14="http://schemas.microsoft.com/office/powerpoint/2010/main" val="13591953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Message Of The Sermon</a:t>
            </a:r>
            <a:endParaRPr lang="en-US" dirty="0"/>
          </a:p>
        </p:txBody>
      </p:sp>
      <p:sp>
        <p:nvSpPr>
          <p:cNvPr id="3" name="Content Placeholder 2"/>
          <p:cNvSpPr>
            <a:spLocks noGrp="1"/>
          </p:cNvSpPr>
          <p:nvPr>
            <p:ph idx="1"/>
          </p:nvPr>
        </p:nvSpPr>
        <p:spPr/>
        <p:txBody>
          <a:bodyPr>
            <a:normAutofit/>
          </a:bodyPr>
          <a:lstStyle/>
          <a:p>
            <a:r>
              <a:rPr lang="en-US" dirty="0" smtClean="0"/>
              <a:t>5:17-19 - The need to obey God’s law.  </a:t>
            </a:r>
          </a:p>
          <a:p>
            <a:r>
              <a:rPr lang="en-US" dirty="0" smtClean="0"/>
              <a:t>In this case, it was the Law of Moses.  </a:t>
            </a:r>
          </a:p>
          <a:p>
            <a:r>
              <a:rPr lang="en-US" dirty="0" smtClean="0"/>
              <a:t>But the emphasis is on a need to submit to God’s will as it applies to you. </a:t>
            </a:r>
          </a:p>
          <a:p>
            <a:r>
              <a:rPr lang="en-US" dirty="0" smtClean="0"/>
              <a:t>While we are under a New Law, we are still obligated to keep it! (</a:t>
            </a:r>
            <a:r>
              <a:rPr lang="en-US" u="sng" dirty="0" smtClean="0">
                <a:hlinkClick r:id="rId2"/>
              </a:rPr>
              <a:t>James 1:22-25</a:t>
            </a:r>
            <a:r>
              <a:rPr lang="en-US" dirty="0" smtClean="0"/>
              <a:t>, </a:t>
            </a:r>
            <a:r>
              <a:rPr lang="en-US" u="sng" dirty="0" smtClean="0">
                <a:hlinkClick r:id="rId3"/>
              </a:rPr>
              <a:t>2:10</a:t>
            </a:r>
            <a:r>
              <a:rPr lang="en-US" dirty="0" smtClean="0"/>
              <a:t>, </a:t>
            </a:r>
            <a:r>
              <a:rPr lang="en-US" u="sng" dirty="0" smtClean="0">
                <a:hlinkClick r:id="rId4"/>
              </a:rPr>
              <a:t>14-24</a:t>
            </a:r>
            <a:r>
              <a:rPr lang="en-US" dirty="0" smtClean="0"/>
              <a:t>, etc.)</a:t>
            </a:r>
          </a:p>
        </p:txBody>
      </p:sp>
    </p:spTree>
    <p:extLst>
      <p:ext uri="{BB962C8B-B14F-4D97-AF65-F5344CB8AC3E}">
        <p14:creationId xmlns:p14="http://schemas.microsoft.com/office/powerpoint/2010/main" val="35276775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5:20 – The need for true and deep seated righteousness.</a:t>
            </a:r>
          </a:p>
          <a:p>
            <a:r>
              <a:rPr lang="en-US" dirty="0" smtClean="0"/>
              <a:t>5:21-26 – You must control your anger.  </a:t>
            </a:r>
          </a:p>
          <a:p>
            <a:r>
              <a:rPr lang="en-US" dirty="0" smtClean="0"/>
              <a:t>Not only the acts but the attitudes.</a:t>
            </a:r>
          </a:p>
          <a:p>
            <a:r>
              <a:rPr lang="en-US" dirty="0" smtClean="0"/>
              <a:t>5:27-30 – You must control your lusts.  </a:t>
            </a:r>
          </a:p>
          <a:p>
            <a:r>
              <a:rPr lang="en-US" dirty="0" smtClean="0"/>
              <a:t>There is sin in lustful thoughts as well.</a:t>
            </a:r>
          </a:p>
        </p:txBody>
      </p:sp>
    </p:spTree>
    <p:extLst>
      <p:ext uri="{BB962C8B-B14F-4D97-AF65-F5344CB8AC3E}">
        <p14:creationId xmlns:p14="http://schemas.microsoft.com/office/powerpoint/2010/main" val="18135384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dirty="0" smtClean="0"/>
              <a:t>5:31-32 – You must respect your vows to your spouse.</a:t>
            </a:r>
          </a:p>
          <a:p>
            <a:r>
              <a:rPr lang="en-US" dirty="0" smtClean="0"/>
              <a:t>5:33-37 – You must respect ALL your vows.  </a:t>
            </a:r>
          </a:p>
          <a:p>
            <a:r>
              <a:rPr lang="en-US" dirty="0" smtClean="0"/>
              <a:t>Live honorably and let your word be your bond.</a:t>
            </a:r>
          </a:p>
          <a:p>
            <a:r>
              <a:rPr lang="en-US" dirty="0" smtClean="0"/>
              <a:t>5:38-42- In righteousness, go further than unrighteous society (i.e. turn the other cheek, 2</a:t>
            </a:r>
            <a:r>
              <a:rPr lang="en-US" baseline="30000" dirty="0" smtClean="0"/>
              <a:t>nd</a:t>
            </a:r>
            <a:r>
              <a:rPr lang="en-US" dirty="0" smtClean="0"/>
              <a:t> mile service, etc.)</a:t>
            </a:r>
          </a:p>
          <a:p>
            <a:r>
              <a:rPr lang="en-US" dirty="0" smtClean="0"/>
              <a:t>5:43-48 – Love all men, even your enemies.</a:t>
            </a:r>
            <a:endParaRPr lang="en-US" dirty="0"/>
          </a:p>
        </p:txBody>
      </p:sp>
    </p:spTree>
    <p:extLst>
      <p:ext uri="{BB962C8B-B14F-4D97-AF65-F5344CB8AC3E}">
        <p14:creationId xmlns:p14="http://schemas.microsoft.com/office/powerpoint/2010/main" val="13002890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81974"/>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1143000"/>
            <a:ext cx="9144000" cy="5562600"/>
          </a:xfrm>
        </p:spPr>
        <p:txBody>
          <a:bodyPr>
            <a:normAutofit/>
          </a:bodyPr>
          <a:lstStyle/>
          <a:p>
            <a:r>
              <a:rPr lang="en-US" b="1" i="1" dirty="0"/>
              <a:t>Righteousness in relationship to God – </a:t>
            </a:r>
            <a:r>
              <a:rPr lang="en-US" b="1" i="1" u="sng" dirty="0" smtClean="0">
                <a:hlinkClick r:id="rId2"/>
              </a:rPr>
              <a:t>Matthew 6:1-33</a:t>
            </a:r>
            <a:endParaRPr lang="en-US" b="1" i="1" u="sng" dirty="0" smtClean="0"/>
          </a:p>
          <a:p>
            <a:r>
              <a:rPr lang="en-US" dirty="0" smtClean="0"/>
              <a:t>NOTE</a:t>
            </a:r>
            <a:r>
              <a:rPr lang="en-US" dirty="0"/>
              <a:t>: In this chapter, Jesus addresses action related to our service to God. </a:t>
            </a:r>
            <a:endParaRPr lang="en-US" dirty="0" smtClean="0"/>
          </a:p>
          <a:p>
            <a:r>
              <a:rPr lang="en-US" dirty="0" smtClean="0"/>
              <a:t>It </a:t>
            </a:r>
            <a:r>
              <a:rPr lang="en-US" dirty="0"/>
              <a:t>is here we find Jesus dealing with worship to God.  </a:t>
            </a:r>
            <a:endParaRPr lang="en-US" dirty="0" smtClean="0"/>
          </a:p>
          <a:p>
            <a:r>
              <a:rPr lang="en-US" dirty="0" smtClean="0"/>
              <a:t>It </a:t>
            </a:r>
            <a:r>
              <a:rPr lang="en-US" dirty="0"/>
              <a:t>too must be with a proper attitude and according to God’s instructions.</a:t>
            </a:r>
          </a:p>
          <a:p>
            <a:endParaRPr lang="en-US" dirty="0"/>
          </a:p>
        </p:txBody>
      </p:sp>
    </p:spTree>
    <p:extLst>
      <p:ext uri="{BB962C8B-B14F-4D97-AF65-F5344CB8AC3E}">
        <p14:creationId xmlns:p14="http://schemas.microsoft.com/office/powerpoint/2010/main" val="46684559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1066800"/>
            <a:ext cx="9144000" cy="5715000"/>
          </a:xfrm>
        </p:spPr>
        <p:txBody>
          <a:bodyPr>
            <a:normAutofit/>
          </a:bodyPr>
          <a:lstStyle/>
          <a:p>
            <a:r>
              <a:rPr lang="en-US" dirty="0" smtClean="0"/>
              <a:t>6:1-4 – Charitable deeds.  </a:t>
            </a:r>
          </a:p>
          <a:p>
            <a:r>
              <a:rPr lang="en-US" dirty="0" smtClean="0"/>
              <a:t>We need to be willing to share what we have with others.</a:t>
            </a:r>
          </a:p>
          <a:p>
            <a:r>
              <a:rPr lang="en-US" dirty="0" smtClean="0"/>
              <a:t>6:5-15 – Prayers.  </a:t>
            </a:r>
          </a:p>
          <a:p>
            <a:r>
              <a:rPr lang="en-US" dirty="0" smtClean="0"/>
              <a:t>Let us pray simply and sincerely to God and not to be seen.</a:t>
            </a:r>
          </a:p>
          <a:p>
            <a:r>
              <a:rPr lang="en-US" dirty="0" smtClean="0"/>
              <a:t>6:16-18 – Fasting.  </a:t>
            </a:r>
          </a:p>
          <a:p>
            <a:r>
              <a:rPr lang="en-US" dirty="0" smtClean="0"/>
              <a:t>As they fasted, it was inward and directed toward God.</a:t>
            </a:r>
          </a:p>
        </p:txBody>
      </p:sp>
    </p:spTree>
    <p:extLst>
      <p:ext uri="{BB962C8B-B14F-4D97-AF65-F5344CB8AC3E}">
        <p14:creationId xmlns:p14="http://schemas.microsoft.com/office/powerpoint/2010/main" val="298384174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838200"/>
            <a:ext cx="9144000" cy="5943600"/>
          </a:xfrm>
        </p:spPr>
        <p:txBody>
          <a:bodyPr>
            <a:normAutofit/>
          </a:bodyPr>
          <a:lstStyle/>
          <a:p>
            <a:r>
              <a:rPr lang="en-US" dirty="0" smtClean="0"/>
              <a:t>6:19-21 – Where is your treasure? In heaven or on earth?</a:t>
            </a:r>
          </a:p>
          <a:p>
            <a:r>
              <a:rPr lang="en-US" dirty="0" smtClean="0"/>
              <a:t>6:22-23 – Watch what you bring into your body – be pure.</a:t>
            </a:r>
          </a:p>
          <a:p>
            <a:r>
              <a:rPr lang="en-US" dirty="0" smtClean="0"/>
              <a:t>6:24 – You CANNOT serve two masters at the same time.</a:t>
            </a:r>
          </a:p>
          <a:p>
            <a:r>
              <a:rPr lang="en-US" dirty="0" smtClean="0"/>
              <a:t>6:25-34 – About worry, DON’T!  </a:t>
            </a:r>
          </a:p>
          <a:p>
            <a:r>
              <a:rPr lang="en-US" dirty="0" smtClean="0"/>
              <a:t>Learn to trust in God.  </a:t>
            </a:r>
          </a:p>
          <a:p>
            <a:r>
              <a:rPr lang="en-US" dirty="0" smtClean="0"/>
              <a:t>Put Him first, and other matters will take care of themselves.</a:t>
            </a:r>
          </a:p>
          <a:p>
            <a:endParaRPr lang="en-US" dirty="0" smtClean="0"/>
          </a:p>
          <a:p>
            <a:endParaRPr lang="en-US" dirty="0"/>
          </a:p>
        </p:txBody>
      </p:sp>
    </p:spTree>
    <p:extLst>
      <p:ext uri="{BB962C8B-B14F-4D97-AF65-F5344CB8AC3E}">
        <p14:creationId xmlns:p14="http://schemas.microsoft.com/office/powerpoint/2010/main" val="130261160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b="1" i="1" dirty="0" smtClean="0"/>
              <a:t>Righteousness </a:t>
            </a:r>
            <a:r>
              <a:rPr lang="en-US" b="1" i="1" dirty="0"/>
              <a:t>in relationship to his fellow man – </a:t>
            </a:r>
            <a:r>
              <a:rPr lang="en-US" b="1" i="1" u="sng" dirty="0" smtClean="0">
                <a:hlinkClick r:id="rId2"/>
              </a:rPr>
              <a:t>Matthew 7:1-12</a:t>
            </a:r>
            <a:endParaRPr lang="en-US" b="1" i="1" u="sng" dirty="0" smtClean="0"/>
          </a:p>
          <a:p>
            <a:r>
              <a:rPr lang="en-US" dirty="0" smtClean="0"/>
              <a:t>NOTE</a:t>
            </a:r>
            <a:r>
              <a:rPr lang="en-US" dirty="0"/>
              <a:t>: It is equally important that we strive to get along with mankind.  </a:t>
            </a:r>
            <a:endParaRPr lang="en-US" dirty="0" smtClean="0"/>
          </a:p>
          <a:p>
            <a:r>
              <a:rPr lang="en-US" dirty="0" smtClean="0"/>
              <a:t>We </a:t>
            </a:r>
            <a:r>
              <a:rPr lang="en-US" dirty="0"/>
              <a:t>must act properly toward man if we are to be a positive effect in this world.  </a:t>
            </a:r>
            <a:endParaRPr lang="en-US" dirty="0" smtClean="0"/>
          </a:p>
          <a:p>
            <a:r>
              <a:rPr lang="en-US" dirty="0" smtClean="0"/>
              <a:t>It </a:t>
            </a:r>
            <a:r>
              <a:rPr lang="en-US" dirty="0"/>
              <a:t>is also essential to set us apart.</a:t>
            </a:r>
          </a:p>
          <a:p>
            <a:endParaRPr lang="en-US" dirty="0"/>
          </a:p>
        </p:txBody>
      </p:sp>
    </p:spTree>
    <p:extLst>
      <p:ext uri="{BB962C8B-B14F-4D97-AF65-F5344CB8AC3E}">
        <p14:creationId xmlns:p14="http://schemas.microsoft.com/office/powerpoint/2010/main" val="39486190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76200" y="1066800"/>
            <a:ext cx="9067800" cy="5638800"/>
          </a:xfrm>
        </p:spPr>
        <p:txBody>
          <a:bodyPr>
            <a:normAutofit/>
          </a:bodyPr>
          <a:lstStyle/>
          <a:p>
            <a:r>
              <a:rPr lang="en-US" dirty="0" smtClean="0"/>
              <a:t>7:1-6 – Concerning judging others.  </a:t>
            </a:r>
          </a:p>
          <a:p>
            <a:r>
              <a:rPr lang="en-US" dirty="0" smtClean="0"/>
              <a:t>We need to be careful to ensure that our judgments are righteous (fair and honest). </a:t>
            </a:r>
          </a:p>
          <a:p>
            <a:r>
              <a:rPr lang="en-US" dirty="0" smtClean="0"/>
              <a:t>Note the warning if we judge with prejudice!  </a:t>
            </a:r>
          </a:p>
          <a:p>
            <a:r>
              <a:rPr lang="en-US" dirty="0" smtClean="0"/>
              <a:t>Vs. 6, Don’t cast your pearls before swine – use your time wisely.</a:t>
            </a:r>
          </a:p>
          <a:p>
            <a:endParaRPr lang="en-US" dirty="0"/>
          </a:p>
        </p:txBody>
      </p:sp>
    </p:spTree>
    <p:extLst>
      <p:ext uri="{BB962C8B-B14F-4D97-AF65-F5344CB8AC3E}">
        <p14:creationId xmlns:p14="http://schemas.microsoft.com/office/powerpoint/2010/main" val="5204616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9144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1066800"/>
            <a:ext cx="9144000" cy="5638800"/>
          </a:xfrm>
        </p:spPr>
        <p:txBody>
          <a:bodyPr/>
          <a:lstStyle/>
          <a:p>
            <a:r>
              <a:rPr lang="en-US" dirty="0" smtClean="0"/>
              <a:t>7:7-11 – Ask of God and it will be given.  Seek and you will find.  Knock and it will be opened to you.  </a:t>
            </a:r>
          </a:p>
          <a:p>
            <a:r>
              <a:rPr lang="en-US" dirty="0" smtClean="0"/>
              <a:t>God knows what you need in this life and how to give you good things.</a:t>
            </a:r>
          </a:p>
          <a:p>
            <a:r>
              <a:rPr lang="en-US" dirty="0" smtClean="0"/>
              <a:t>7:12 – the “golden rule” – the principle to live by in all that we do.</a:t>
            </a:r>
          </a:p>
        </p:txBody>
      </p:sp>
    </p:spTree>
    <p:extLst>
      <p:ext uri="{BB962C8B-B14F-4D97-AF65-F5344CB8AC3E}">
        <p14:creationId xmlns:p14="http://schemas.microsoft.com/office/powerpoint/2010/main" val="28946422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1066800"/>
            <a:ext cx="9144000" cy="5638800"/>
          </a:xfrm>
        </p:spPr>
        <p:txBody>
          <a:bodyPr>
            <a:normAutofit fontScale="92500" lnSpcReduction="10000"/>
          </a:bodyPr>
          <a:lstStyle/>
          <a:p>
            <a:r>
              <a:rPr lang="en-US" b="1" i="1" dirty="0" smtClean="0"/>
              <a:t>Exhortation </a:t>
            </a:r>
            <a:r>
              <a:rPr lang="en-US" b="1" i="1" dirty="0"/>
              <a:t>to enter the Kingdom (the invitation</a:t>
            </a:r>
            <a:r>
              <a:rPr lang="en-US" b="1" i="1" dirty="0" smtClean="0"/>
              <a:t>)</a:t>
            </a:r>
          </a:p>
          <a:p>
            <a:r>
              <a:rPr lang="en-US" dirty="0" smtClean="0"/>
              <a:t>NOTE</a:t>
            </a:r>
            <a:r>
              <a:rPr lang="en-US" dirty="0"/>
              <a:t>:</a:t>
            </a:r>
            <a:r>
              <a:rPr lang="en-US" b="1" i="1" dirty="0"/>
              <a:t> </a:t>
            </a:r>
            <a:r>
              <a:rPr lang="en-US" dirty="0"/>
              <a:t>Jesus concludes His sermon with an invitation to those present to follow Him.</a:t>
            </a:r>
          </a:p>
          <a:p>
            <a:r>
              <a:rPr lang="en-US" dirty="0" smtClean="0"/>
              <a:t>7:13-14 </a:t>
            </a:r>
            <a:r>
              <a:rPr lang="en-US" dirty="0"/>
              <a:t>– there are two paths that we must choose between.  </a:t>
            </a:r>
            <a:endParaRPr lang="en-US" dirty="0" smtClean="0"/>
          </a:p>
          <a:p>
            <a:r>
              <a:rPr lang="en-US" dirty="0" smtClean="0"/>
              <a:t>Life </a:t>
            </a:r>
            <a:r>
              <a:rPr lang="en-US" dirty="0"/>
              <a:t>is about these choices – right &amp; wrong; good &amp; evil; heaven or hell.</a:t>
            </a:r>
          </a:p>
          <a:p>
            <a:r>
              <a:rPr lang="en-US" dirty="0" smtClean="0"/>
              <a:t>7:15-20 </a:t>
            </a:r>
            <a:r>
              <a:rPr lang="en-US" dirty="0"/>
              <a:t>– Beware of false prophets and teachers.  </a:t>
            </a:r>
            <a:endParaRPr lang="en-US" dirty="0" smtClean="0"/>
          </a:p>
          <a:p>
            <a:r>
              <a:rPr lang="en-US" dirty="0" smtClean="0"/>
              <a:t>They </a:t>
            </a:r>
            <a:r>
              <a:rPr lang="en-US" dirty="0"/>
              <a:t>will try and take your salvation from you. </a:t>
            </a:r>
            <a:endParaRPr lang="en-US" dirty="0" smtClean="0"/>
          </a:p>
          <a:p>
            <a:r>
              <a:rPr lang="en-US" dirty="0"/>
              <a:t> Judge them by their fruits (i.e. according to the word – cf. </a:t>
            </a:r>
            <a:r>
              <a:rPr lang="en-US" u="sng" dirty="0">
                <a:hlinkClick r:id="rId2"/>
              </a:rPr>
              <a:t>1 John 4:1</a:t>
            </a:r>
            <a:r>
              <a:rPr lang="en-US" dirty="0"/>
              <a:t>)</a:t>
            </a:r>
          </a:p>
          <a:p>
            <a:endParaRPr lang="en-US" dirty="0"/>
          </a:p>
        </p:txBody>
      </p:sp>
    </p:spTree>
    <p:extLst>
      <p:ext uri="{BB962C8B-B14F-4D97-AF65-F5344CB8AC3E}">
        <p14:creationId xmlns:p14="http://schemas.microsoft.com/office/powerpoint/2010/main" val="41750722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Introduction</a:t>
            </a:r>
            <a:endParaRPr lang="en-US" dirty="0"/>
          </a:p>
        </p:txBody>
      </p:sp>
      <p:sp>
        <p:nvSpPr>
          <p:cNvPr id="3" name="Content Placeholder 2"/>
          <p:cNvSpPr>
            <a:spLocks noGrp="1"/>
          </p:cNvSpPr>
          <p:nvPr>
            <p:ph idx="1"/>
          </p:nvPr>
        </p:nvSpPr>
        <p:spPr>
          <a:xfrm>
            <a:off x="0" y="1600200"/>
            <a:ext cx="9144000" cy="5105400"/>
          </a:xfrm>
        </p:spPr>
        <p:txBody>
          <a:bodyPr/>
          <a:lstStyle/>
          <a:p>
            <a:r>
              <a:rPr lang="en-US" dirty="0" smtClean="0"/>
              <a:t>It is described by some as the greatest sermon preached by Jesus.  </a:t>
            </a:r>
          </a:p>
          <a:p>
            <a:r>
              <a:rPr lang="en-US" dirty="0" smtClean="0"/>
              <a:t>It is certainly the longest recorded sermon in scripture. </a:t>
            </a:r>
          </a:p>
          <a:p>
            <a:r>
              <a:rPr lang="en-US" dirty="0" smtClean="0"/>
              <a:t>Today we want to examine the Sermon on the Mount.</a:t>
            </a:r>
          </a:p>
          <a:p>
            <a:endParaRPr lang="en-US" dirty="0"/>
          </a:p>
        </p:txBody>
      </p:sp>
    </p:spTree>
    <p:extLst>
      <p:ext uri="{BB962C8B-B14F-4D97-AF65-F5344CB8AC3E}">
        <p14:creationId xmlns:p14="http://schemas.microsoft.com/office/powerpoint/2010/main" val="22975481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The Message Of The Sermon</a:t>
            </a:r>
            <a:endParaRPr lang="en-US" dirty="0"/>
          </a:p>
        </p:txBody>
      </p:sp>
      <p:sp>
        <p:nvSpPr>
          <p:cNvPr id="3" name="Content Placeholder 2"/>
          <p:cNvSpPr>
            <a:spLocks noGrp="1"/>
          </p:cNvSpPr>
          <p:nvPr>
            <p:ph idx="1"/>
          </p:nvPr>
        </p:nvSpPr>
        <p:spPr>
          <a:xfrm>
            <a:off x="0" y="914400"/>
            <a:ext cx="9144000" cy="5791200"/>
          </a:xfrm>
        </p:spPr>
        <p:txBody>
          <a:bodyPr>
            <a:normAutofit/>
          </a:bodyPr>
          <a:lstStyle/>
          <a:p>
            <a:r>
              <a:rPr lang="en-US" dirty="0" smtClean="0"/>
              <a:t>7:21-23 – Who will enter the kingdom of heaven? </a:t>
            </a:r>
          </a:p>
          <a:p>
            <a:r>
              <a:rPr lang="en-US" dirty="0" smtClean="0"/>
              <a:t>Those who do His will!</a:t>
            </a:r>
          </a:p>
          <a:p>
            <a:r>
              <a:rPr lang="en-US" dirty="0" smtClean="0"/>
              <a:t>7:24-27 – the two paths are again introduced, this time based upon our willingness to hear and accept His message.  </a:t>
            </a:r>
          </a:p>
          <a:p>
            <a:r>
              <a:rPr lang="en-US" dirty="0" smtClean="0"/>
              <a:t>The wise build wisely and the foolish build foolishly.  </a:t>
            </a:r>
          </a:p>
          <a:p>
            <a:r>
              <a:rPr lang="en-US" dirty="0" smtClean="0"/>
              <a:t>What type of a house are you building?</a:t>
            </a:r>
          </a:p>
          <a:p>
            <a:endParaRPr lang="en-US" dirty="0"/>
          </a:p>
        </p:txBody>
      </p:sp>
    </p:spTree>
    <p:extLst>
      <p:ext uri="{BB962C8B-B14F-4D97-AF65-F5344CB8AC3E}">
        <p14:creationId xmlns:p14="http://schemas.microsoft.com/office/powerpoint/2010/main" val="291851456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lstStyle/>
          <a:p>
            <a:r>
              <a:rPr lang="en-US" dirty="0" smtClean="0"/>
              <a:t>Summary</a:t>
            </a:r>
            <a:endParaRPr lang="en-US" dirty="0"/>
          </a:p>
        </p:txBody>
      </p:sp>
      <p:sp>
        <p:nvSpPr>
          <p:cNvPr id="3" name="Content Placeholder 2"/>
          <p:cNvSpPr>
            <a:spLocks noGrp="1"/>
          </p:cNvSpPr>
          <p:nvPr>
            <p:ph idx="1"/>
          </p:nvPr>
        </p:nvSpPr>
        <p:spPr>
          <a:xfrm>
            <a:off x="0" y="990600"/>
            <a:ext cx="9144000" cy="5791200"/>
          </a:xfrm>
        </p:spPr>
        <p:txBody>
          <a:bodyPr>
            <a:normAutofit/>
          </a:bodyPr>
          <a:lstStyle/>
          <a:p>
            <a:r>
              <a:rPr lang="en-US" dirty="0" smtClean="0"/>
              <a:t>And thus we have this great sermon, filled with messages, as relevant to us as it was to His audience when He presented it.  </a:t>
            </a:r>
          </a:p>
          <a:p>
            <a:r>
              <a:rPr lang="en-US" dirty="0" smtClean="0"/>
              <a:t>A timeless message by our timeless Savior.  </a:t>
            </a:r>
          </a:p>
          <a:p>
            <a:r>
              <a:rPr lang="en-US" dirty="0" smtClean="0"/>
              <a:t>His delivery was different from what they were used to.  </a:t>
            </a:r>
          </a:p>
          <a:p>
            <a:r>
              <a:rPr lang="en-US" dirty="0" smtClean="0"/>
              <a:t>They marveled at His teaching because He taught them as one having authority.  </a:t>
            </a:r>
          </a:p>
          <a:p>
            <a:r>
              <a:rPr lang="en-US" dirty="0" smtClean="0"/>
              <a:t>Many listened while others didn’t.</a:t>
            </a:r>
          </a:p>
          <a:p>
            <a:endParaRPr lang="en-US" dirty="0"/>
          </a:p>
        </p:txBody>
      </p:sp>
    </p:spTree>
    <p:extLst>
      <p:ext uri="{BB962C8B-B14F-4D97-AF65-F5344CB8AC3E}">
        <p14:creationId xmlns:p14="http://schemas.microsoft.com/office/powerpoint/2010/main" val="10357541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Conclusion</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dirty="0" smtClean="0"/>
              <a:t>The </a:t>
            </a:r>
            <a:r>
              <a:rPr lang="en-US" dirty="0"/>
              <a:t>same is true today.  </a:t>
            </a:r>
            <a:endParaRPr lang="en-US" dirty="0" smtClean="0"/>
          </a:p>
          <a:p>
            <a:r>
              <a:rPr lang="en-US" dirty="0" smtClean="0"/>
              <a:t>Sadly</a:t>
            </a:r>
            <a:r>
              <a:rPr lang="en-US" dirty="0"/>
              <a:t>, many will reject the message of our Lord today, but others will freely receive it. </a:t>
            </a:r>
            <a:endParaRPr lang="en-US" dirty="0" smtClean="0"/>
          </a:p>
          <a:p>
            <a:r>
              <a:rPr lang="en-US" dirty="0" smtClean="0"/>
              <a:t>What </a:t>
            </a:r>
            <a:r>
              <a:rPr lang="en-US" dirty="0"/>
              <a:t>about you?  </a:t>
            </a:r>
            <a:endParaRPr lang="en-US" dirty="0" smtClean="0"/>
          </a:p>
          <a:p>
            <a:r>
              <a:rPr lang="en-US" dirty="0" smtClean="0"/>
              <a:t>Is </a:t>
            </a:r>
            <a:r>
              <a:rPr lang="en-US" dirty="0"/>
              <a:t>the sermon on the mount, the sermon in your heart?</a:t>
            </a:r>
          </a:p>
          <a:p>
            <a:endParaRPr lang="en-US" dirty="0"/>
          </a:p>
        </p:txBody>
      </p:sp>
    </p:spTree>
    <p:extLst>
      <p:ext uri="{BB962C8B-B14F-4D97-AF65-F5344CB8AC3E}">
        <p14:creationId xmlns:p14="http://schemas.microsoft.com/office/powerpoint/2010/main" val="153573502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Two Sermons?</a:t>
            </a:r>
            <a:endParaRPr lang="en-US" dirty="0"/>
          </a:p>
        </p:txBody>
      </p:sp>
      <p:sp>
        <p:nvSpPr>
          <p:cNvPr id="3" name="Content Placeholder 2"/>
          <p:cNvSpPr>
            <a:spLocks noGrp="1"/>
          </p:cNvSpPr>
          <p:nvPr>
            <p:ph idx="1"/>
          </p:nvPr>
        </p:nvSpPr>
        <p:spPr>
          <a:xfrm>
            <a:off x="0" y="1143000"/>
            <a:ext cx="9144000" cy="5638800"/>
          </a:xfrm>
        </p:spPr>
        <p:txBody>
          <a:bodyPr>
            <a:normAutofit/>
          </a:bodyPr>
          <a:lstStyle/>
          <a:p>
            <a:r>
              <a:rPr lang="en-US" dirty="0"/>
              <a:t>Background of the Sermon</a:t>
            </a:r>
          </a:p>
          <a:p>
            <a:r>
              <a:rPr lang="en-US" dirty="0" smtClean="0"/>
              <a:t>Called </a:t>
            </a:r>
            <a:r>
              <a:rPr lang="en-US" dirty="0"/>
              <a:t>such because of </a:t>
            </a:r>
            <a:r>
              <a:rPr lang="en-US" u="sng" dirty="0">
                <a:hlinkClick r:id="rId2"/>
              </a:rPr>
              <a:t>Matt. 5:1-2</a:t>
            </a:r>
            <a:r>
              <a:rPr lang="en-US" dirty="0"/>
              <a:t>.   </a:t>
            </a:r>
            <a:endParaRPr lang="en-US" dirty="0" smtClean="0"/>
          </a:p>
          <a:p>
            <a:r>
              <a:rPr lang="en-US" dirty="0" smtClean="0"/>
              <a:t>Jesus </a:t>
            </a:r>
            <a:r>
              <a:rPr lang="en-US" dirty="0"/>
              <a:t>was described as going upon a mountain.  </a:t>
            </a:r>
            <a:endParaRPr lang="en-US" dirty="0" smtClean="0"/>
          </a:p>
          <a:p>
            <a:r>
              <a:rPr lang="en-US" dirty="0" smtClean="0"/>
              <a:t>In </a:t>
            </a:r>
            <a:r>
              <a:rPr lang="en-US" dirty="0"/>
              <a:t>reality, it could have a hill with a level area</a:t>
            </a:r>
            <a:r>
              <a:rPr lang="en-US" dirty="0" smtClean="0"/>
              <a:t>.</a:t>
            </a:r>
          </a:p>
          <a:p>
            <a:r>
              <a:rPr lang="en-US" dirty="0" smtClean="0"/>
              <a:t>We </a:t>
            </a:r>
            <a:r>
              <a:rPr lang="en-US" dirty="0"/>
              <a:t>are not told specifically where the Sermon on the Mount took place.  </a:t>
            </a:r>
            <a:endParaRPr lang="en-US" dirty="0" smtClean="0"/>
          </a:p>
          <a:p>
            <a:r>
              <a:rPr lang="en-US" dirty="0" smtClean="0"/>
              <a:t>It </a:t>
            </a:r>
            <a:r>
              <a:rPr lang="en-US" dirty="0"/>
              <a:t>is most commonly believed to have been presented at a place called, “The Horns of Hattin” just outside of Capernaum which was a seaside town on the north side of Sea of Galilee.</a:t>
            </a:r>
          </a:p>
          <a:p>
            <a:endParaRPr lang="en-US" dirty="0"/>
          </a:p>
        </p:txBody>
      </p:sp>
    </p:spTree>
    <p:extLst>
      <p:ext uri="{BB962C8B-B14F-4D97-AF65-F5344CB8AC3E}">
        <p14:creationId xmlns:p14="http://schemas.microsoft.com/office/powerpoint/2010/main" val="11524198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Two Sermons?</a:t>
            </a:r>
            <a:endParaRPr lang="en-US" dirty="0"/>
          </a:p>
        </p:txBody>
      </p:sp>
      <p:sp>
        <p:nvSpPr>
          <p:cNvPr id="3" name="Content Placeholder 2"/>
          <p:cNvSpPr>
            <a:spLocks noGrp="1"/>
          </p:cNvSpPr>
          <p:nvPr>
            <p:ph idx="1"/>
          </p:nvPr>
        </p:nvSpPr>
        <p:spPr>
          <a:xfrm>
            <a:off x="0" y="1066800"/>
            <a:ext cx="9144000" cy="5638800"/>
          </a:xfrm>
        </p:spPr>
        <p:txBody>
          <a:bodyPr>
            <a:normAutofit fontScale="92500"/>
          </a:bodyPr>
          <a:lstStyle/>
          <a:p>
            <a:r>
              <a:rPr lang="en-US" dirty="0"/>
              <a:t>The “Sermon on the Plain” as recorded in </a:t>
            </a:r>
            <a:r>
              <a:rPr lang="en-US" u="sng" dirty="0">
                <a:hlinkClick r:id="rId2"/>
              </a:rPr>
              <a:t>Luke 6:20-49</a:t>
            </a:r>
            <a:r>
              <a:rPr lang="en-US" dirty="0"/>
              <a:t>, is believed by some to be the same sermon as recorded by Luke.  </a:t>
            </a:r>
            <a:endParaRPr lang="en-US" dirty="0" smtClean="0"/>
          </a:p>
          <a:p>
            <a:r>
              <a:rPr lang="en-US" dirty="0" smtClean="0"/>
              <a:t>If </a:t>
            </a:r>
            <a:r>
              <a:rPr lang="en-US" dirty="0"/>
              <a:t>so, we do not have the exact wording of the sermon in either account, but a summary from two different perspectives (bearing in the mind the different audiences to whom these gospels were written</a:t>
            </a:r>
            <a:r>
              <a:rPr lang="en-US" dirty="0" smtClean="0"/>
              <a:t>).</a:t>
            </a:r>
          </a:p>
          <a:p>
            <a:r>
              <a:rPr lang="en-US" dirty="0" smtClean="0"/>
              <a:t>It is possible</a:t>
            </a:r>
            <a:r>
              <a:rPr lang="en-US" dirty="0"/>
              <a:t> that these were two different occasions when the same sermon was presented by Jesus.  </a:t>
            </a:r>
            <a:endParaRPr lang="en-US" dirty="0" smtClean="0"/>
          </a:p>
          <a:p>
            <a:r>
              <a:rPr lang="en-US" dirty="0" smtClean="0"/>
              <a:t>Jesus </a:t>
            </a:r>
            <a:r>
              <a:rPr lang="en-US" dirty="0"/>
              <a:t>needed to deliver the same message on more than one occasion.  </a:t>
            </a:r>
            <a:endParaRPr lang="en-US" dirty="0" smtClean="0"/>
          </a:p>
        </p:txBody>
      </p:sp>
    </p:spTree>
    <p:extLst>
      <p:ext uri="{BB962C8B-B14F-4D97-AF65-F5344CB8AC3E}">
        <p14:creationId xmlns:p14="http://schemas.microsoft.com/office/powerpoint/2010/main" val="1077479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426"/>
            <a:ext cx="8229600" cy="958174"/>
          </a:xfrm>
        </p:spPr>
        <p:txBody>
          <a:bodyPr/>
          <a:lstStyle/>
          <a:p>
            <a:r>
              <a:rPr lang="en-US" dirty="0" smtClean="0"/>
              <a:t>Two Sermons?</a:t>
            </a:r>
            <a:endParaRPr lang="en-US" dirty="0"/>
          </a:p>
        </p:txBody>
      </p:sp>
      <p:sp>
        <p:nvSpPr>
          <p:cNvPr id="3" name="Content Placeholder 2"/>
          <p:cNvSpPr>
            <a:spLocks noGrp="1"/>
          </p:cNvSpPr>
          <p:nvPr>
            <p:ph idx="1"/>
          </p:nvPr>
        </p:nvSpPr>
        <p:spPr>
          <a:xfrm>
            <a:off x="0" y="1066800"/>
            <a:ext cx="9144000" cy="5715000"/>
          </a:xfrm>
        </p:spPr>
        <p:txBody>
          <a:bodyPr>
            <a:normAutofit lnSpcReduction="10000"/>
          </a:bodyPr>
          <a:lstStyle/>
          <a:p>
            <a:r>
              <a:rPr lang="en-US" dirty="0" smtClean="0"/>
              <a:t>He traveled from city to city and would present His message often to an entirely new audience.  </a:t>
            </a:r>
          </a:p>
          <a:p>
            <a:r>
              <a:rPr lang="en-US" dirty="0" smtClean="0"/>
              <a:t>They needed to hear what had been previously said (when appropriate).</a:t>
            </a:r>
          </a:p>
          <a:p>
            <a:r>
              <a:rPr lang="en-US" dirty="0" smtClean="0"/>
              <a:t>It is not uncommon for a traveling preacher today (i.e. those who hold many gospel meetings) to present the same lesson on several occasions, even in the same region because the audiences are different and the message is still needed (or even requested).</a:t>
            </a:r>
          </a:p>
          <a:p>
            <a:r>
              <a:rPr lang="en-US" dirty="0" smtClean="0"/>
              <a:t>That would explain differences in the two accounts.</a:t>
            </a:r>
          </a:p>
          <a:p>
            <a:endParaRPr lang="en-US" dirty="0"/>
          </a:p>
        </p:txBody>
      </p:sp>
    </p:spTree>
    <p:extLst>
      <p:ext uri="{BB962C8B-B14F-4D97-AF65-F5344CB8AC3E}">
        <p14:creationId xmlns:p14="http://schemas.microsoft.com/office/powerpoint/2010/main" val="356026211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1371600"/>
            <a:ext cx="9144000" cy="5257800"/>
          </a:xfrm>
        </p:spPr>
        <p:txBody>
          <a:bodyPr/>
          <a:lstStyle/>
          <a:p>
            <a:r>
              <a:rPr lang="en-US" b="1" u="sng" dirty="0" smtClean="0"/>
              <a:t>The Citizens of the Kingdom </a:t>
            </a:r>
          </a:p>
          <a:p>
            <a:r>
              <a:rPr lang="en-US" dirty="0" smtClean="0"/>
              <a:t>The attitude of behavior demonstrated by them.</a:t>
            </a:r>
            <a:endParaRPr lang="en-US" dirty="0"/>
          </a:p>
          <a:p>
            <a:r>
              <a:rPr lang="en-US" dirty="0" smtClean="0"/>
              <a:t>Their </a:t>
            </a:r>
            <a:r>
              <a:rPr lang="en-US" dirty="0"/>
              <a:t>character and blessedness – in the beatitudes – </a:t>
            </a:r>
            <a:r>
              <a:rPr lang="en-US" u="sng" dirty="0" smtClean="0">
                <a:hlinkClick r:id="rId2"/>
              </a:rPr>
              <a:t>Matthew </a:t>
            </a:r>
            <a:r>
              <a:rPr lang="en-US" u="sng" dirty="0">
                <a:hlinkClick r:id="rId2"/>
              </a:rPr>
              <a:t>5:3-12</a:t>
            </a:r>
            <a:endParaRPr lang="en-US" dirty="0"/>
          </a:p>
          <a:p>
            <a:r>
              <a:rPr lang="en-US" dirty="0" smtClean="0"/>
              <a:t>Their </a:t>
            </a:r>
            <a:r>
              <a:rPr lang="en-US" dirty="0"/>
              <a:t>relationship to the world by their proper example – </a:t>
            </a:r>
            <a:r>
              <a:rPr lang="en-US" u="sng" dirty="0" smtClean="0">
                <a:hlinkClick r:id="rId3"/>
              </a:rPr>
              <a:t>Matthew </a:t>
            </a:r>
            <a:r>
              <a:rPr lang="en-US" u="sng" dirty="0">
                <a:hlinkClick r:id="rId3"/>
              </a:rPr>
              <a:t>5:13-16</a:t>
            </a:r>
            <a:endParaRPr lang="en-US" dirty="0"/>
          </a:p>
          <a:p>
            <a:endParaRPr lang="en-US" dirty="0"/>
          </a:p>
        </p:txBody>
      </p:sp>
    </p:spTree>
    <p:extLst>
      <p:ext uri="{BB962C8B-B14F-4D97-AF65-F5344CB8AC3E}">
        <p14:creationId xmlns:p14="http://schemas.microsoft.com/office/powerpoint/2010/main" val="381077971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81974"/>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914400"/>
            <a:ext cx="9144000" cy="5867400"/>
          </a:xfrm>
        </p:spPr>
        <p:txBody>
          <a:bodyPr>
            <a:normAutofit/>
          </a:bodyPr>
          <a:lstStyle/>
          <a:p>
            <a:r>
              <a:rPr lang="en-US" b="1" u="sng" dirty="0"/>
              <a:t>The Righteousness of the Kingdom </a:t>
            </a:r>
            <a:endParaRPr lang="en-US" b="1" u="sng" dirty="0" smtClean="0"/>
          </a:p>
          <a:p>
            <a:r>
              <a:rPr lang="en-US" dirty="0" smtClean="0"/>
              <a:t>Making the application in our lives.</a:t>
            </a:r>
            <a:endParaRPr lang="en-US" dirty="0"/>
          </a:p>
          <a:p>
            <a:r>
              <a:rPr lang="en-US" dirty="0" smtClean="0"/>
              <a:t>What </a:t>
            </a:r>
            <a:r>
              <a:rPr lang="en-US" dirty="0"/>
              <a:t>is righteousness? </a:t>
            </a:r>
            <a:endParaRPr lang="en-US" dirty="0" smtClean="0"/>
          </a:p>
          <a:p>
            <a:r>
              <a:rPr lang="en-US" dirty="0" smtClean="0"/>
              <a:t>Vine’s</a:t>
            </a:r>
            <a:r>
              <a:rPr lang="en-US" dirty="0"/>
              <a:t>, “The character or quality of being right.”  </a:t>
            </a:r>
            <a:endParaRPr lang="en-US" dirty="0" smtClean="0"/>
          </a:p>
          <a:p>
            <a:r>
              <a:rPr lang="en-US" dirty="0" smtClean="0"/>
              <a:t>It </a:t>
            </a:r>
            <a:r>
              <a:rPr lang="en-US" dirty="0"/>
              <a:t>was formerly spelled, “</a:t>
            </a:r>
            <a:r>
              <a:rPr lang="en-US" dirty="0" err="1"/>
              <a:t>rightwiseness</a:t>
            </a:r>
            <a:r>
              <a:rPr lang="en-US" dirty="0"/>
              <a:t>” which gives its expressed meaning</a:t>
            </a:r>
            <a:r>
              <a:rPr lang="en-US" dirty="0" smtClean="0"/>
              <a:t>.</a:t>
            </a:r>
          </a:p>
          <a:p>
            <a:endParaRPr lang="en-US" dirty="0"/>
          </a:p>
        </p:txBody>
      </p:sp>
    </p:spTree>
    <p:extLst>
      <p:ext uri="{BB962C8B-B14F-4D97-AF65-F5344CB8AC3E}">
        <p14:creationId xmlns:p14="http://schemas.microsoft.com/office/powerpoint/2010/main" val="10260470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914400"/>
            <a:ext cx="9144000" cy="5791200"/>
          </a:xfrm>
        </p:spPr>
        <p:txBody>
          <a:bodyPr>
            <a:normAutofit/>
          </a:bodyPr>
          <a:lstStyle/>
          <a:p>
            <a:r>
              <a:rPr lang="en-US" dirty="0" smtClean="0"/>
              <a:t>Thayer says it is one who is as he ought to be.</a:t>
            </a:r>
          </a:p>
          <a:p>
            <a:r>
              <a:rPr lang="en-US" dirty="0" smtClean="0"/>
              <a:t>Kittel (TDNT – abridged) describes it as “Right conduct before God.”</a:t>
            </a:r>
          </a:p>
          <a:p>
            <a:r>
              <a:rPr lang="en-US" dirty="0" smtClean="0"/>
              <a:t>In other words, Jesus is challenging His audience </a:t>
            </a:r>
            <a:r>
              <a:rPr lang="en-US" b="1" u="sng" dirty="0" smtClean="0"/>
              <a:t>(and us) </a:t>
            </a:r>
            <a:r>
              <a:rPr lang="en-US" dirty="0" smtClean="0"/>
              <a:t>to live what we profess and to ensure that it is what God desires.</a:t>
            </a:r>
          </a:p>
          <a:p>
            <a:r>
              <a:rPr lang="en-US" dirty="0" smtClean="0"/>
              <a:t>The many passages that refer to the righteousness of God demonstrate that He is the pattern we are to seek to apply in our lives </a:t>
            </a:r>
          </a:p>
          <a:p>
            <a:r>
              <a:rPr lang="en-US" u="sng" dirty="0" smtClean="0">
                <a:hlinkClick r:id="rId2"/>
              </a:rPr>
              <a:t>Matthew 6:33</a:t>
            </a:r>
            <a:r>
              <a:rPr lang="en-US" dirty="0" smtClean="0"/>
              <a:t>, </a:t>
            </a:r>
            <a:r>
              <a:rPr lang="en-US" u="sng" dirty="0" smtClean="0">
                <a:hlinkClick r:id="rId3"/>
              </a:rPr>
              <a:t>James 1:20</a:t>
            </a:r>
            <a:r>
              <a:rPr lang="en-US" dirty="0" smtClean="0"/>
              <a:t>, etc.)</a:t>
            </a:r>
          </a:p>
          <a:p>
            <a:endParaRPr lang="en-US" dirty="0"/>
          </a:p>
        </p:txBody>
      </p:sp>
    </p:spTree>
    <p:extLst>
      <p:ext uri="{BB962C8B-B14F-4D97-AF65-F5344CB8AC3E}">
        <p14:creationId xmlns:p14="http://schemas.microsoft.com/office/powerpoint/2010/main" val="322395909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The Message Of The Sermon</a:t>
            </a:r>
            <a:endParaRPr lang="en-US" dirty="0"/>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b="1" i="1" dirty="0"/>
              <a:t>The need for a righteousness greater than the scribes and Pharisees </a:t>
            </a:r>
            <a:endParaRPr lang="en-US" b="1" i="1" dirty="0" smtClean="0"/>
          </a:p>
          <a:p>
            <a:r>
              <a:rPr lang="en-US" b="1" i="1" dirty="0" smtClean="0"/>
              <a:t>–</a:t>
            </a:r>
            <a:r>
              <a:rPr lang="en-US" b="1" i="1" dirty="0"/>
              <a:t> </a:t>
            </a:r>
            <a:r>
              <a:rPr lang="en-US" b="1" i="1" u="sng" dirty="0">
                <a:hlinkClick r:id="rId2"/>
              </a:rPr>
              <a:t>Matt. 5:17-48</a:t>
            </a:r>
            <a:r>
              <a:rPr lang="en-US" dirty="0"/>
              <a:t/>
            </a:r>
            <a:br>
              <a:rPr lang="en-US" dirty="0"/>
            </a:br>
            <a:r>
              <a:rPr lang="en-US" dirty="0"/>
              <a:t>NOTE: Many of the aspects Jesus addresses here were parts of the Law of Moses.  </a:t>
            </a:r>
            <a:endParaRPr lang="en-US" dirty="0" smtClean="0"/>
          </a:p>
          <a:p>
            <a:r>
              <a:rPr lang="en-US" dirty="0" smtClean="0"/>
              <a:t>However</a:t>
            </a:r>
            <a:r>
              <a:rPr lang="en-US" dirty="0"/>
              <a:t>, with their traditions, they had set aside the intent and even fulfillment of various laws.  </a:t>
            </a:r>
            <a:endParaRPr lang="en-US" dirty="0" smtClean="0"/>
          </a:p>
          <a:p>
            <a:r>
              <a:rPr lang="en-US" dirty="0" smtClean="0"/>
              <a:t>Jesus </a:t>
            </a:r>
            <a:r>
              <a:rPr lang="en-US" dirty="0"/>
              <a:t>called them BACK to complete respect for the law in their conduct.  </a:t>
            </a:r>
            <a:endParaRPr lang="en-US" dirty="0" smtClean="0"/>
          </a:p>
          <a:p>
            <a:r>
              <a:rPr lang="en-US" dirty="0" smtClean="0"/>
              <a:t>And </a:t>
            </a:r>
            <a:r>
              <a:rPr lang="en-US" dirty="0"/>
              <a:t>as followers of Him, they were NOW expected to go even further</a:t>
            </a:r>
            <a:r>
              <a:rPr lang="en-US" dirty="0" smtClean="0"/>
              <a:t>.</a:t>
            </a:r>
            <a:endParaRPr lang="en-US" dirty="0"/>
          </a:p>
        </p:txBody>
      </p:sp>
    </p:spTree>
    <p:extLst>
      <p:ext uri="{BB962C8B-B14F-4D97-AF65-F5344CB8AC3E}">
        <p14:creationId xmlns:p14="http://schemas.microsoft.com/office/powerpoint/2010/main" val="30702272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512</Words>
  <Application>Microsoft Office PowerPoint</Application>
  <PresentationFormat>On-screen Show (4:3)</PresentationFormat>
  <Paragraphs>122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Sermon  On The Mount</vt:lpstr>
      <vt:lpstr>Introduction</vt:lpstr>
      <vt:lpstr>Two Sermons?</vt:lpstr>
      <vt:lpstr>Two Sermons?</vt:lpstr>
      <vt:lpstr>Two Sermons?</vt:lpstr>
      <vt:lpstr>The Message Of The Sermon</vt:lpstr>
      <vt:lpstr>The Message Of The Sermon</vt:lpstr>
      <vt:lpstr>The Message Of The Sermon</vt:lpstr>
      <vt:lpstr>The Message Of The Sermon</vt:lpstr>
      <vt:lpstr>The Message Of The Sermon</vt:lpstr>
      <vt:lpstr>The Message Of The Sermon</vt:lpstr>
      <vt:lpstr>The Message Of The Sermon</vt:lpstr>
      <vt:lpstr>The Message Of The Sermon</vt:lpstr>
      <vt:lpstr>The Message Of The Sermon</vt:lpstr>
      <vt:lpstr>The Message Of The Sermon</vt:lpstr>
      <vt:lpstr>The Message Of The Sermon</vt:lpstr>
      <vt:lpstr>The Message Of The Sermon</vt:lpstr>
      <vt:lpstr>The Message Of The Sermon</vt:lpstr>
      <vt:lpstr>The Message Of The Sermon</vt:lpstr>
      <vt:lpstr>The Message Of The Sermon</vt:lpstr>
      <vt:lpstr>Summary</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dc:title>
  <dc:creator>Aarons</dc:creator>
  <cp:lastModifiedBy>Aarons</cp:lastModifiedBy>
  <cp:revision>10</cp:revision>
  <dcterms:created xsi:type="dcterms:W3CDTF">2016-02-04T20:40:57Z</dcterms:created>
  <dcterms:modified xsi:type="dcterms:W3CDTF">2016-02-08T05:08:54Z</dcterms:modified>
</cp:coreProperties>
</file>