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78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F1491B-122A-4C0C-A106-744E505308D1}"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21076-1610-4588-AFA4-7D2F72BCD4EE}" type="slidenum">
              <a:rPr lang="en-US" smtClean="0"/>
              <a:t>‹#›</a:t>
            </a:fld>
            <a:endParaRPr lang="en-US"/>
          </a:p>
        </p:txBody>
      </p:sp>
    </p:spTree>
    <p:extLst>
      <p:ext uri="{BB962C8B-B14F-4D97-AF65-F5344CB8AC3E}">
        <p14:creationId xmlns:p14="http://schemas.microsoft.com/office/powerpoint/2010/main" val="930437746"/>
      </p:ext>
    </p:extLst>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F1491B-122A-4C0C-A106-744E505308D1}"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21076-1610-4588-AFA4-7D2F72BCD4EE}" type="slidenum">
              <a:rPr lang="en-US" smtClean="0"/>
              <a:t>‹#›</a:t>
            </a:fld>
            <a:endParaRPr lang="en-US"/>
          </a:p>
        </p:txBody>
      </p:sp>
    </p:spTree>
    <p:extLst>
      <p:ext uri="{BB962C8B-B14F-4D97-AF65-F5344CB8AC3E}">
        <p14:creationId xmlns:p14="http://schemas.microsoft.com/office/powerpoint/2010/main" val="974817959"/>
      </p:ext>
    </p:extLst>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F1491B-122A-4C0C-A106-744E505308D1}"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21076-1610-4588-AFA4-7D2F72BCD4EE}" type="slidenum">
              <a:rPr lang="en-US" smtClean="0"/>
              <a:t>‹#›</a:t>
            </a:fld>
            <a:endParaRPr lang="en-US"/>
          </a:p>
        </p:txBody>
      </p:sp>
    </p:spTree>
    <p:extLst>
      <p:ext uri="{BB962C8B-B14F-4D97-AF65-F5344CB8AC3E}">
        <p14:creationId xmlns:p14="http://schemas.microsoft.com/office/powerpoint/2010/main" val="4004115204"/>
      </p:ext>
    </p:extLst>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F1491B-122A-4C0C-A106-744E505308D1}"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21076-1610-4588-AFA4-7D2F72BCD4EE}" type="slidenum">
              <a:rPr lang="en-US" smtClean="0"/>
              <a:t>‹#›</a:t>
            </a:fld>
            <a:endParaRPr lang="en-US"/>
          </a:p>
        </p:txBody>
      </p:sp>
    </p:spTree>
    <p:extLst>
      <p:ext uri="{BB962C8B-B14F-4D97-AF65-F5344CB8AC3E}">
        <p14:creationId xmlns:p14="http://schemas.microsoft.com/office/powerpoint/2010/main" val="1080422261"/>
      </p:ext>
    </p:extLst>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F1491B-122A-4C0C-A106-744E505308D1}"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21076-1610-4588-AFA4-7D2F72BCD4EE}" type="slidenum">
              <a:rPr lang="en-US" smtClean="0"/>
              <a:t>‹#›</a:t>
            </a:fld>
            <a:endParaRPr lang="en-US"/>
          </a:p>
        </p:txBody>
      </p:sp>
    </p:spTree>
    <p:extLst>
      <p:ext uri="{BB962C8B-B14F-4D97-AF65-F5344CB8AC3E}">
        <p14:creationId xmlns:p14="http://schemas.microsoft.com/office/powerpoint/2010/main" val="897658646"/>
      </p:ext>
    </p:extLst>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F1491B-122A-4C0C-A106-744E505308D1}" type="datetimeFigureOut">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21076-1610-4588-AFA4-7D2F72BCD4EE}" type="slidenum">
              <a:rPr lang="en-US" smtClean="0"/>
              <a:t>‹#›</a:t>
            </a:fld>
            <a:endParaRPr lang="en-US"/>
          </a:p>
        </p:txBody>
      </p:sp>
    </p:spTree>
    <p:extLst>
      <p:ext uri="{BB962C8B-B14F-4D97-AF65-F5344CB8AC3E}">
        <p14:creationId xmlns:p14="http://schemas.microsoft.com/office/powerpoint/2010/main" val="983676104"/>
      </p:ext>
    </p:extLst>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F1491B-122A-4C0C-A106-744E505308D1}" type="datetimeFigureOut">
              <a:rPr lang="en-US" smtClean="0"/>
              <a:t>4/15/2014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321076-1610-4588-AFA4-7D2F72BCD4EE}" type="slidenum">
              <a:rPr lang="en-US" smtClean="0"/>
              <a:t>‹#›</a:t>
            </a:fld>
            <a:endParaRPr lang="en-US"/>
          </a:p>
        </p:txBody>
      </p:sp>
    </p:spTree>
    <p:extLst>
      <p:ext uri="{BB962C8B-B14F-4D97-AF65-F5344CB8AC3E}">
        <p14:creationId xmlns:p14="http://schemas.microsoft.com/office/powerpoint/2010/main" val="4225730685"/>
      </p:ext>
    </p:extLst>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F1491B-122A-4C0C-A106-744E505308D1}" type="datetimeFigureOut">
              <a:rPr lang="en-US" smtClean="0"/>
              <a:t>4/15/2014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321076-1610-4588-AFA4-7D2F72BCD4EE}" type="slidenum">
              <a:rPr lang="en-US" smtClean="0"/>
              <a:t>‹#›</a:t>
            </a:fld>
            <a:endParaRPr lang="en-US"/>
          </a:p>
        </p:txBody>
      </p:sp>
    </p:spTree>
    <p:extLst>
      <p:ext uri="{BB962C8B-B14F-4D97-AF65-F5344CB8AC3E}">
        <p14:creationId xmlns:p14="http://schemas.microsoft.com/office/powerpoint/2010/main" val="4123953553"/>
      </p:ext>
    </p:extLst>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F1491B-122A-4C0C-A106-744E505308D1}" type="datetimeFigureOut">
              <a:rPr lang="en-US" smtClean="0"/>
              <a:t>4/15/2014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321076-1610-4588-AFA4-7D2F72BCD4EE}" type="slidenum">
              <a:rPr lang="en-US" smtClean="0"/>
              <a:t>‹#›</a:t>
            </a:fld>
            <a:endParaRPr lang="en-US"/>
          </a:p>
        </p:txBody>
      </p:sp>
    </p:spTree>
    <p:extLst>
      <p:ext uri="{BB962C8B-B14F-4D97-AF65-F5344CB8AC3E}">
        <p14:creationId xmlns:p14="http://schemas.microsoft.com/office/powerpoint/2010/main" val="2157828104"/>
      </p:ext>
    </p:extLst>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F1491B-122A-4C0C-A106-744E505308D1}" type="datetimeFigureOut">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21076-1610-4588-AFA4-7D2F72BCD4EE}" type="slidenum">
              <a:rPr lang="en-US" smtClean="0"/>
              <a:t>‹#›</a:t>
            </a:fld>
            <a:endParaRPr lang="en-US"/>
          </a:p>
        </p:txBody>
      </p:sp>
    </p:spTree>
    <p:extLst>
      <p:ext uri="{BB962C8B-B14F-4D97-AF65-F5344CB8AC3E}">
        <p14:creationId xmlns:p14="http://schemas.microsoft.com/office/powerpoint/2010/main" val="3046997715"/>
      </p:ext>
    </p:extLst>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F1491B-122A-4C0C-A106-744E505308D1}" type="datetimeFigureOut">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21076-1610-4588-AFA4-7D2F72BCD4EE}" type="slidenum">
              <a:rPr lang="en-US" smtClean="0"/>
              <a:t>‹#›</a:t>
            </a:fld>
            <a:endParaRPr lang="en-US"/>
          </a:p>
        </p:txBody>
      </p:sp>
    </p:spTree>
    <p:extLst>
      <p:ext uri="{BB962C8B-B14F-4D97-AF65-F5344CB8AC3E}">
        <p14:creationId xmlns:p14="http://schemas.microsoft.com/office/powerpoint/2010/main" val="4072474026"/>
      </p:ext>
    </p:extLst>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F1491B-122A-4C0C-A106-744E505308D1}" type="datetimeFigureOut">
              <a:rPr lang="en-US" smtClean="0"/>
              <a:t>4/15/2014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321076-1610-4588-AFA4-7D2F72BCD4EE}" type="slidenum">
              <a:rPr lang="en-US" smtClean="0"/>
              <a:t>‹#›</a:t>
            </a:fld>
            <a:endParaRPr lang="en-US"/>
          </a:p>
        </p:txBody>
      </p:sp>
    </p:spTree>
    <p:extLst>
      <p:ext uri="{BB962C8B-B14F-4D97-AF65-F5344CB8AC3E}">
        <p14:creationId xmlns:p14="http://schemas.microsoft.com/office/powerpoint/2010/main" val="405265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133599"/>
          </a:xfrm>
        </p:spPr>
        <p:txBody>
          <a:bodyPr>
            <a:normAutofit/>
          </a:bodyPr>
          <a:lstStyle/>
          <a:p>
            <a:r>
              <a:rPr lang="en-US" sz="8800" dirty="0" smtClean="0"/>
              <a:t>Pilate Asked</a:t>
            </a:r>
            <a:endParaRPr lang="en-US" sz="8800" dirty="0"/>
          </a:p>
        </p:txBody>
      </p:sp>
      <p:sp>
        <p:nvSpPr>
          <p:cNvPr id="3" name="Subtitle 2"/>
          <p:cNvSpPr>
            <a:spLocks noGrp="1"/>
          </p:cNvSpPr>
          <p:nvPr>
            <p:ph type="subTitle" idx="1"/>
          </p:nvPr>
        </p:nvSpPr>
        <p:spPr/>
        <p:txBody>
          <a:bodyPr/>
          <a:lstStyle/>
          <a:p>
            <a:r>
              <a:rPr lang="en-US" dirty="0" smtClean="0">
                <a:solidFill>
                  <a:schemeClr val="tx1"/>
                </a:solidFill>
              </a:rPr>
              <a:t>Pilate asked almost as many questions in a few hours that Christ asked over three years.</a:t>
            </a:r>
            <a:endParaRPr lang="en-US" dirty="0">
              <a:solidFill>
                <a:schemeClr val="tx1"/>
              </a:solidFill>
            </a:endParaRPr>
          </a:p>
        </p:txBody>
      </p:sp>
    </p:spTree>
    <p:extLst>
      <p:ext uri="{BB962C8B-B14F-4D97-AF65-F5344CB8AC3E}">
        <p14:creationId xmlns:p14="http://schemas.microsoft.com/office/powerpoint/2010/main" val="654279224"/>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THEN SHALL I DO WITH JESUS WHO IS CALLED CHRIST?”</a:t>
            </a:r>
            <a:endParaRPr lang="en-US" dirty="0"/>
          </a:p>
        </p:txBody>
      </p:sp>
      <p:sp>
        <p:nvSpPr>
          <p:cNvPr id="3" name="Content Placeholder 2"/>
          <p:cNvSpPr>
            <a:spLocks noGrp="1"/>
          </p:cNvSpPr>
          <p:nvPr>
            <p:ph idx="1"/>
          </p:nvPr>
        </p:nvSpPr>
        <p:spPr>
          <a:xfrm>
            <a:off x="0" y="1447800"/>
            <a:ext cx="9144000" cy="5410200"/>
          </a:xfrm>
        </p:spPr>
        <p:txBody>
          <a:bodyPr>
            <a:normAutofit/>
          </a:bodyPr>
          <a:lstStyle/>
          <a:p>
            <a:r>
              <a:rPr lang="en-US" dirty="0" smtClean="0"/>
              <a:t>Matthew </a:t>
            </a:r>
            <a:r>
              <a:rPr lang="en-US" dirty="0"/>
              <a:t>27:22</a:t>
            </a:r>
            <a:br>
              <a:rPr lang="en-US" dirty="0"/>
            </a:br>
            <a:r>
              <a:rPr lang="en-US" dirty="0"/>
              <a:t>What to do about Jesus is the most basic question there is and it is still </a:t>
            </a:r>
            <a:r>
              <a:rPr lang="en-US" dirty="0" smtClean="0"/>
              <a:t>relevant today.</a:t>
            </a:r>
          </a:p>
          <a:p>
            <a:r>
              <a:rPr lang="en-US" dirty="0" smtClean="0"/>
              <a:t>Romans </a:t>
            </a:r>
            <a:r>
              <a:rPr lang="en-US" dirty="0"/>
              <a:t>10:17; Acts 16:31; Romans 10:9-10; </a:t>
            </a:r>
            <a:r>
              <a:rPr lang="en-US" dirty="0" smtClean="0"/>
              <a:t>Galatians 3:27; Acts 2:38</a:t>
            </a:r>
            <a:r>
              <a:rPr lang="en-US" dirty="0"/>
              <a:t/>
            </a:r>
            <a:br>
              <a:rPr lang="en-US" dirty="0"/>
            </a:br>
            <a:r>
              <a:rPr lang="en-US" dirty="0"/>
              <a:t>In brief, the answer is to learn about Him, believe Him, confess Him, repent of sins as He commanded, and be baptized into Him</a:t>
            </a:r>
            <a:r>
              <a:rPr lang="en-US" dirty="0" smtClean="0"/>
              <a:t>.</a:t>
            </a:r>
          </a:p>
          <a:p>
            <a:r>
              <a:rPr lang="en-US" dirty="0" smtClean="0"/>
              <a:t>But we know Pilate had a different reason for asking.</a:t>
            </a:r>
            <a:endParaRPr lang="en-US" dirty="0"/>
          </a:p>
        </p:txBody>
      </p:sp>
    </p:spTree>
    <p:extLst>
      <p:ext uri="{BB962C8B-B14F-4D97-AF65-F5344CB8AC3E}">
        <p14:creationId xmlns:p14="http://schemas.microsoft.com/office/powerpoint/2010/main" val="212160445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“WHY?  WHAT EVIL HAS HE DONE?</a:t>
            </a:r>
            <a:endParaRPr lang="en-US" dirty="0"/>
          </a:p>
        </p:txBody>
      </p:sp>
      <p:sp>
        <p:nvSpPr>
          <p:cNvPr id="3" name="Content Placeholder 2"/>
          <p:cNvSpPr>
            <a:spLocks noGrp="1"/>
          </p:cNvSpPr>
          <p:nvPr>
            <p:ph idx="1"/>
          </p:nvPr>
        </p:nvSpPr>
        <p:spPr>
          <a:xfrm>
            <a:off x="0" y="1219200"/>
            <a:ext cx="9144000" cy="5638800"/>
          </a:xfrm>
        </p:spPr>
        <p:txBody>
          <a:bodyPr>
            <a:normAutofit fontScale="85000" lnSpcReduction="20000"/>
          </a:bodyPr>
          <a:lstStyle/>
          <a:p>
            <a:r>
              <a:rPr lang="en-US" dirty="0" smtClean="0"/>
              <a:t>Mark </a:t>
            </a:r>
            <a:r>
              <a:rPr lang="en-US" dirty="0"/>
              <a:t>15:14</a:t>
            </a:r>
            <a:br>
              <a:rPr lang="en-US" dirty="0"/>
            </a:br>
            <a:r>
              <a:rPr lang="en-US" dirty="0"/>
              <a:t>Having heard multiple, contradicting accusations against Jesus, Pilate remained unconvinced that He had perpetrated any crime</a:t>
            </a:r>
            <a:r>
              <a:rPr lang="en-US" dirty="0" smtClean="0"/>
              <a:t>.</a:t>
            </a:r>
          </a:p>
          <a:p>
            <a:r>
              <a:rPr lang="en-US" dirty="0" smtClean="0"/>
              <a:t>Luke </a:t>
            </a:r>
            <a:r>
              <a:rPr lang="en-US" dirty="0"/>
              <a:t>23:15; John 19:4</a:t>
            </a:r>
            <a:br>
              <a:rPr lang="en-US" dirty="0"/>
            </a:br>
            <a:r>
              <a:rPr lang="en-US" dirty="0"/>
              <a:t>Pilate’s repeated conclusion was that Jesus was no outlaw</a:t>
            </a:r>
            <a:r>
              <a:rPr lang="en-US" dirty="0" smtClean="0"/>
              <a:t>.</a:t>
            </a:r>
          </a:p>
          <a:p>
            <a:r>
              <a:rPr lang="en-US" dirty="0" smtClean="0"/>
              <a:t>John </a:t>
            </a:r>
            <a:r>
              <a:rPr lang="en-US" dirty="0"/>
              <a:t>14:30; Matthew 4:1-11; Hebrews 4:15</a:t>
            </a:r>
            <a:br>
              <a:rPr lang="en-US" dirty="0"/>
            </a:br>
            <a:r>
              <a:rPr lang="en-US" dirty="0"/>
              <a:t>The Lord claimed that the devil had nothing in Him.  It was true, for when they met face-to-face, when Christ was in a most weakened condition, Satan failed to turn Him.  Having faced all temptations, Jesus never sinned</a:t>
            </a:r>
            <a:r>
              <a:rPr lang="en-US" dirty="0" smtClean="0"/>
              <a:t>.</a:t>
            </a:r>
          </a:p>
          <a:p>
            <a:r>
              <a:rPr lang="en-US" dirty="0" smtClean="0"/>
              <a:t>Hebrews </a:t>
            </a:r>
            <a:r>
              <a:rPr lang="en-US" dirty="0"/>
              <a:t>7:26; 1st John 3:5</a:t>
            </a:r>
            <a:br>
              <a:rPr lang="en-US" dirty="0"/>
            </a:br>
            <a:r>
              <a:rPr lang="en-US" dirty="0"/>
              <a:t>Christ is sinless.  Even the Governor who issued His death sentence knew it.</a:t>
            </a:r>
            <a:br>
              <a:rPr lang="en-US" dirty="0"/>
            </a:br>
            <a:endParaRPr lang="en-US" dirty="0"/>
          </a:p>
        </p:txBody>
      </p:sp>
    </p:spTree>
    <p:extLst>
      <p:ext uri="{BB962C8B-B14F-4D97-AF65-F5344CB8AC3E}">
        <p14:creationId xmlns:p14="http://schemas.microsoft.com/office/powerpoint/2010/main" val="170341747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YOU FROM?”</a:t>
            </a:r>
            <a:endParaRPr lang="en-US" dirty="0"/>
          </a:p>
        </p:txBody>
      </p:sp>
      <p:sp>
        <p:nvSpPr>
          <p:cNvPr id="3" name="Content Placeholder 2"/>
          <p:cNvSpPr>
            <a:spLocks noGrp="1"/>
          </p:cNvSpPr>
          <p:nvPr>
            <p:ph idx="1"/>
          </p:nvPr>
        </p:nvSpPr>
        <p:spPr>
          <a:xfrm>
            <a:off x="0" y="1066800"/>
            <a:ext cx="9144000" cy="5791200"/>
          </a:xfrm>
        </p:spPr>
        <p:txBody>
          <a:bodyPr>
            <a:normAutofit fontScale="70000" lnSpcReduction="20000"/>
          </a:bodyPr>
          <a:lstStyle/>
          <a:p>
            <a:r>
              <a:rPr lang="en-US" dirty="0" smtClean="0"/>
              <a:t>John </a:t>
            </a:r>
            <a:r>
              <a:rPr lang="en-US" dirty="0"/>
              <a:t>19:9a; Luke 23:6-11</a:t>
            </a:r>
            <a:br>
              <a:rPr lang="en-US" dirty="0"/>
            </a:br>
            <a:r>
              <a:rPr lang="en-US" dirty="0"/>
              <a:t>Pilate was not trying to become better acquainted with a new friend.  He was curious to know where Jesus was from so he could be rid of Him, pawning Him off on the tetrarch of Galilee.  Of course, that’s irrelevant since, even though Jesus was a Galilean, His alleged crimes took place in Judea.  Herod returned Him to Pilate</a:t>
            </a:r>
            <a:r>
              <a:rPr lang="en-US" dirty="0" smtClean="0"/>
              <a:t>.</a:t>
            </a:r>
          </a:p>
          <a:p>
            <a:r>
              <a:rPr lang="en-US" dirty="0" smtClean="0"/>
              <a:t>Matthew </a:t>
            </a:r>
            <a:r>
              <a:rPr lang="en-US" dirty="0"/>
              <a:t>27:24</a:t>
            </a:r>
            <a:br>
              <a:rPr lang="en-US" dirty="0"/>
            </a:br>
            <a:r>
              <a:rPr lang="en-US" dirty="0"/>
              <a:t>Pilate was desperate to evade his duty as Governor to release an innocent man</a:t>
            </a:r>
            <a:r>
              <a:rPr lang="en-US" dirty="0" smtClean="0"/>
              <a:t>.</a:t>
            </a:r>
          </a:p>
          <a:p>
            <a:r>
              <a:rPr lang="en-US" dirty="0" smtClean="0"/>
              <a:t>Exodus </a:t>
            </a:r>
            <a:r>
              <a:rPr lang="en-US" dirty="0"/>
              <a:t>4:13</a:t>
            </a:r>
            <a:br>
              <a:rPr lang="en-US" dirty="0"/>
            </a:br>
            <a:r>
              <a:rPr lang="en-US" dirty="0"/>
              <a:t>Shirking responsibility angers God.  Moses did not please Jehovah when he offered excuses as to why he should not be the messenger to Pharaoh</a:t>
            </a:r>
            <a:r>
              <a:rPr lang="en-US" dirty="0" smtClean="0"/>
              <a:t>.</a:t>
            </a:r>
          </a:p>
          <a:p>
            <a:r>
              <a:rPr lang="en-US" dirty="0" smtClean="0"/>
              <a:t>Jonah </a:t>
            </a:r>
            <a:r>
              <a:rPr lang="en-US" dirty="0"/>
              <a:t>1:2-3</a:t>
            </a:r>
            <a:br>
              <a:rPr lang="en-US" dirty="0"/>
            </a:br>
            <a:r>
              <a:rPr lang="en-US" dirty="0"/>
              <a:t>Jonah displeased the Lord when he fled away from Nineveh after God had summoned him to preach repentance there.</a:t>
            </a:r>
            <a:br>
              <a:rPr lang="en-US" dirty="0"/>
            </a:br>
            <a:endParaRPr lang="en-US" dirty="0"/>
          </a:p>
        </p:txBody>
      </p:sp>
    </p:spTree>
    <p:extLst>
      <p:ext uri="{BB962C8B-B14F-4D97-AF65-F5344CB8AC3E}">
        <p14:creationId xmlns:p14="http://schemas.microsoft.com/office/powerpoint/2010/main" val="267956739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“AM I A JEW?”</a:t>
            </a:r>
            <a:endParaRPr lang="en-US" dirty="0"/>
          </a:p>
        </p:txBody>
      </p:sp>
      <p:sp>
        <p:nvSpPr>
          <p:cNvPr id="3" name="Content Placeholder 2"/>
          <p:cNvSpPr>
            <a:spLocks noGrp="1"/>
          </p:cNvSpPr>
          <p:nvPr>
            <p:ph idx="1"/>
          </p:nvPr>
        </p:nvSpPr>
        <p:spPr>
          <a:xfrm>
            <a:off x="76200" y="1066800"/>
            <a:ext cx="9067800" cy="5715000"/>
          </a:xfrm>
        </p:spPr>
        <p:txBody>
          <a:bodyPr>
            <a:normAutofit/>
          </a:bodyPr>
          <a:lstStyle/>
          <a:p>
            <a:r>
              <a:rPr lang="en-US" dirty="0" smtClean="0"/>
              <a:t>John </a:t>
            </a:r>
            <a:r>
              <a:rPr lang="en-US" dirty="0"/>
              <a:t>18:35</a:t>
            </a:r>
            <a:br>
              <a:rPr lang="en-US" dirty="0"/>
            </a:br>
            <a:r>
              <a:rPr lang="en-US" dirty="0"/>
              <a:t>Pilate sensed that what transpired between Jesus and His accusers was not his business since he was not a Jew</a:t>
            </a:r>
            <a:r>
              <a:rPr lang="en-US" dirty="0" smtClean="0"/>
              <a:t>.</a:t>
            </a:r>
          </a:p>
          <a:p>
            <a:r>
              <a:rPr lang="en-US" dirty="0" smtClean="0"/>
              <a:t>Romans </a:t>
            </a:r>
            <a:r>
              <a:rPr lang="en-US" dirty="0"/>
              <a:t>10:12-13; Galatians 3:28</a:t>
            </a:r>
            <a:br>
              <a:rPr lang="en-US" dirty="0"/>
            </a:br>
            <a:r>
              <a:rPr lang="en-US" dirty="0"/>
              <a:t>Being a Jew is irrelevant now.  In Christ there is equality between Jew and Gentile</a:t>
            </a:r>
            <a:r>
              <a:rPr lang="en-US" dirty="0" smtClean="0"/>
              <a:t>.</a:t>
            </a:r>
          </a:p>
          <a:p>
            <a:r>
              <a:rPr lang="en-US" dirty="0" smtClean="0"/>
              <a:t>Romans </a:t>
            </a:r>
            <a:r>
              <a:rPr lang="en-US" dirty="0"/>
              <a:t>9:6-8; Galatians 6:16</a:t>
            </a:r>
            <a:br>
              <a:rPr lang="en-US" dirty="0"/>
            </a:br>
            <a:r>
              <a:rPr lang="en-US" dirty="0"/>
              <a:t>Because not every Israelite is legitimate anymore, Christians have become the true “Israel of God”.</a:t>
            </a:r>
            <a:br>
              <a:rPr lang="en-US" dirty="0"/>
            </a:br>
            <a:endParaRPr lang="en-US" dirty="0"/>
          </a:p>
        </p:txBody>
      </p:sp>
    </p:spTree>
    <p:extLst>
      <p:ext uri="{BB962C8B-B14F-4D97-AF65-F5344CB8AC3E}">
        <p14:creationId xmlns:p14="http://schemas.microsoft.com/office/powerpoint/2010/main" val="246444477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“WHAT IS TRUTH?”</a:t>
            </a:r>
            <a:endParaRPr lang="en-US" dirty="0"/>
          </a:p>
        </p:txBody>
      </p:sp>
      <p:sp>
        <p:nvSpPr>
          <p:cNvPr id="3" name="Content Placeholder 2"/>
          <p:cNvSpPr>
            <a:spLocks noGrp="1"/>
          </p:cNvSpPr>
          <p:nvPr>
            <p:ph idx="1"/>
          </p:nvPr>
        </p:nvSpPr>
        <p:spPr>
          <a:xfrm>
            <a:off x="0" y="1219200"/>
            <a:ext cx="9144000" cy="5562600"/>
          </a:xfrm>
        </p:spPr>
        <p:txBody>
          <a:bodyPr>
            <a:normAutofit/>
          </a:bodyPr>
          <a:lstStyle/>
          <a:p>
            <a:r>
              <a:rPr lang="en-US" dirty="0" smtClean="0"/>
              <a:t>John </a:t>
            </a:r>
            <a:r>
              <a:rPr lang="en-US" dirty="0"/>
              <a:t>18:38</a:t>
            </a:r>
            <a:br>
              <a:rPr lang="en-US" dirty="0"/>
            </a:br>
            <a:r>
              <a:rPr lang="en-US" dirty="0"/>
              <a:t>Whether he was sincere or flippant, Pilate’s question was a most appropriate one</a:t>
            </a:r>
            <a:r>
              <a:rPr lang="en-US" dirty="0" smtClean="0"/>
              <a:t>.</a:t>
            </a:r>
          </a:p>
          <a:p>
            <a:r>
              <a:rPr lang="en-US" dirty="0" smtClean="0"/>
              <a:t>John </a:t>
            </a:r>
            <a:r>
              <a:rPr lang="en-US" dirty="0"/>
              <a:t>17:17; Psalm 119:160</a:t>
            </a:r>
            <a:br>
              <a:rPr lang="en-US" dirty="0"/>
            </a:br>
            <a:r>
              <a:rPr lang="en-US" dirty="0"/>
              <a:t>The answer to the question asked, “What is truth?”, is God’s word, Scripture</a:t>
            </a:r>
            <a:r>
              <a:rPr lang="en-US" dirty="0" smtClean="0"/>
              <a:t>.</a:t>
            </a:r>
          </a:p>
          <a:p>
            <a:r>
              <a:rPr lang="en-US" dirty="0" smtClean="0"/>
              <a:t>Psalm </a:t>
            </a:r>
            <a:r>
              <a:rPr lang="en-US" dirty="0"/>
              <a:t>31:5; John 14:6; 1st John 5:6</a:t>
            </a:r>
            <a:br>
              <a:rPr lang="en-US" dirty="0"/>
            </a:br>
            <a:r>
              <a:rPr lang="en-US" dirty="0"/>
              <a:t>The answer to another, unasked question, Who is truth?, is Jehovah, Christ, and the Spirit.</a:t>
            </a:r>
            <a:br>
              <a:rPr lang="en-US" dirty="0"/>
            </a:br>
            <a:endParaRPr lang="en-US" dirty="0"/>
          </a:p>
        </p:txBody>
      </p:sp>
    </p:spTree>
    <p:extLst>
      <p:ext uri="{BB962C8B-B14F-4D97-AF65-F5344CB8AC3E}">
        <p14:creationId xmlns:p14="http://schemas.microsoft.com/office/powerpoint/2010/main" val="228884506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YOU KNOW THAT I HAVE POWER TO CRUCIFY YOU?”</a:t>
            </a:r>
            <a:endParaRPr lang="en-US" dirty="0"/>
          </a:p>
        </p:txBody>
      </p:sp>
      <p:sp>
        <p:nvSpPr>
          <p:cNvPr id="3" name="Content Placeholder 2"/>
          <p:cNvSpPr>
            <a:spLocks noGrp="1"/>
          </p:cNvSpPr>
          <p:nvPr>
            <p:ph idx="1"/>
          </p:nvPr>
        </p:nvSpPr>
        <p:spPr>
          <a:xfrm>
            <a:off x="0" y="1371600"/>
            <a:ext cx="9144000" cy="5486400"/>
          </a:xfrm>
        </p:spPr>
        <p:txBody>
          <a:bodyPr>
            <a:normAutofit fontScale="70000" lnSpcReduction="20000"/>
          </a:bodyPr>
          <a:lstStyle/>
          <a:p>
            <a:r>
              <a:rPr lang="en-US" dirty="0" smtClean="0"/>
              <a:t>John </a:t>
            </a:r>
            <a:r>
              <a:rPr lang="en-US" dirty="0"/>
              <a:t>19:10-11</a:t>
            </a:r>
            <a:br>
              <a:rPr lang="en-US" dirty="0"/>
            </a:br>
            <a:r>
              <a:rPr lang="en-US" dirty="0"/>
              <a:t>Trying to intimidate His prisoner, Pilate reminded Jesus he had power to release or execute Him.  Jesus did not disagree, but taught His interrogator where that power came from</a:t>
            </a:r>
            <a:r>
              <a:rPr lang="en-US" dirty="0" smtClean="0"/>
              <a:t>.</a:t>
            </a:r>
          </a:p>
          <a:p>
            <a:r>
              <a:rPr lang="en-US" dirty="0" smtClean="0"/>
              <a:t>Acts </a:t>
            </a:r>
            <a:r>
              <a:rPr lang="en-US" dirty="0"/>
              <a:t>25:11</a:t>
            </a:r>
            <a:br>
              <a:rPr lang="en-US" dirty="0"/>
            </a:br>
            <a:r>
              <a:rPr lang="en-US" dirty="0"/>
              <a:t>Under similar circumstances, on trial for his life before a Roman governor, Paul did not deny or question the validity of the death penalty, only the appropriateness of using it against an innocent man</a:t>
            </a:r>
            <a:r>
              <a:rPr lang="en-US" dirty="0" smtClean="0"/>
              <a:t>.</a:t>
            </a:r>
          </a:p>
          <a:p>
            <a:r>
              <a:rPr lang="en-US" dirty="0" smtClean="0"/>
              <a:t>Romans </a:t>
            </a:r>
            <a:r>
              <a:rPr lang="en-US" dirty="0"/>
              <a:t>13:1, 4</a:t>
            </a:r>
            <a:br>
              <a:rPr lang="en-US" dirty="0"/>
            </a:br>
            <a:r>
              <a:rPr lang="en-US" dirty="0"/>
              <a:t>God establishes government for the upholding of good and the punishment of evil.  It is an abject failure when government upholds evil and punishes good</a:t>
            </a:r>
            <a:r>
              <a:rPr lang="en-US" dirty="0" smtClean="0"/>
              <a:t>.</a:t>
            </a:r>
          </a:p>
          <a:p>
            <a:r>
              <a:rPr lang="en-US" dirty="0" smtClean="0"/>
              <a:t>1st </a:t>
            </a:r>
            <a:r>
              <a:rPr lang="en-US" dirty="0"/>
              <a:t>Timothy 2:1-2</a:t>
            </a:r>
            <a:br>
              <a:rPr lang="en-US" dirty="0"/>
            </a:br>
            <a:r>
              <a:rPr lang="en-US" dirty="0"/>
              <a:t>The people of God ought to pray for government leaders to leave us all in peace</a:t>
            </a:r>
            <a:r>
              <a:rPr lang="en-US" dirty="0" smtClean="0"/>
              <a:t>.</a:t>
            </a:r>
          </a:p>
          <a:p>
            <a:r>
              <a:rPr lang="en-US" dirty="0" smtClean="0"/>
              <a:t>Proverbs </a:t>
            </a:r>
            <a:r>
              <a:rPr lang="en-US" dirty="0"/>
              <a:t>29:2</a:t>
            </a:r>
            <a:br>
              <a:rPr lang="en-US" dirty="0"/>
            </a:br>
            <a:r>
              <a:rPr lang="en-US" dirty="0"/>
              <a:t>Pray for righteous leadership!</a:t>
            </a:r>
            <a:br>
              <a:rPr lang="en-US" dirty="0"/>
            </a:br>
            <a:endParaRPr lang="en-US" dirty="0"/>
          </a:p>
        </p:txBody>
      </p:sp>
    </p:spTree>
    <p:extLst>
      <p:ext uri="{BB962C8B-B14F-4D97-AF65-F5344CB8AC3E}">
        <p14:creationId xmlns:p14="http://schemas.microsoft.com/office/powerpoint/2010/main" val="290166855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“SHALL I CRUCIFY YOUR KING?”</a:t>
            </a:r>
            <a:endParaRPr lang="en-US" dirty="0"/>
          </a:p>
        </p:txBody>
      </p:sp>
      <p:sp>
        <p:nvSpPr>
          <p:cNvPr id="3" name="Content Placeholder 2"/>
          <p:cNvSpPr>
            <a:spLocks noGrp="1"/>
          </p:cNvSpPr>
          <p:nvPr>
            <p:ph idx="1"/>
          </p:nvPr>
        </p:nvSpPr>
        <p:spPr>
          <a:xfrm>
            <a:off x="76200" y="1143000"/>
            <a:ext cx="9067800" cy="5638800"/>
          </a:xfrm>
        </p:spPr>
        <p:txBody>
          <a:bodyPr>
            <a:normAutofit/>
          </a:bodyPr>
          <a:lstStyle/>
          <a:p>
            <a:r>
              <a:rPr lang="en-US" dirty="0" smtClean="0"/>
              <a:t>John </a:t>
            </a:r>
            <a:r>
              <a:rPr lang="en-US" dirty="0"/>
              <a:t>19:15</a:t>
            </a:r>
            <a:br>
              <a:rPr lang="en-US" dirty="0"/>
            </a:br>
            <a:r>
              <a:rPr lang="en-US" dirty="0"/>
              <a:t>The question Pilate here asked is one we are capable of answering</a:t>
            </a:r>
            <a:r>
              <a:rPr lang="en-US" dirty="0" smtClean="0"/>
              <a:t>.</a:t>
            </a:r>
          </a:p>
          <a:p>
            <a:r>
              <a:rPr lang="en-US" dirty="0" smtClean="0"/>
              <a:t>Hebrews </a:t>
            </a:r>
            <a:r>
              <a:rPr lang="en-US" dirty="0"/>
              <a:t>6:4-6</a:t>
            </a:r>
            <a:br>
              <a:rPr lang="en-US" dirty="0"/>
            </a:br>
            <a:r>
              <a:rPr lang="en-US" dirty="0"/>
              <a:t>When we forsake Christ for sin, it is a renewed crucifixion.  </a:t>
            </a:r>
            <a:endParaRPr lang="en-US" dirty="0" smtClean="0"/>
          </a:p>
          <a:p>
            <a:r>
              <a:rPr lang="en-US" dirty="0" smtClean="0"/>
              <a:t>After </a:t>
            </a:r>
            <a:r>
              <a:rPr lang="en-US" dirty="0"/>
              <a:t>all, He suffered the pain of death to save us from sin, so to sin again is like driving new nails into His flesh.</a:t>
            </a:r>
            <a:br>
              <a:rPr lang="en-US" dirty="0"/>
            </a:br>
            <a:endParaRPr lang="en-US" dirty="0"/>
          </a:p>
        </p:txBody>
      </p:sp>
    </p:spTree>
    <p:extLst>
      <p:ext uri="{BB962C8B-B14F-4D97-AF65-F5344CB8AC3E}">
        <p14:creationId xmlns:p14="http://schemas.microsoft.com/office/powerpoint/2010/main" val="44869848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 ASKED HIM IF HE HAD BEEN DEAD FOR SOME TIME”</a:t>
            </a:r>
            <a:endParaRPr lang="en-US" dirty="0"/>
          </a:p>
        </p:txBody>
      </p:sp>
      <p:sp>
        <p:nvSpPr>
          <p:cNvPr id="3" name="Content Placeholder 2"/>
          <p:cNvSpPr>
            <a:spLocks noGrp="1"/>
          </p:cNvSpPr>
          <p:nvPr>
            <p:ph idx="1"/>
          </p:nvPr>
        </p:nvSpPr>
        <p:spPr>
          <a:xfrm>
            <a:off x="0" y="1371600"/>
            <a:ext cx="9144000" cy="5486400"/>
          </a:xfrm>
        </p:spPr>
        <p:txBody>
          <a:bodyPr>
            <a:normAutofit fontScale="85000" lnSpcReduction="20000"/>
          </a:bodyPr>
          <a:lstStyle/>
          <a:p>
            <a:r>
              <a:rPr lang="en-US" dirty="0" smtClean="0"/>
              <a:t>Mark </a:t>
            </a:r>
            <a:r>
              <a:rPr lang="en-US" dirty="0"/>
              <a:t>15:43-44</a:t>
            </a:r>
            <a:br>
              <a:rPr lang="en-US" dirty="0"/>
            </a:br>
            <a:r>
              <a:rPr lang="en-US" dirty="0"/>
              <a:t>It surprised Pilate to know that Jesus had expired as swiftly as He did.  </a:t>
            </a:r>
            <a:endParaRPr lang="en-US" dirty="0" smtClean="0"/>
          </a:p>
          <a:p>
            <a:r>
              <a:rPr lang="en-US" dirty="0" smtClean="0"/>
              <a:t>Apparently</a:t>
            </a:r>
            <a:r>
              <a:rPr lang="en-US" dirty="0"/>
              <a:t>, crucifixion was so horrible that a six hour death was regarded as brief</a:t>
            </a:r>
            <a:r>
              <a:rPr lang="en-US" dirty="0" smtClean="0"/>
              <a:t>.</a:t>
            </a:r>
          </a:p>
          <a:p>
            <a:r>
              <a:rPr lang="en-US" dirty="0" smtClean="0"/>
              <a:t>Hebrews </a:t>
            </a:r>
            <a:r>
              <a:rPr lang="en-US" dirty="0"/>
              <a:t>5:5-7</a:t>
            </a:r>
            <a:br>
              <a:rPr lang="en-US" dirty="0"/>
            </a:br>
            <a:r>
              <a:rPr lang="en-US" dirty="0"/>
              <a:t>The relative brevity of His death, therefore, substantiates the idea that God answered Jesus’ prayers</a:t>
            </a:r>
            <a:r>
              <a:rPr lang="en-US" dirty="0" smtClean="0"/>
              <a:t>.</a:t>
            </a:r>
          </a:p>
          <a:p>
            <a:r>
              <a:rPr lang="en-US" dirty="0" smtClean="0"/>
              <a:t>Matthew </a:t>
            </a:r>
            <a:r>
              <a:rPr lang="en-US" dirty="0"/>
              <a:t>26:37-39</a:t>
            </a:r>
            <a:br>
              <a:rPr lang="en-US" dirty="0"/>
            </a:br>
            <a:r>
              <a:rPr lang="en-US" dirty="0"/>
              <a:t>He prayed for deliverance, and, to a limited extent, was granted what He requested</a:t>
            </a:r>
            <a:r>
              <a:rPr lang="en-US" dirty="0" smtClean="0"/>
              <a:t>.</a:t>
            </a:r>
          </a:p>
          <a:p>
            <a:r>
              <a:rPr lang="en-US" dirty="0" smtClean="0"/>
              <a:t>1st </a:t>
            </a:r>
            <a:r>
              <a:rPr lang="en-US" dirty="0"/>
              <a:t>Peter 1:6-7</a:t>
            </a:r>
            <a:br>
              <a:rPr lang="en-US" dirty="0"/>
            </a:br>
            <a:r>
              <a:rPr lang="en-US" dirty="0"/>
              <a:t>God does not deliver us from all suffering, but He does deliver us through that suffering.</a:t>
            </a:r>
            <a:br>
              <a:rPr lang="en-US" dirty="0"/>
            </a:br>
            <a:endParaRPr lang="en-US" dirty="0"/>
          </a:p>
        </p:txBody>
      </p:sp>
    </p:spTree>
    <p:extLst>
      <p:ext uri="{BB962C8B-B14F-4D97-AF65-F5344CB8AC3E}">
        <p14:creationId xmlns:p14="http://schemas.microsoft.com/office/powerpoint/2010/main" val="361349782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0" y="1219200"/>
            <a:ext cx="9144000" cy="5638800"/>
          </a:xfrm>
        </p:spPr>
        <p:txBody>
          <a:bodyPr>
            <a:normAutofit/>
          </a:bodyPr>
          <a:lstStyle/>
          <a:p>
            <a:r>
              <a:rPr lang="en-US" dirty="0" smtClean="0"/>
              <a:t>So many of the questions that Pilate asked are still </a:t>
            </a:r>
            <a:r>
              <a:rPr lang="en-US" smtClean="0"/>
              <a:t>just as </a:t>
            </a:r>
            <a:r>
              <a:rPr lang="en-US" dirty="0" smtClean="0"/>
              <a:t>relevant today.</a:t>
            </a:r>
          </a:p>
          <a:p>
            <a:r>
              <a:rPr lang="en-US" dirty="0" smtClean="0"/>
              <a:t>We sometimes sing the song “what will you do with Jesus”.  </a:t>
            </a:r>
            <a:endParaRPr lang="en-US" dirty="0"/>
          </a:p>
          <a:p>
            <a:r>
              <a:rPr lang="en-US" dirty="0" smtClean="0"/>
              <a:t>Those questions are for each of us to answer.</a:t>
            </a:r>
          </a:p>
          <a:p>
            <a:r>
              <a:rPr lang="en-US" dirty="0" smtClean="0"/>
              <a:t>Pilate was wrong for allowing an innocent man to suffer the penalty of death.  And he knew it.</a:t>
            </a:r>
          </a:p>
          <a:p>
            <a:r>
              <a:rPr lang="en-US" dirty="0" smtClean="0"/>
              <a:t>Will you also allow the death of Christ to mean nothing to you?</a:t>
            </a:r>
            <a:endParaRPr lang="en-US" dirty="0"/>
          </a:p>
        </p:txBody>
      </p:sp>
    </p:spTree>
    <p:extLst>
      <p:ext uri="{BB962C8B-B14F-4D97-AF65-F5344CB8AC3E}">
        <p14:creationId xmlns:p14="http://schemas.microsoft.com/office/powerpoint/2010/main" val="336214165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76200" y="1143000"/>
            <a:ext cx="9067800" cy="5715000"/>
          </a:xfrm>
        </p:spPr>
        <p:txBody>
          <a:bodyPr>
            <a:normAutofit fontScale="92500"/>
          </a:bodyPr>
          <a:lstStyle/>
          <a:p>
            <a:r>
              <a:rPr lang="en-US" dirty="0"/>
              <a:t>Pontius Pilate stands as one of the worst villains in </a:t>
            </a:r>
            <a:r>
              <a:rPr lang="en-US" dirty="0" smtClean="0"/>
              <a:t>Scripture, Perhaps undeservedly. </a:t>
            </a:r>
          </a:p>
          <a:p>
            <a:r>
              <a:rPr lang="en-US" dirty="0" smtClean="0"/>
              <a:t>Arguably </a:t>
            </a:r>
            <a:r>
              <a:rPr lang="en-US" dirty="0"/>
              <a:t>second only to Judas Iscariot in infamy.  </a:t>
            </a:r>
            <a:endParaRPr lang="en-US" dirty="0" smtClean="0"/>
          </a:p>
          <a:p>
            <a:r>
              <a:rPr lang="en-US" dirty="0" smtClean="0"/>
              <a:t>His </a:t>
            </a:r>
            <a:r>
              <a:rPr lang="en-US" dirty="0"/>
              <a:t>misdeed was more passive than Judas’, however.  </a:t>
            </a:r>
            <a:endParaRPr lang="en-US" dirty="0" smtClean="0"/>
          </a:p>
          <a:p>
            <a:r>
              <a:rPr lang="en-US" dirty="0" smtClean="0"/>
              <a:t>He could have said NO!, but he let others influence him.</a:t>
            </a:r>
          </a:p>
          <a:p>
            <a:r>
              <a:rPr lang="en-US" dirty="0" smtClean="0"/>
              <a:t>Truly</a:t>
            </a:r>
            <a:r>
              <a:rPr lang="en-US" dirty="0"/>
              <a:t>, he was a man with more questions than answers</a:t>
            </a:r>
            <a:r>
              <a:rPr lang="en-US" dirty="0" smtClean="0"/>
              <a:t>.</a:t>
            </a:r>
          </a:p>
          <a:p>
            <a:r>
              <a:rPr lang="en-US" dirty="0" smtClean="0"/>
              <a:t>And wanting to know allows Pilate to stand out above many others.</a:t>
            </a:r>
            <a:r>
              <a:rPr lang="en-US" dirty="0"/>
              <a:t/>
            </a:r>
            <a:br>
              <a:rPr lang="en-US" dirty="0"/>
            </a:br>
            <a:endParaRPr lang="en-US" dirty="0"/>
          </a:p>
        </p:txBody>
      </p:sp>
    </p:spTree>
    <p:extLst>
      <p:ext uri="{BB962C8B-B14F-4D97-AF65-F5344CB8AC3E}">
        <p14:creationId xmlns:p14="http://schemas.microsoft.com/office/powerpoint/2010/main" val="2314883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ACCUSATION DO YOU BRING AGAINST THIS MAN?”</a:t>
            </a:r>
            <a:endParaRPr lang="en-US" dirty="0"/>
          </a:p>
        </p:txBody>
      </p:sp>
      <p:sp>
        <p:nvSpPr>
          <p:cNvPr id="3" name="Content Placeholder 2"/>
          <p:cNvSpPr>
            <a:spLocks noGrp="1"/>
          </p:cNvSpPr>
          <p:nvPr>
            <p:ph idx="1"/>
          </p:nvPr>
        </p:nvSpPr>
        <p:spPr>
          <a:xfrm>
            <a:off x="76200" y="1371600"/>
            <a:ext cx="9067800" cy="5410200"/>
          </a:xfrm>
        </p:spPr>
        <p:txBody>
          <a:bodyPr>
            <a:normAutofit/>
          </a:bodyPr>
          <a:lstStyle/>
          <a:p>
            <a:r>
              <a:rPr lang="en-US" dirty="0" smtClean="0"/>
              <a:t>John 18:29</a:t>
            </a:r>
          </a:p>
          <a:p>
            <a:r>
              <a:rPr lang="en-US" dirty="0" smtClean="0"/>
              <a:t>It </a:t>
            </a:r>
            <a:r>
              <a:rPr lang="en-US" dirty="0"/>
              <a:t>was most reasonable for the Governor to ask the accusers “to specify the charges against </a:t>
            </a:r>
            <a:r>
              <a:rPr lang="en-US" dirty="0" smtClean="0"/>
              <a:t>him</a:t>
            </a:r>
            <a:endParaRPr lang="en-US" dirty="0"/>
          </a:p>
          <a:p>
            <a:r>
              <a:rPr lang="en-US" dirty="0" smtClean="0"/>
              <a:t>Festus spoke to Agrippa a similar thing.</a:t>
            </a:r>
          </a:p>
          <a:p>
            <a:r>
              <a:rPr lang="en-US" dirty="0" smtClean="0"/>
              <a:t>Acts 25:24-27.</a:t>
            </a:r>
          </a:p>
          <a:p>
            <a:r>
              <a:rPr lang="en-US" dirty="0" smtClean="0"/>
              <a:t>So, here are the accusations:</a:t>
            </a:r>
            <a:r>
              <a:rPr lang="en-US" dirty="0"/>
              <a:t/>
            </a:r>
            <a:br>
              <a:rPr lang="en-US" dirty="0"/>
            </a:br>
            <a:r>
              <a:rPr lang="en-US" dirty="0" smtClean="0"/>
              <a:t>Matthew </a:t>
            </a:r>
            <a:r>
              <a:rPr lang="en-US" dirty="0"/>
              <a:t>26:61, 63-64; Luke 23:1-2</a:t>
            </a:r>
            <a:br>
              <a:rPr lang="en-US" dirty="0"/>
            </a:br>
            <a:endParaRPr lang="en-US" dirty="0"/>
          </a:p>
        </p:txBody>
      </p:sp>
    </p:spTree>
    <p:extLst>
      <p:ext uri="{BB962C8B-B14F-4D97-AF65-F5344CB8AC3E}">
        <p14:creationId xmlns:p14="http://schemas.microsoft.com/office/powerpoint/2010/main" val="340454755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ACCUSATION DO YOU BRING AGAINST THIS MAN?”</a:t>
            </a:r>
            <a:endParaRPr lang="en-US" dirty="0"/>
          </a:p>
        </p:txBody>
      </p:sp>
      <p:sp>
        <p:nvSpPr>
          <p:cNvPr id="3" name="Content Placeholder 2"/>
          <p:cNvSpPr>
            <a:spLocks noGrp="1"/>
          </p:cNvSpPr>
          <p:nvPr>
            <p:ph idx="1"/>
          </p:nvPr>
        </p:nvSpPr>
        <p:spPr>
          <a:xfrm>
            <a:off x="76200" y="1447800"/>
            <a:ext cx="8991600" cy="5334000"/>
          </a:xfrm>
        </p:spPr>
        <p:txBody>
          <a:bodyPr>
            <a:normAutofit/>
          </a:bodyPr>
          <a:lstStyle/>
          <a:p>
            <a:r>
              <a:rPr lang="en-US" dirty="0" smtClean="0"/>
              <a:t>Sadly, that question brings to the light the reality that the accusations were most disharmonious.  </a:t>
            </a:r>
          </a:p>
          <a:p>
            <a:r>
              <a:rPr lang="en-US" dirty="0" smtClean="0"/>
              <a:t>Was Jesus under indictment for threatening to destroy the temple, for claiming to be the Son of God, or for forbidding payment of taxes?  </a:t>
            </a:r>
          </a:p>
          <a:p>
            <a:r>
              <a:rPr lang="en-US" dirty="0" smtClean="0"/>
              <a:t>It seems His accusers could not agree on the charges.  Thus, these were sham legal proceedings.</a:t>
            </a:r>
          </a:p>
          <a:p>
            <a:endParaRPr lang="en-US" dirty="0"/>
          </a:p>
        </p:txBody>
      </p:sp>
    </p:spTree>
    <p:extLst>
      <p:ext uri="{BB962C8B-B14F-4D97-AF65-F5344CB8AC3E}">
        <p14:creationId xmlns:p14="http://schemas.microsoft.com/office/powerpoint/2010/main" val="287876588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YOU THE KING OF THE JEWS?”</a:t>
            </a:r>
            <a:endParaRPr lang="en-US" dirty="0"/>
          </a:p>
        </p:txBody>
      </p:sp>
      <p:sp>
        <p:nvSpPr>
          <p:cNvPr id="3" name="Content Placeholder 2"/>
          <p:cNvSpPr>
            <a:spLocks noGrp="1"/>
          </p:cNvSpPr>
          <p:nvPr>
            <p:ph idx="1"/>
          </p:nvPr>
        </p:nvSpPr>
        <p:spPr>
          <a:xfrm>
            <a:off x="76200" y="1219200"/>
            <a:ext cx="9067800" cy="5638800"/>
          </a:xfrm>
        </p:spPr>
        <p:txBody>
          <a:bodyPr>
            <a:normAutofit fontScale="92500"/>
          </a:bodyPr>
          <a:lstStyle/>
          <a:p>
            <a:r>
              <a:rPr lang="en-US" dirty="0" smtClean="0"/>
              <a:t>Luke </a:t>
            </a:r>
            <a:r>
              <a:rPr lang="en-US" dirty="0"/>
              <a:t>23:3</a:t>
            </a:r>
            <a:br>
              <a:rPr lang="en-US" dirty="0"/>
            </a:br>
            <a:r>
              <a:rPr lang="en-US" dirty="0"/>
              <a:t>Pilate inquired as to whether Jesus is King</a:t>
            </a:r>
            <a:r>
              <a:rPr lang="en-US" dirty="0" smtClean="0"/>
              <a:t>.</a:t>
            </a:r>
          </a:p>
          <a:p>
            <a:r>
              <a:rPr lang="en-US" dirty="0" smtClean="0"/>
              <a:t>John </a:t>
            </a:r>
            <a:r>
              <a:rPr lang="en-US" dirty="0"/>
              <a:t>18:36-37</a:t>
            </a:r>
            <a:br>
              <a:rPr lang="en-US" dirty="0"/>
            </a:br>
            <a:r>
              <a:rPr lang="en-US" dirty="0"/>
              <a:t>The Lord did not deny it, but He did clarify the nature of His kingdom.  </a:t>
            </a:r>
            <a:endParaRPr lang="en-US" dirty="0" smtClean="0"/>
          </a:p>
          <a:p>
            <a:r>
              <a:rPr lang="en-US" dirty="0" smtClean="0"/>
              <a:t>It </a:t>
            </a:r>
            <a:r>
              <a:rPr lang="en-US" dirty="0"/>
              <a:t>is not in competition with Caesar’s, but in superiority over it, for His kingdom is not an earthly one</a:t>
            </a:r>
            <a:r>
              <a:rPr lang="en-US" dirty="0" smtClean="0"/>
              <a:t>.</a:t>
            </a:r>
          </a:p>
          <a:p>
            <a:r>
              <a:rPr lang="en-US" dirty="0" smtClean="0"/>
              <a:t>Mark </a:t>
            </a:r>
            <a:r>
              <a:rPr lang="en-US" dirty="0"/>
              <a:t>9:1</a:t>
            </a:r>
            <a:br>
              <a:rPr lang="en-US" dirty="0"/>
            </a:br>
            <a:r>
              <a:rPr lang="en-US" dirty="0"/>
              <a:t>His kingdom came within that generation.  It is, evidently, a spiritual one.</a:t>
            </a:r>
            <a:br>
              <a:rPr lang="en-US" dirty="0"/>
            </a:br>
            <a:endParaRPr lang="en-US" dirty="0"/>
          </a:p>
        </p:txBody>
      </p:sp>
    </p:spTree>
    <p:extLst>
      <p:ext uri="{BB962C8B-B14F-4D97-AF65-F5344CB8AC3E}">
        <p14:creationId xmlns:p14="http://schemas.microsoft.com/office/powerpoint/2010/main" val="401612648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YOU NOT HEAR HOW MANY THINGS THEY TESTIFY AGAINST YOU?”</a:t>
            </a:r>
            <a:endParaRPr lang="en-US" dirty="0"/>
          </a:p>
        </p:txBody>
      </p:sp>
      <p:sp>
        <p:nvSpPr>
          <p:cNvPr id="3" name="Content Placeholder 2"/>
          <p:cNvSpPr>
            <a:spLocks noGrp="1"/>
          </p:cNvSpPr>
          <p:nvPr>
            <p:ph idx="1"/>
          </p:nvPr>
        </p:nvSpPr>
        <p:spPr>
          <a:xfrm>
            <a:off x="76200" y="1447800"/>
            <a:ext cx="9067800" cy="5410200"/>
          </a:xfrm>
        </p:spPr>
        <p:txBody>
          <a:bodyPr>
            <a:normAutofit fontScale="85000" lnSpcReduction="10000"/>
          </a:bodyPr>
          <a:lstStyle/>
          <a:p>
            <a:r>
              <a:rPr lang="en-US" dirty="0" smtClean="0"/>
              <a:t>Matthew </a:t>
            </a:r>
            <a:r>
              <a:rPr lang="en-US" dirty="0"/>
              <a:t>27:13</a:t>
            </a:r>
            <a:br>
              <a:rPr lang="en-US" dirty="0"/>
            </a:br>
            <a:r>
              <a:rPr lang="en-US" dirty="0"/>
              <a:t>Similar to the first question, Pilate here reminded Christ that the testimony against Him was multifaceted</a:t>
            </a:r>
            <a:r>
              <a:rPr lang="en-US" dirty="0" smtClean="0"/>
              <a:t>.</a:t>
            </a:r>
          </a:p>
          <a:p>
            <a:r>
              <a:rPr lang="en-US" dirty="0" smtClean="0"/>
              <a:t>Mark </a:t>
            </a:r>
            <a:r>
              <a:rPr lang="en-US" dirty="0"/>
              <a:t>14:56, 59</a:t>
            </a:r>
            <a:br>
              <a:rPr lang="en-US" dirty="0"/>
            </a:br>
            <a:r>
              <a:rPr lang="en-US" dirty="0"/>
              <a:t>Perjury was suborned, but one witness’s testimony was incongruous with another’s</a:t>
            </a:r>
            <a:r>
              <a:rPr lang="en-US" dirty="0" smtClean="0"/>
              <a:t>.</a:t>
            </a:r>
          </a:p>
          <a:p>
            <a:r>
              <a:rPr lang="en-US" dirty="0" smtClean="0"/>
              <a:t>Exodus </a:t>
            </a:r>
            <a:r>
              <a:rPr lang="en-US" dirty="0"/>
              <a:t>20:16</a:t>
            </a:r>
            <a:br>
              <a:rPr lang="en-US" dirty="0"/>
            </a:br>
            <a:r>
              <a:rPr lang="en-US" dirty="0"/>
              <a:t>Since at least the Ten Commandments, God’s people have known the wickedness of bearing false witness</a:t>
            </a:r>
            <a:r>
              <a:rPr lang="en-US" dirty="0" smtClean="0"/>
              <a:t>.</a:t>
            </a:r>
          </a:p>
          <a:p>
            <a:r>
              <a:rPr lang="en-US" dirty="0" smtClean="0"/>
              <a:t>Proverbs </a:t>
            </a:r>
            <a:r>
              <a:rPr lang="en-US" dirty="0"/>
              <a:t>18:17</a:t>
            </a:r>
            <a:br>
              <a:rPr lang="en-US" dirty="0"/>
            </a:br>
            <a:r>
              <a:rPr lang="en-US" dirty="0"/>
              <a:t>We should be slow to believe the first version of events we are told.</a:t>
            </a:r>
            <a:br>
              <a:rPr lang="en-US" dirty="0"/>
            </a:br>
            <a:endParaRPr lang="en-US" dirty="0"/>
          </a:p>
        </p:txBody>
      </p:sp>
    </p:spTree>
    <p:extLst>
      <p:ext uri="{BB962C8B-B14F-4D97-AF65-F5344CB8AC3E}">
        <p14:creationId xmlns:p14="http://schemas.microsoft.com/office/powerpoint/2010/main" val="122058538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YOU ANSWER NOTHING?”</a:t>
            </a:r>
            <a:endParaRPr lang="en-US" dirty="0"/>
          </a:p>
        </p:txBody>
      </p:sp>
      <p:sp>
        <p:nvSpPr>
          <p:cNvPr id="3" name="Content Placeholder 2"/>
          <p:cNvSpPr>
            <a:spLocks noGrp="1"/>
          </p:cNvSpPr>
          <p:nvPr>
            <p:ph idx="1"/>
          </p:nvPr>
        </p:nvSpPr>
        <p:spPr>
          <a:xfrm>
            <a:off x="0" y="1066800"/>
            <a:ext cx="9144000" cy="5791200"/>
          </a:xfrm>
        </p:spPr>
        <p:txBody>
          <a:bodyPr>
            <a:normAutofit lnSpcReduction="10000"/>
          </a:bodyPr>
          <a:lstStyle/>
          <a:p>
            <a:r>
              <a:rPr lang="en-US" dirty="0" smtClean="0"/>
              <a:t>Mark </a:t>
            </a:r>
            <a:r>
              <a:rPr lang="en-US" dirty="0"/>
              <a:t>15:3-5</a:t>
            </a:r>
            <a:br>
              <a:rPr lang="en-US" dirty="0"/>
            </a:br>
            <a:r>
              <a:rPr lang="en-US" dirty="0"/>
              <a:t>Jesus declined to speak in His own defense.    </a:t>
            </a:r>
            <a:endParaRPr lang="en-US" dirty="0" smtClean="0"/>
          </a:p>
          <a:p>
            <a:r>
              <a:rPr lang="en-US" dirty="0" smtClean="0"/>
              <a:t>First</a:t>
            </a:r>
            <a:r>
              <a:rPr lang="en-US" dirty="0"/>
              <a:t>, this demonstrates acceptance of the course of events unfolding – a willingness to die.  </a:t>
            </a:r>
            <a:endParaRPr lang="en-US" dirty="0" smtClean="0"/>
          </a:p>
          <a:p>
            <a:r>
              <a:rPr lang="en-US" dirty="0" smtClean="0"/>
              <a:t>Second</a:t>
            </a:r>
            <a:r>
              <a:rPr lang="en-US" dirty="0"/>
              <a:t>, it demonstrates the wisdom in silence</a:t>
            </a:r>
            <a:r>
              <a:rPr lang="en-US" dirty="0" smtClean="0"/>
              <a:t>.</a:t>
            </a:r>
          </a:p>
          <a:p>
            <a:r>
              <a:rPr lang="en-US" dirty="0" smtClean="0"/>
              <a:t>Matthew 26:62-63; Luke </a:t>
            </a:r>
            <a:r>
              <a:rPr lang="en-US" dirty="0"/>
              <a:t>23:8-9</a:t>
            </a:r>
            <a:br>
              <a:rPr lang="en-US" dirty="0"/>
            </a:br>
            <a:r>
              <a:rPr lang="en-US" dirty="0"/>
              <a:t>Not only before Pilate, but also before the priests, and before Herod, Jesus had nothing to say.  He was consistently mute</a:t>
            </a:r>
            <a:r>
              <a:rPr lang="en-US" dirty="0" smtClean="0"/>
              <a:t>.</a:t>
            </a:r>
          </a:p>
          <a:p>
            <a:r>
              <a:rPr lang="en-US" dirty="0" smtClean="0"/>
              <a:t>Isaiah </a:t>
            </a:r>
            <a:r>
              <a:rPr lang="en-US" dirty="0"/>
              <a:t>42:1-2; 53:7</a:t>
            </a:r>
            <a:br>
              <a:rPr lang="en-US" dirty="0"/>
            </a:br>
            <a:r>
              <a:rPr lang="en-US" dirty="0"/>
              <a:t>This fulfilled prophecy concerning the anointed one</a:t>
            </a:r>
            <a:r>
              <a:rPr lang="en-US" dirty="0" smtClean="0"/>
              <a:t>.</a:t>
            </a:r>
          </a:p>
        </p:txBody>
      </p:sp>
    </p:spTree>
    <p:extLst>
      <p:ext uri="{BB962C8B-B14F-4D97-AF65-F5344CB8AC3E}">
        <p14:creationId xmlns:p14="http://schemas.microsoft.com/office/powerpoint/2010/main" val="76592130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YOU ANSWER NOTHING?”</a:t>
            </a:r>
            <a:endParaRPr lang="en-US" dirty="0"/>
          </a:p>
        </p:txBody>
      </p:sp>
      <p:sp>
        <p:nvSpPr>
          <p:cNvPr id="3" name="Content Placeholder 2"/>
          <p:cNvSpPr>
            <a:spLocks noGrp="1"/>
          </p:cNvSpPr>
          <p:nvPr>
            <p:ph idx="1"/>
          </p:nvPr>
        </p:nvSpPr>
        <p:spPr>
          <a:xfrm>
            <a:off x="0" y="1066800"/>
            <a:ext cx="9144000" cy="5791200"/>
          </a:xfrm>
        </p:spPr>
        <p:txBody>
          <a:bodyPr>
            <a:normAutofit/>
          </a:bodyPr>
          <a:lstStyle/>
          <a:p>
            <a:r>
              <a:rPr lang="en-US" dirty="0" smtClean="0"/>
              <a:t>Ecclesiastes 3:1, 7</a:t>
            </a:r>
            <a:br>
              <a:rPr lang="en-US" dirty="0" smtClean="0"/>
            </a:br>
            <a:r>
              <a:rPr lang="en-US" dirty="0" smtClean="0"/>
              <a:t>It is wise to know when to speak and when not to.</a:t>
            </a:r>
          </a:p>
          <a:p>
            <a:r>
              <a:rPr lang="en-US" dirty="0" smtClean="0"/>
              <a:t>John 8:6</a:t>
            </a:r>
            <a:br>
              <a:rPr lang="en-US" dirty="0" smtClean="0"/>
            </a:br>
            <a:r>
              <a:rPr lang="en-US" dirty="0" smtClean="0"/>
              <a:t>The silence of Christ was not without precedent.  Jesus found it prudent on a prior occasion to withhold answer.</a:t>
            </a:r>
          </a:p>
          <a:p>
            <a:r>
              <a:rPr lang="en-US" dirty="0" smtClean="0"/>
              <a:t>Colossians 4:6</a:t>
            </a:r>
            <a:br>
              <a:rPr lang="en-US" dirty="0" smtClean="0"/>
            </a:br>
            <a:r>
              <a:rPr lang="en-US" dirty="0" smtClean="0"/>
              <a:t>Christians are enjoined to learn how to answer.  </a:t>
            </a:r>
          </a:p>
          <a:p>
            <a:r>
              <a:rPr lang="en-US" dirty="0" smtClean="0"/>
              <a:t>This will include learning whether to answer.</a:t>
            </a:r>
            <a:br>
              <a:rPr lang="en-US" dirty="0" smtClean="0"/>
            </a:br>
            <a:endParaRPr lang="en-US" dirty="0" smtClean="0"/>
          </a:p>
          <a:p>
            <a:endParaRPr lang="en-US" dirty="0"/>
          </a:p>
        </p:txBody>
      </p:sp>
    </p:spTree>
    <p:extLst>
      <p:ext uri="{BB962C8B-B14F-4D97-AF65-F5344CB8AC3E}">
        <p14:creationId xmlns:p14="http://schemas.microsoft.com/office/powerpoint/2010/main" val="54625074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828800"/>
          </a:xfrm>
        </p:spPr>
        <p:txBody>
          <a:bodyPr>
            <a:normAutofit fontScale="90000"/>
          </a:bodyPr>
          <a:lstStyle/>
          <a:p>
            <a:r>
              <a:rPr lang="en-US" dirty="0" smtClean="0"/>
              <a:t>“WHOM DO YOU WANT ME TO RELEASE TO YOU?  BARABBAS, OR JESUS WHO IS CALLED CHRIST?”</a:t>
            </a:r>
            <a:endParaRPr lang="en-US" dirty="0"/>
          </a:p>
        </p:txBody>
      </p:sp>
      <p:sp>
        <p:nvSpPr>
          <p:cNvPr id="3" name="Content Placeholder 2"/>
          <p:cNvSpPr>
            <a:spLocks noGrp="1"/>
          </p:cNvSpPr>
          <p:nvPr>
            <p:ph idx="1"/>
          </p:nvPr>
        </p:nvSpPr>
        <p:spPr>
          <a:xfrm>
            <a:off x="0" y="1905000"/>
            <a:ext cx="9144000" cy="4953000"/>
          </a:xfrm>
        </p:spPr>
        <p:txBody>
          <a:bodyPr>
            <a:normAutofit fontScale="85000" lnSpcReduction="20000"/>
          </a:bodyPr>
          <a:lstStyle/>
          <a:p>
            <a:r>
              <a:rPr lang="en-US" dirty="0" smtClean="0"/>
              <a:t>Matthew </a:t>
            </a:r>
            <a:r>
              <a:rPr lang="en-US" dirty="0"/>
              <a:t>27:17</a:t>
            </a:r>
            <a:br>
              <a:rPr lang="en-US" dirty="0"/>
            </a:br>
            <a:r>
              <a:rPr lang="en-US" dirty="0"/>
              <a:t>Considering Barabbas was a thief, insurrectionist, and murderer – a most unsympathetic prisoner, it seems likely Pilate was attempting to increase the probability of Jesus being chosen by the crowd for release</a:t>
            </a:r>
            <a:r>
              <a:rPr lang="en-US" dirty="0" smtClean="0"/>
              <a:t>.</a:t>
            </a:r>
          </a:p>
          <a:p>
            <a:r>
              <a:rPr lang="en-US" dirty="0" smtClean="0"/>
              <a:t>Acts </a:t>
            </a:r>
            <a:r>
              <a:rPr lang="en-US" dirty="0"/>
              <a:t>3:13-15</a:t>
            </a:r>
            <a:br>
              <a:rPr lang="en-US" dirty="0"/>
            </a:br>
            <a:r>
              <a:rPr lang="en-US" dirty="0"/>
              <a:t>Alas, the multitudes chose poorly, dragging a weak leader into a reprehensible decision</a:t>
            </a:r>
            <a:r>
              <a:rPr lang="en-US" dirty="0" smtClean="0"/>
              <a:t>.</a:t>
            </a:r>
          </a:p>
          <a:p>
            <a:r>
              <a:rPr lang="en-US" dirty="0" smtClean="0"/>
              <a:t>Hebrews </a:t>
            </a:r>
            <a:r>
              <a:rPr lang="en-US" dirty="0"/>
              <a:t>2:9; Galatians 3:13</a:t>
            </a:r>
            <a:br>
              <a:rPr lang="en-US" dirty="0"/>
            </a:br>
            <a:r>
              <a:rPr lang="en-US" dirty="0"/>
              <a:t>When evil Barabbas deserved to die for his heinous actions, Christ died instead.  </a:t>
            </a:r>
            <a:endParaRPr lang="en-US" dirty="0" smtClean="0"/>
          </a:p>
          <a:p>
            <a:r>
              <a:rPr lang="en-US" dirty="0" smtClean="0"/>
              <a:t>Truly</a:t>
            </a:r>
            <a:r>
              <a:rPr lang="en-US" dirty="0"/>
              <a:t>, His death spared all sinners who obey Him from our deserved second death.</a:t>
            </a:r>
            <a:br>
              <a:rPr lang="en-US" dirty="0"/>
            </a:br>
            <a:endParaRPr lang="en-US" dirty="0"/>
          </a:p>
        </p:txBody>
      </p:sp>
    </p:spTree>
    <p:extLst>
      <p:ext uri="{BB962C8B-B14F-4D97-AF65-F5344CB8AC3E}">
        <p14:creationId xmlns:p14="http://schemas.microsoft.com/office/powerpoint/2010/main" val="237109086"/>
      </p:ext>
    </p:extLst>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319</Words>
  <Application>Microsoft Office PowerPoint</Application>
  <PresentationFormat>On-screen Show (4:3)</PresentationFormat>
  <Paragraphs>89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Pilate Asked</vt:lpstr>
      <vt:lpstr>Introduction</vt:lpstr>
      <vt:lpstr>“WHAT ACCUSATION DO YOU BRING AGAINST THIS MAN?”</vt:lpstr>
      <vt:lpstr>“WHAT ACCUSATION DO YOU BRING AGAINST THIS MAN?”</vt:lpstr>
      <vt:lpstr>“ARE YOU THE KING OF THE JEWS?”</vt:lpstr>
      <vt:lpstr>“DO YOU NOT HEAR HOW MANY THINGS THEY TESTIFY AGAINST YOU?”</vt:lpstr>
      <vt:lpstr>“DO YOU ANSWER NOTHING?”</vt:lpstr>
      <vt:lpstr>“DO YOU ANSWER NOTHING?”</vt:lpstr>
      <vt:lpstr>“WHOM DO YOU WANT ME TO RELEASE TO YOU?  BARABBAS, OR JESUS WHO IS CALLED CHRIST?”</vt:lpstr>
      <vt:lpstr>“WHAT THEN SHALL I DO WITH JESUS WHO IS CALLED CHRIST?”</vt:lpstr>
      <vt:lpstr> “WHY?  WHAT EVIL HAS HE DONE?</vt:lpstr>
      <vt:lpstr>“WHERE ARE YOU FROM?”</vt:lpstr>
      <vt:lpstr> “AM I A JEW?”</vt:lpstr>
      <vt:lpstr> “WHAT IS TRUTH?”</vt:lpstr>
      <vt:lpstr>“DO YOU KNOW THAT I HAVE POWER TO CRUCIFY YOU?”</vt:lpstr>
      <vt:lpstr>“SHALL I CRUCIFY YOUR KING?”</vt:lpstr>
      <vt:lpstr>“HE ASKED HIM IF HE HAD BEEN DEAD FOR SOME TIME”</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Pilate Asked</dc:title>
  <dc:creator>Aarons</dc:creator>
  <cp:lastModifiedBy>Aarons</cp:lastModifiedBy>
  <cp:revision>6</cp:revision>
  <dcterms:created xsi:type="dcterms:W3CDTF">2014-04-15T18:12:10Z</dcterms:created>
  <dcterms:modified xsi:type="dcterms:W3CDTF">2014-04-15T19:20:11Z</dcterms:modified>
</cp:coreProperties>
</file>