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60" r:id="rId3"/>
    <p:sldId id="262" r:id="rId4"/>
    <p:sldId id="270" r:id="rId5"/>
    <p:sldId id="259" r:id="rId6"/>
    <p:sldId id="266" r:id="rId7"/>
    <p:sldId id="267" r:id="rId8"/>
    <p:sldId id="272" r:id="rId9"/>
    <p:sldId id="273" r:id="rId10"/>
    <p:sldId id="268" r:id="rId11"/>
    <p:sldId id="284" r:id="rId12"/>
    <p:sldId id="274" r:id="rId13"/>
    <p:sldId id="276" r:id="rId14"/>
    <p:sldId id="264" r:id="rId15"/>
    <p:sldId id="265" r:id="rId16"/>
    <p:sldId id="278" r:id="rId17"/>
    <p:sldId id="279" r:id="rId18"/>
    <p:sldId id="286" r:id="rId19"/>
    <p:sldId id="280" r:id="rId20"/>
    <p:sldId id="281" r:id="rId21"/>
    <p:sldId id="282" r:id="rId22"/>
    <p:sldId id="287"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720" userDrawn="1">
          <p15:clr>
            <a:srgbClr val="A4A3A4"/>
          </p15:clr>
        </p15:guide>
        <p15:guide id="2" pos="1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81" autoAdjust="0"/>
  </p:normalViewPr>
  <p:slideViewPr>
    <p:cSldViewPr>
      <p:cViewPr varScale="1">
        <p:scale>
          <a:sx n="48" d="100"/>
          <a:sy n="48" d="100"/>
        </p:scale>
        <p:origin x="1042" y="48"/>
      </p:cViewPr>
      <p:guideLst>
        <p:guide orient="horz" pos="720"/>
        <p:guide pos="11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528F4-220C-4EB3-8BE0-07317C269E82}" type="datetimeFigureOut">
              <a:rPr lang="en-US" smtClean="0"/>
              <a:t>3/16/2019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96837-2C1F-4656-AD34-B3FD677A1753}" type="slidenum">
              <a:rPr lang="en-US" smtClean="0"/>
              <a:t>‹#›</a:t>
            </a:fld>
            <a:endParaRPr lang="en-US"/>
          </a:p>
        </p:txBody>
      </p:sp>
    </p:spTree>
    <p:extLst>
      <p:ext uri="{BB962C8B-B14F-4D97-AF65-F5344CB8AC3E}">
        <p14:creationId xmlns:p14="http://schemas.microsoft.com/office/powerpoint/2010/main" val="99879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chemeClr val="bg1"/>
                </a:solidFill>
                <a:latin typeface="Times New Roman" panose="02020603050405020304" pitchFamily="18" charset="0"/>
                <a:cs typeface="Times New Roman" panose="02020603050405020304" pitchFamily="18" charset="0"/>
              </a:rPr>
              <a:t>    1. Isaac: </a:t>
            </a:r>
            <a:r>
              <a:rPr lang="en-US" altLang="en-US" sz="1200" b="1" i="0" dirty="0">
                <a:solidFill>
                  <a:srgbClr val="FF3300"/>
                </a:solidFill>
                <a:latin typeface="Times New Roman" panose="02020603050405020304" pitchFamily="18" charset="0"/>
                <a:cs typeface="Times New Roman" panose="02020603050405020304" pitchFamily="18" charset="0"/>
              </a:rPr>
              <a:t>The Shadow of Sacrifice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rgbClr val="FF3300"/>
                </a:solidFill>
                <a:latin typeface="Times New Roman" panose="02020603050405020304" pitchFamily="18" charset="0"/>
                <a:cs typeface="Times New Roman" panose="02020603050405020304" pitchFamily="18" charset="0"/>
              </a:rPr>
              <a:t>    2. Many times you have heard “The Old Testament is the New Testament Concealed.”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rgbClr val="FF3300"/>
                </a:solidFill>
                <a:latin typeface="Times New Roman" panose="02020603050405020304" pitchFamily="18" charset="0"/>
                <a:cs typeface="Times New Roman" panose="02020603050405020304" pitchFamily="18" charset="0"/>
              </a:rPr>
              <a:t>    3. In the Old Testament we have the ”Shadow of things to come!” in the New Testament.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a:t>
            </a:fld>
            <a:endParaRPr lang="en-US"/>
          </a:p>
        </p:txBody>
      </p:sp>
    </p:spTree>
    <p:extLst>
      <p:ext uri="{BB962C8B-B14F-4D97-AF65-F5344CB8AC3E}">
        <p14:creationId xmlns:p14="http://schemas.microsoft.com/office/powerpoint/2010/main" val="141522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bg1"/>
                </a:solidFill>
                <a:latin typeface="Times New Roman" panose="02020603050405020304" pitchFamily="18" charset="0"/>
                <a:cs typeface="Times New Roman" panose="02020603050405020304" pitchFamily="18" charset="0"/>
              </a:rPr>
              <a:t>    1. The Word of God demonstrated the Unquestioning Faith of Abraham.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bg1"/>
                </a:solidFill>
                <a:latin typeface="Times New Roman" panose="02020603050405020304" pitchFamily="18" charset="0"/>
                <a:cs typeface="Times New Roman" panose="02020603050405020304" pitchFamily="18" charset="0"/>
              </a:rPr>
              <a:t>&gt;&gt;&gt;&gt;&gt;&gt;&gt;&gt;&gt;&gt;&gt;&gt;&gt;&gt;</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2. He did not question God about requiring a human sacrifice.</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a. He knew that Only heathen nations offer human sacrifices.</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&gt;&gt;&gt;&gt;&gt;&gt;&gt;&gt;&gt;&gt;&gt;&gt;&gt;&gt;</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3. He did not question how will the promise be fulfilled?</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a. God had promised that all nations would be blessed through Isaac.</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b. Isaac is a young man of </a:t>
            </a:r>
            <a:r>
              <a:rPr lang="en-US" altLang="en-US" sz="1200" b="1" i="0" dirty="0">
                <a:solidFill>
                  <a:schemeClr val="bg1"/>
                </a:solidFill>
                <a:latin typeface="Times New Roman" panose="02020603050405020304" pitchFamily="18" charset="0"/>
                <a:cs typeface="Times New Roman" panose="02020603050405020304" pitchFamily="18" charset="0"/>
              </a:rPr>
              <a:t>33 years old </a:t>
            </a:r>
            <a:r>
              <a:rPr lang="en-US" altLang="en-US" sz="1200" b="0" i="0" dirty="0">
                <a:solidFill>
                  <a:schemeClr val="bg1"/>
                </a:solidFill>
                <a:latin typeface="Times New Roman" panose="02020603050405020304" pitchFamily="18" charset="0"/>
                <a:cs typeface="Times New Roman" panose="02020603050405020304" pitchFamily="18" charset="0"/>
              </a:rPr>
              <a:t>and unmarried in the prime of his life.</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c. He did not question how his dead son was going to have children and bless all the nations on earth.</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4. He did not ask “Do you really mean it Lord?”</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a. Abraham was obedient and made preparations to began the trip to Mt. Moriah.</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b. He know it was </a:t>
            </a:r>
            <a:r>
              <a:rPr lang="en-US" altLang="en-US" sz="1200" b="1" i="0" dirty="0">
                <a:solidFill>
                  <a:schemeClr val="bg1"/>
                </a:solidFill>
                <a:latin typeface="Times New Roman" panose="02020603050405020304" pitchFamily="18" charset="0"/>
                <a:cs typeface="Times New Roman" panose="02020603050405020304" pitchFamily="18" charset="0"/>
              </a:rPr>
              <a:t>a three day trip</a:t>
            </a:r>
            <a:r>
              <a:rPr lang="en-US" altLang="en-US" sz="1200" b="0" i="0" dirty="0">
                <a:solidFill>
                  <a:schemeClr val="bg1"/>
                </a:solidFill>
                <a:latin typeface="Times New Roman" panose="02020603050405020304" pitchFamily="18" charset="0"/>
                <a:cs typeface="Times New Roman" panose="02020603050405020304" pitchFamily="18" charset="0"/>
              </a:rPr>
              <a:t>.  Remember this 3 day trip.</a:t>
            </a:r>
          </a:p>
          <a:p>
            <a:pPr eaLnBrk="1" hangingPunct="1">
              <a:spcAft>
                <a:spcPct val="30000"/>
              </a:spcAft>
            </a:pPr>
            <a:r>
              <a:rPr lang="en-US" altLang="en-US" sz="1200" b="0" i="0" dirty="0">
                <a:solidFill>
                  <a:schemeClr val="bg1"/>
                </a:solidFill>
                <a:latin typeface="Times New Roman" panose="02020603050405020304" pitchFamily="18" charset="0"/>
                <a:cs typeface="Times New Roman" panose="02020603050405020304" pitchFamily="18" charset="0"/>
              </a:rPr>
              <a:t>        c. From the time he started this trip, Abraham know his son was a dead man walking with him.</a:t>
            </a: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10</a:t>
            </a:fld>
            <a:endParaRPr lang="en-US"/>
          </a:p>
        </p:txBody>
      </p:sp>
    </p:spTree>
    <p:extLst>
      <p:ext uri="{BB962C8B-B14F-4D97-AF65-F5344CB8AC3E}">
        <p14:creationId xmlns:p14="http://schemas.microsoft.com/office/powerpoint/2010/main" val="211780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bg1"/>
                </a:solidFill>
                <a:latin typeface="Times New Roman" panose="02020603050405020304" pitchFamily="18" charset="0"/>
                <a:cs typeface="Times New Roman" panose="02020603050405020304" pitchFamily="18" charset="0"/>
              </a:rPr>
              <a:t>    1. We can see his - </a:t>
            </a:r>
            <a:r>
              <a:rPr lang="en-US" altLang="en-US" sz="1200" b="1" dirty="0">
                <a:solidFill>
                  <a:schemeClr val="bg1"/>
                </a:solidFill>
                <a:latin typeface="Times New Roman" panose="02020603050405020304" pitchFamily="18" charset="0"/>
                <a:cs typeface="Times New Roman" panose="02020603050405020304" pitchFamily="18" charset="0"/>
              </a:rPr>
              <a:t>Unquestioning Faith</a:t>
            </a:r>
          </a:p>
          <a:p>
            <a:pPr eaLnBrk="1" hangingPunct="1">
              <a:spcAft>
                <a:spcPct val="30000"/>
              </a:spcAft>
            </a:pPr>
            <a:r>
              <a:rPr lang="en-US" altLang="en-US" sz="1200" b="0" dirty="0">
                <a:solidFill>
                  <a:schemeClr val="bg1"/>
                </a:solidFill>
                <a:latin typeface="Times New Roman" panose="02020603050405020304" pitchFamily="18" charset="0"/>
                <a:cs typeface="Times New Roman" panose="02020603050405020304" pitchFamily="18" charset="0"/>
              </a:rPr>
              <a:t>    2. Can’t you tell someone else to do it?, this is my only son by my true legitimate wife Sarah.</a:t>
            </a:r>
          </a:p>
          <a:p>
            <a:pPr eaLnBrk="1" hangingPunct="1">
              <a:spcAft>
                <a:spcPct val="30000"/>
              </a:spcAft>
            </a:pPr>
            <a:r>
              <a:rPr lang="en-US" altLang="en-US" sz="1200" b="0" dirty="0">
                <a:solidFill>
                  <a:schemeClr val="bg1"/>
                </a:solidFill>
                <a:latin typeface="Times New Roman" panose="02020603050405020304" pitchFamily="18" charset="0"/>
                <a:cs typeface="Times New Roman" panose="02020603050405020304" pitchFamily="18" charset="0"/>
              </a:rPr>
              <a:t>    3. What about Ishmael? He is a stepson is he not, wont he do as a substitute?</a:t>
            </a:r>
          </a:p>
          <a:p>
            <a:pPr eaLnBrk="1" hangingPunct="1">
              <a:spcAft>
                <a:spcPct val="30000"/>
              </a:spcAft>
            </a:pPr>
            <a:r>
              <a:rPr lang="en-US" altLang="en-US" sz="1200" b="0" dirty="0">
                <a:solidFill>
                  <a:schemeClr val="bg1"/>
                </a:solidFill>
                <a:latin typeface="Times New Roman" panose="02020603050405020304" pitchFamily="18" charset="0"/>
                <a:cs typeface="Times New Roman" panose="02020603050405020304" pitchFamily="18" charset="0"/>
              </a:rPr>
              <a:t>    4. Can’t I be faithfully yours - without doing just this one thing?</a:t>
            </a:r>
          </a:p>
          <a:p>
            <a:pPr eaLnBrk="1" hangingPunct="1">
              <a:spcAft>
                <a:spcPct val="30000"/>
              </a:spcAft>
            </a:pPr>
            <a:r>
              <a:rPr lang="en-US" altLang="en-US" sz="1200" b="0" dirty="0">
                <a:solidFill>
                  <a:schemeClr val="bg1"/>
                </a:solidFill>
                <a:latin typeface="Times New Roman" panose="02020603050405020304" pitchFamily="18" charset="0"/>
                <a:cs typeface="Times New Roman" panose="02020603050405020304" pitchFamily="18" charset="0"/>
              </a:rPr>
              <a:t>    5. Lord this is too much! - Why must I keep all of your commandments?</a:t>
            </a:r>
            <a:endParaRPr lang="en-US" b="0" dirty="0"/>
          </a:p>
        </p:txBody>
      </p:sp>
      <p:sp>
        <p:nvSpPr>
          <p:cNvPr id="4" name="Slide Number Placeholder 3"/>
          <p:cNvSpPr>
            <a:spLocks noGrp="1"/>
          </p:cNvSpPr>
          <p:nvPr>
            <p:ph type="sldNum" sz="quarter" idx="5"/>
          </p:nvPr>
        </p:nvSpPr>
        <p:spPr/>
        <p:txBody>
          <a:bodyPr/>
          <a:lstStyle/>
          <a:p>
            <a:fld id="{61796837-2C1F-4656-AD34-B3FD677A1753}" type="slidenum">
              <a:rPr lang="en-US" smtClean="0"/>
              <a:t>11</a:t>
            </a:fld>
            <a:endParaRPr lang="en-US"/>
          </a:p>
        </p:txBody>
      </p:sp>
    </p:spTree>
    <p:extLst>
      <p:ext uri="{BB962C8B-B14F-4D97-AF65-F5344CB8AC3E}">
        <p14:creationId xmlns:p14="http://schemas.microsoft.com/office/powerpoint/2010/main" val="172516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He did not waver at the promise of God through unbelief, but was strengthened in faith, giving glory to God, and being fully convinced that what He had promised He was also able to perform.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4:20-21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Why did Abraham not waiver?</a:t>
            </a:r>
          </a:p>
          <a:p>
            <a:pPr rtl="0"/>
            <a:r>
              <a:rPr lang="en-US" sz="1200" b="0" i="0" u="none" strike="noStrike" kern="1200" baseline="0" dirty="0">
                <a:solidFill>
                  <a:schemeClr val="tx1"/>
                </a:solidFill>
                <a:latin typeface="+mn-lt"/>
                <a:ea typeface="+mn-ea"/>
                <a:cs typeface="+mn-cs"/>
              </a:rPr>
              <a:t>    2. God’s promise required the survival of </a:t>
            </a:r>
            <a:r>
              <a:rPr lang="en-US" sz="1200" b="1" i="0" u="none" strike="noStrike" kern="1200" baseline="0" dirty="0">
                <a:solidFill>
                  <a:schemeClr val="tx1"/>
                </a:solidFill>
                <a:latin typeface="+mn-lt"/>
                <a:ea typeface="+mn-ea"/>
                <a:cs typeface="+mn-cs"/>
              </a:rPr>
              <a:t>Isaac</a:t>
            </a:r>
            <a:r>
              <a:rPr lang="en-US" sz="1200" b="0" i="0" u="none" strike="noStrike" kern="1200" baseline="0" dirty="0">
                <a:solidFill>
                  <a:schemeClr val="tx1"/>
                </a:solidFill>
                <a:latin typeface="+mn-lt"/>
                <a:ea typeface="+mn-ea"/>
                <a:cs typeface="+mn-cs"/>
              </a:rPr>
              <a:t> in order to fulfill His promise, a fact that Abraham knew.</a:t>
            </a:r>
          </a:p>
          <a:p>
            <a:pPr rtl="0"/>
            <a:r>
              <a:rPr lang="en-US" sz="1200" b="0" i="0" u="none" strike="noStrike" kern="1200" baseline="0" dirty="0">
                <a:solidFill>
                  <a:schemeClr val="tx1"/>
                </a:solidFill>
                <a:latin typeface="+mn-lt"/>
                <a:ea typeface="+mn-ea"/>
                <a:cs typeface="+mn-cs"/>
              </a:rPr>
              <a:t>    3. The astonishing fact is that Abraham seemed to be without a state of turmoil, it just isn’t there.</a:t>
            </a:r>
          </a:p>
          <a:p>
            <a:pPr rtl="0"/>
            <a:r>
              <a:rPr lang="en-US" sz="1200" b="0" i="0" u="none" strike="noStrike" kern="1200" baseline="0" dirty="0">
                <a:solidFill>
                  <a:schemeClr val="tx1"/>
                </a:solidFill>
                <a:latin typeface="+mn-lt"/>
                <a:ea typeface="+mn-ea"/>
                <a:cs typeface="+mn-cs"/>
              </a:rPr>
              <a:t>    4. Abraham even promised his servants that both he and Isaac would return after they worshipped God.</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12</a:t>
            </a:fld>
            <a:endParaRPr lang="en-US"/>
          </a:p>
        </p:txBody>
      </p:sp>
    </p:spTree>
    <p:extLst>
      <p:ext uri="{BB962C8B-B14F-4D97-AF65-F5344CB8AC3E}">
        <p14:creationId xmlns:p14="http://schemas.microsoft.com/office/powerpoint/2010/main" val="427598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"For My thoughts are not your thoughts, Nor are your ways My ways," says the LORD. "For as the heavens are higher than the earth, So are My ways higher than your ways, And My thoughts than your thoughts.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55:8-9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The impression we get is that Abraham treated this as God’s problem, not his.</a:t>
            </a:r>
          </a:p>
          <a:p>
            <a:pPr rtl="0"/>
            <a:r>
              <a:rPr lang="en-US" sz="1200" b="0" i="0" u="none" strike="noStrike" kern="1200" baseline="0" dirty="0">
                <a:solidFill>
                  <a:schemeClr val="tx1"/>
                </a:solidFill>
                <a:latin typeface="+mn-lt"/>
                <a:ea typeface="+mn-ea"/>
                <a:cs typeface="+mn-cs"/>
              </a:rPr>
              <a:t>    2. So when the command was given, Abraham set about in obedience to do his part of the promise, his duty was clear and commanded.</a:t>
            </a:r>
          </a:p>
          <a:p>
            <a:pPr rtl="0"/>
            <a:r>
              <a:rPr lang="en-US" sz="1200" b="0" i="0" u="none" strike="noStrike" kern="1200" baseline="0" dirty="0">
                <a:solidFill>
                  <a:schemeClr val="tx1"/>
                </a:solidFill>
                <a:latin typeface="+mn-lt"/>
                <a:ea typeface="+mn-ea"/>
                <a:cs typeface="+mn-cs"/>
              </a:rPr>
              <a:t>    3. He knew he could safely trust God to discharge His responsibility in the matter of his son’s death.</a:t>
            </a:r>
          </a:p>
          <a:p>
            <a:pPr rtl="0"/>
            <a:r>
              <a:rPr lang="en-US" sz="1200" b="0" i="0" u="none" strike="noStrike" kern="1200" baseline="0" dirty="0">
                <a:solidFill>
                  <a:schemeClr val="tx1"/>
                </a:solidFill>
                <a:latin typeface="+mn-lt"/>
                <a:ea typeface="+mn-ea"/>
                <a:cs typeface="+mn-cs"/>
              </a:rPr>
              <a:t>    4. It was, to be sure, Abraham’s faith in God’s power of resurrection that enabled him to reconcile the promise and the command to sacrifice Isaac.</a:t>
            </a:r>
          </a:p>
          <a:p>
            <a:pPr rtl="0"/>
            <a:r>
              <a:rPr lang="en-US" sz="1200" b="0" i="1" u="none" strike="noStrike" kern="1200" baseline="0" dirty="0">
                <a:solidFill>
                  <a:schemeClr val="tx1"/>
                </a:solidFill>
                <a:latin typeface="+mn-lt"/>
                <a:ea typeface="+mn-ea"/>
                <a:cs typeface="+mn-cs"/>
              </a:rPr>
              <a:t>And Abraham said to his young men, "Stay here with the donkey; the lad and I will go yonder and worship, and we will come back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22:5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13</a:t>
            </a:fld>
            <a:endParaRPr lang="en-US"/>
          </a:p>
        </p:txBody>
      </p:sp>
    </p:spTree>
    <p:extLst>
      <p:ext uri="{BB962C8B-B14F-4D97-AF65-F5344CB8AC3E}">
        <p14:creationId xmlns:p14="http://schemas.microsoft.com/office/powerpoint/2010/main" val="335600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chemeClr val="bg1"/>
                </a:solidFill>
                <a:latin typeface="Times New Roman" panose="02020603050405020304" pitchFamily="18" charset="0"/>
                <a:cs typeface="Times New Roman" panose="02020603050405020304" pitchFamily="18" charset="0"/>
              </a:rPr>
              <a:t>    1. Others have exhibited </a:t>
            </a:r>
            <a:r>
              <a:rPr lang="en-US" altLang="en-US" sz="1200" b="1" i="0" dirty="0">
                <a:solidFill>
                  <a:schemeClr val="bg1"/>
                </a:solidFill>
                <a:latin typeface="Times New Roman" panose="02020603050405020304" pitchFamily="18" charset="0"/>
                <a:cs typeface="Times New Roman" panose="02020603050405020304" pitchFamily="18" charset="0"/>
              </a:rPr>
              <a:t>Sacrificial Faith</a:t>
            </a:r>
            <a:endParaRPr lang="en-US" altLang="en-US" sz="1200" b="0" i="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chemeClr val="bg1"/>
                </a:solidFill>
                <a:latin typeface="Times New Roman" panose="02020603050405020304" pitchFamily="18" charset="0"/>
                <a:cs typeface="Times New Roman" panose="02020603050405020304" pitchFamily="18" charset="0"/>
              </a:rPr>
              <a:t>&gt;&gt;&gt;&gt;&gt;&gt;&gt;&gt;&gt;&gt;&gt;&gt;&gt;&gt;&gt;&gt;&gt;</a:t>
            </a:r>
            <a:endParaRPr lang="en-US" altLang="en-US" sz="1200" b="1" i="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    2. Job (</a:t>
            </a:r>
            <a:r>
              <a:rPr lang="en-US" altLang="en-US" sz="1200" b="1" i="0" dirty="0">
                <a:solidFill>
                  <a:schemeClr val="bg1"/>
                </a:solidFill>
                <a:latin typeface="Times New Roman" panose="02020603050405020304" pitchFamily="18" charset="0"/>
                <a:cs typeface="Times New Roman" panose="02020603050405020304" pitchFamily="18" charset="0"/>
              </a:rPr>
              <a:t>Job 1</a:t>
            </a:r>
            <a:r>
              <a:rPr lang="en-US" altLang="en-US" sz="1200" b="0" i="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the LORD said to Satan, "Behold, all that he has is in your power; only do not lay a hand on his person." So Satan went out from the presence of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Job 1:12</a:t>
            </a:r>
            <a:r>
              <a:rPr lang="en-US" sz="1200" b="0" i="0" u="none" strike="noStrike" kern="1200" baseline="0" dirty="0">
                <a:solidFill>
                  <a:schemeClr val="tx1"/>
                </a:solidFill>
                <a:latin typeface="+mn-lt"/>
                <a:ea typeface="+mn-ea"/>
                <a:cs typeface="+mn-cs"/>
              </a:rPr>
              <a:t>)</a:t>
            </a: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&gt;&gt;&gt;&gt;&gt;&gt;&gt;&gt;&gt;&gt;&gt;&gt;&gt;&gt;&gt;&gt;&gt;&gt;</a:t>
            </a: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    3. Moses (</a:t>
            </a:r>
            <a:r>
              <a:rPr lang="en-US" altLang="en-US" sz="1200" b="1" i="0" dirty="0">
                <a:solidFill>
                  <a:schemeClr val="bg1"/>
                </a:solidFill>
                <a:latin typeface="Times New Roman" panose="02020603050405020304" pitchFamily="18" charset="0"/>
                <a:cs typeface="Times New Roman" panose="02020603050405020304" pitchFamily="18" charset="0"/>
              </a:rPr>
              <a:t>Hebrews 11:24-27</a:t>
            </a:r>
            <a:r>
              <a:rPr lang="en-US" altLang="en-US" sz="1200" b="0" i="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By faith he forsook Egypt, not fearing the wrath of the king; for he endured as seeing Him who is invisible.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11:27</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b="0" i="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    4. Daniel (</a:t>
            </a:r>
            <a:r>
              <a:rPr lang="en-US" altLang="en-US" sz="1200" b="1" i="0" dirty="0">
                <a:solidFill>
                  <a:schemeClr val="bg1"/>
                </a:solidFill>
                <a:latin typeface="Times New Roman" panose="02020603050405020304" pitchFamily="18" charset="0"/>
                <a:cs typeface="Times New Roman" panose="02020603050405020304" pitchFamily="18" charset="0"/>
              </a:rPr>
              <a:t>Daniel 6:10-24</a:t>
            </a:r>
            <a:r>
              <a:rPr lang="en-US" altLang="en-US" sz="1200" b="0" i="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these men assembled and found Daniel praying and making supplication before his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Daniel 6:11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b="0" i="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    5. Stephen (</a:t>
            </a:r>
            <a:r>
              <a:rPr lang="en-US" altLang="en-US" sz="1200" b="1" i="0" dirty="0">
                <a:solidFill>
                  <a:schemeClr val="bg1"/>
                </a:solidFill>
                <a:latin typeface="Times New Roman" panose="02020603050405020304" pitchFamily="18" charset="0"/>
                <a:cs typeface="Times New Roman" panose="02020603050405020304" pitchFamily="18" charset="0"/>
              </a:rPr>
              <a:t>Acts 6:10-24; 7</a:t>
            </a:r>
            <a:r>
              <a:rPr lang="en-US" altLang="en-US" sz="1200" b="0" i="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they stoned Stephen as he was calling on God and saying, "Lord Jesus, receive my spirit."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7:59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14</a:t>
            </a:fld>
            <a:endParaRPr lang="en-US"/>
          </a:p>
        </p:txBody>
      </p:sp>
    </p:spTree>
    <p:extLst>
      <p:ext uri="{BB962C8B-B14F-4D97-AF65-F5344CB8AC3E}">
        <p14:creationId xmlns:p14="http://schemas.microsoft.com/office/powerpoint/2010/main" val="422406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So likewise, whoever of you does not forsake all that he has cannot be My disciple.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14:33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As men of faith, do we forsake all, and do we have full trust in God to fulfill all of the promises that He has made to us, as His children?</a:t>
            </a: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15</a:t>
            </a:fld>
            <a:endParaRPr lang="en-US"/>
          </a:p>
        </p:txBody>
      </p:sp>
    </p:spTree>
    <p:extLst>
      <p:ext uri="{BB962C8B-B14F-4D97-AF65-F5344CB8AC3E}">
        <p14:creationId xmlns:p14="http://schemas.microsoft.com/office/powerpoint/2010/main" val="41423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bg1"/>
                </a:solidFill>
                <a:latin typeface="Times New Roman" panose="02020603050405020304" pitchFamily="18" charset="0"/>
                <a:cs typeface="Times New Roman" panose="02020603050405020304" pitchFamily="18" charset="0"/>
              </a:rPr>
              <a:t>    1. Isaac </a:t>
            </a:r>
            <a:r>
              <a:rPr lang="en-US" altLang="en-US" sz="1200" b="0" i="1" dirty="0">
                <a:solidFill>
                  <a:srgbClr val="FF3300"/>
                </a:solidFill>
                <a:latin typeface="Calisto MT" panose="02040603050505030304" pitchFamily="18" charset="0"/>
              </a:rPr>
              <a:t>The Shadow of Sacrifice</a:t>
            </a:r>
            <a:endParaRPr lang="en-US" altLang="en-US" sz="1200" b="0" i="0" dirty="0">
              <a:solidFill>
                <a:srgbClr val="FF3300"/>
              </a:solidFill>
              <a:latin typeface="Calisto MT" panose="020406030505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rgbClr val="FF3300"/>
                </a:solidFill>
                <a:latin typeface="Calisto MT" panose="02040603050505030304" pitchFamily="18" charset="0"/>
              </a:rPr>
              <a:t>    2. So, what or who is Isaac the shadow of in the New </a:t>
            </a:r>
            <a:r>
              <a:rPr lang="en-US" altLang="en-US" sz="1200" b="0" i="0" dirty="0" err="1">
                <a:solidFill>
                  <a:srgbClr val="FF3300"/>
                </a:solidFill>
                <a:latin typeface="Calisto MT" panose="02040603050505030304" pitchFamily="18" charset="0"/>
              </a:rPr>
              <a:t>Teatament</a:t>
            </a:r>
            <a:r>
              <a:rPr lang="en-US" altLang="en-US" sz="1200" b="0" i="0" dirty="0">
                <a:solidFill>
                  <a:srgbClr val="FF3300"/>
                </a:solidFill>
                <a:latin typeface="Calisto MT" panose="0204060305050503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16</a:t>
            </a:fld>
            <a:endParaRPr lang="en-US"/>
          </a:p>
        </p:txBody>
      </p:sp>
    </p:spTree>
    <p:extLst>
      <p:ext uri="{BB962C8B-B14F-4D97-AF65-F5344CB8AC3E}">
        <p14:creationId xmlns:p14="http://schemas.microsoft.com/office/powerpoint/2010/main" val="314647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    1. Here we have A Father -Abraham</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&gt;&gt;&gt;&gt;&gt;&gt;&gt;&gt;&gt;&gt;</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    2. and A Son - Isaac</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&gt;&gt;&gt;&gt;&gt;&gt;&gt;&gt;&gt;&gt;</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    3. Preparations – Getting up, Saddling up, roundup of men, wood cutting and travel</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&gt;&gt;&gt;&gt;&gt;&gt;&gt;&gt;&gt;&gt;</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    4. A Mountain – Mt Moriah was the destination.</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&gt;&gt;&gt;&gt;&gt;&gt;&gt;&gt;&gt;&gt;</a:t>
            </a:r>
          </a:p>
          <a:p>
            <a:pPr eaLnBrk="1" hangingPunct="1">
              <a:spcBef>
                <a:spcPct val="50000"/>
              </a:spcBef>
              <a:spcAft>
                <a:spcPct val="20000"/>
              </a:spcAft>
              <a:buFontTx/>
              <a:buNone/>
            </a:pPr>
            <a:r>
              <a:rPr lang="en-US" altLang="en-US" sz="1200" b="0" dirty="0">
                <a:solidFill>
                  <a:schemeClr val="bg1"/>
                </a:solidFill>
                <a:latin typeface="Times New Roman" panose="02020603050405020304" pitchFamily="18" charset="0"/>
                <a:cs typeface="Times New Roman" panose="02020603050405020304" pitchFamily="18" charset="0"/>
              </a:rPr>
              <a:t>    5. A Binding – binding for the sacrifice.</a:t>
            </a:r>
            <a:endParaRPr lang="en-US" b="0" dirty="0"/>
          </a:p>
        </p:txBody>
      </p:sp>
      <p:sp>
        <p:nvSpPr>
          <p:cNvPr id="4" name="Slide Number Placeholder 3"/>
          <p:cNvSpPr>
            <a:spLocks noGrp="1"/>
          </p:cNvSpPr>
          <p:nvPr>
            <p:ph type="sldNum" sz="quarter" idx="5"/>
          </p:nvPr>
        </p:nvSpPr>
        <p:spPr/>
        <p:txBody>
          <a:bodyPr/>
          <a:lstStyle/>
          <a:p>
            <a:fld id="{61796837-2C1F-4656-AD34-B3FD677A1753}" type="slidenum">
              <a:rPr lang="en-US" smtClean="0"/>
              <a:t>17</a:t>
            </a:fld>
            <a:endParaRPr lang="en-US"/>
          </a:p>
        </p:txBody>
      </p:sp>
    </p:spTree>
    <p:extLst>
      <p:ext uri="{BB962C8B-B14F-4D97-AF65-F5344CB8AC3E}">
        <p14:creationId xmlns:p14="http://schemas.microsoft.com/office/powerpoint/2010/main" val="186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Tx/>
              <a:buNone/>
            </a:pPr>
            <a:r>
              <a:rPr lang="en-US" altLang="en-US" sz="1200" b="0" dirty="0">
                <a:solidFill>
                  <a:schemeClr val="bg1"/>
                </a:solidFill>
                <a:latin typeface="Times New Roman" panose="02020603050405020304" pitchFamily="18" charset="0"/>
                <a:cs typeface="Times New Roman" panose="02020603050405020304" pitchFamily="18" charset="0"/>
              </a:rPr>
              <a:t>    1. A Willing Participant – Isaac did not resist</a:t>
            </a:r>
          </a:p>
          <a:p>
            <a:pPr eaLnBrk="1" hangingPunct="1">
              <a:spcBef>
                <a:spcPct val="50000"/>
              </a:spcBef>
              <a:buFontTx/>
              <a:buNone/>
            </a:pPr>
            <a:r>
              <a:rPr lang="en-US" altLang="en-US" sz="1200" b="0" dirty="0">
                <a:solidFill>
                  <a:schemeClr val="bg1"/>
                </a:solidFill>
                <a:latin typeface="Times New Roman" panose="02020603050405020304" pitchFamily="18" charset="0"/>
                <a:cs typeface="Times New Roman" panose="02020603050405020304" pitchFamily="18" charset="0"/>
              </a:rPr>
              <a:t>    2. An Altar of Wood – Isaac carried the wood</a:t>
            </a:r>
          </a:p>
          <a:p>
            <a:pPr eaLnBrk="1" hangingPunct="1">
              <a:spcBef>
                <a:spcPct val="50000"/>
              </a:spcBef>
              <a:buFontTx/>
              <a:buNone/>
            </a:pPr>
            <a:r>
              <a:rPr lang="en-US" altLang="en-US" sz="1200" b="0" dirty="0">
                <a:solidFill>
                  <a:schemeClr val="bg1"/>
                </a:solidFill>
                <a:latin typeface="Times New Roman" panose="02020603050405020304" pitchFamily="18" charset="0"/>
                <a:cs typeface="Times New Roman" panose="02020603050405020304" pitchFamily="18" charset="0"/>
              </a:rPr>
              <a:t>    3. A Substitute – Isaac was bound for the sacrifice</a:t>
            </a:r>
          </a:p>
          <a:p>
            <a:pPr eaLnBrk="1" hangingPunct="1">
              <a:spcBef>
                <a:spcPct val="50000"/>
              </a:spcBef>
              <a:buFontTx/>
              <a:buNone/>
            </a:pPr>
            <a:r>
              <a:rPr lang="en-US" altLang="en-US" sz="1200" b="0" dirty="0">
                <a:solidFill>
                  <a:schemeClr val="bg1"/>
                </a:solidFill>
                <a:latin typeface="Times New Roman" panose="02020603050405020304" pitchFamily="18" charset="0"/>
                <a:cs typeface="Times New Roman" panose="02020603050405020304" pitchFamily="18" charset="0"/>
              </a:rPr>
              <a:t>    4. God’s Provision – A ram in the thicket</a:t>
            </a: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18</a:t>
            </a:fld>
            <a:endParaRPr lang="en-US"/>
          </a:p>
        </p:txBody>
      </p:sp>
    </p:spTree>
    <p:extLst>
      <p:ext uri="{BB962C8B-B14F-4D97-AF65-F5344CB8AC3E}">
        <p14:creationId xmlns:p14="http://schemas.microsoft.com/office/powerpoint/2010/main" val="395747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Father – God himself</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Son – Jesus Christ</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Preparation for Sacrifice – Jewish trials</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 Mountain – Mt Moriah</a:t>
            </a:r>
            <a:endParaRPr lang="en-US" b="0" dirty="0"/>
          </a:p>
        </p:txBody>
      </p:sp>
      <p:sp>
        <p:nvSpPr>
          <p:cNvPr id="4" name="Slide Number Placeholder 3"/>
          <p:cNvSpPr>
            <a:spLocks noGrp="1"/>
          </p:cNvSpPr>
          <p:nvPr>
            <p:ph type="sldNum" sz="quarter" idx="5"/>
          </p:nvPr>
        </p:nvSpPr>
        <p:spPr/>
        <p:txBody>
          <a:bodyPr/>
          <a:lstStyle/>
          <a:p>
            <a:fld id="{61796837-2C1F-4656-AD34-B3FD677A1753}" type="slidenum">
              <a:rPr lang="en-US" smtClean="0"/>
              <a:t>19</a:t>
            </a:fld>
            <a:endParaRPr lang="en-US"/>
          </a:p>
        </p:txBody>
      </p:sp>
    </p:spTree>
    <p:extLst>
      <p:ext uri="{BB962C8B-B14F-4D97-AF65-F5344CB8AC3E}">
        <p14:creationId xmlns:p14="http://schemas.microsoft.com/office/powerpoint/2010/main" val="282534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    1. Without question, these verses refer to the most astounding demonstration of true faith in God to be found in the entire history of faith.</a:t>
            </a:r>
          </a:p>
          <a:p>
            <a:pPr rtl="0"/>
            <a:r>
              <a:rPr lang="en-US" sz="1200" b="0" i="1" u="none" strike="noStrike" kern="1200" baseline="0" dirty="0">
                <a:solidFill>
                  <a:schemeClr val="tx1"/>
                </a:solidFill>
                <a:latin typeface="+mn-lt"/>
                <a:ea typeface="+mn-ea"/>
                <a:cs typeface="+mn-cs"/>
              </a:rPr>
              <a:t>By faith Abraham, </a:t>
            </a:r>
            <a:r>
              <a:rPr lang="en-US" sz="1200" b="0" i="1" u="sng" strike="noStrike" kern="1200" baseline="0" dirty="0">
                <a:solidFill>
                  <a:schemeClr val="tx1"/>
                </a:solidFill>
                <a:latin typeface="+mn-lt"/>
                <a:ea typeface="+mn-ea"/>
                <a:cs typeface="+mn-cs"/>
              </a:rPr>
              <a:t>when he was tested</a:t>
            </a:r>
            <a:r>
              <a:rPr lang="en-US" sz="1200" b="0" i="1" u="none" strike="noStrike" kern="1200" baseline="0" dirty="0">
                <a:solidFill>
                  <a:schemeClr val="tx1"/>
                </a:solidFill>
                <a:latin typeface="+mn-lt"/>
                <a:ea typeface="+mn-ea"/>
                <a:cs typeface="+mn-cs"/>
              </a:rPr>
              <a:t>, offered up Isaac, and </a:t>
            </a:r>
            <a:r>
              <a:rPr lang="en-US" sz="1200" b="0" i="1" u="sng" strike="noStrike" kern="1200" baseline="0" dirty="0">
                <a:solidFill>
                  <a:schemeClr val="tx1"/>
                </a:solidFill>
                <a:latin typeface="+mn-lt"/>
                <a:ea typeface="+mn-ea"/>
                <a:cs typeface="+mn-cs"/>
              </a:rPr>
              <a:t>he who had received the promises</a:t>
            </a:r>
            <a:r>
              <a:rPr lang="en-US" sz="1200" b="0" i="1" u="none" strike="noStrike" kern="1200" baseline="0" dirty="0">
                <a:solidFill>
                  <a:schemeClr val="tx1"/>
                </a:solidFill>
                <a:latin typeface="+mn-lt"/>
                <a:ea typeface="+mn-ea"/>
                <a:cs typeface="+mn-cs"/>
              </a:rPr>
              <a:t> offered up his only begotten son,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11:17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2</a:t>
            </a:fld>
            <a:endParaRPr lang="en-US"/>
          </a:p>
        </p:txBody>
      </p:sp>
    </p:spTree>
    <p:extLst>
      <p:ext uri="{BB962C8B-B14F-4D97-AF65-F5344CB8AC3E}">
        <p14:creationId xmlns:p14="http://schemas.microsoft.com/office/powerpoint/2010/main" val="2653124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Binding – nails to the cross</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Willing Participant – The Son of God</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altar of Wood – the Cross that Jesus carried</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Another Substitute – Christ for our sins</a:t>
            </a:r>
          </a:p>
          <a:p>
            <a:pPr eaLnBrk="1" hangingPunct="1">
              <a:spcBef>
                <a:spcPct val="50000"/>
              </a:spcBef>
            </a:pPr>
            <a:r>
              <a:rPr lang="en-US" altLang="en-US" sz="1200" b="0" dirty="0">
                <a:solidFill>
                  <a:schemeClr val="bg1"/>
                </a:solidFill>
                <a:latin typeface="Times New Roman" panose="02020603050405020304" pitchFamily="18" charset="0"/>
                <a:cs typeface="Times New Roman" panose="02020603050405020304" pitchFamily="18" charset="0"/>
              </a:rPr>
              <a:t>God’s Provision – Forgiveness by the blood of His Son Jesus.</a:t>
            </a:r>
            <a:endParaRPr lang="en-US" b="0" dirty="0"/>
          </a:p>
        </p:txBody>
      </p:sp>
      <p:sp>
        <p:nvSpPr>
          <p:cNvPr id="4" name="Slide Number Placeholder 3"/>
          <p:cNvSpPr>
            <a:spLocks noGrp="1"/>
          </p:cNvSpPr>
          <p:nvPr>
            <p:ph type="sldNum" sz="quarter" idx="5"/>
          </p:nvPr>
        </p:nvSpPr>
        <p:spPr/>
        <p:txBody>
          <a:bodyPr/>
          <a:lstStyle/>
          <a:p>
            <a:fld id="{61796837-2C1F-4656-AD34-B3FD677A1753}" type="slidenum">
              <a:rPr lang="en-US" smtClean="0"/>
              <a:t>20</a:t>
            </a:fld>
            <a:endParaRPr lang="en-US"/>
          </a:p>
        </p:txBody>
      </p:sp>
    </p:spTree>
    <p:extLst>
      <p:ext uri="{BB962C8B-B14F-4D97-AF65-F5344CB8AC3E}">
        <p14:creationId xmlns:p14="http://schemas.microsoft.com/office/powerpoint/2010/main" val="364152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The Sacrifice of Isaac – Abraham’s love For God.</a:t>
            </a: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&gt;&gt;&gt;&gt;&gt;&gt;&gt;&gt;&gt;&gt;&gt;&gt;&gt;&gt;&gt;&gt;&gt;&gt;</a:t>
            </a:r>
          </a:p>
          <a:p>
            <a:pPr eaLnBrk="1" hangingPunct="1">
              <a:spcBef>
                <a:spcPct val="50000"/>
              </a:spcBef>
            </a:pPr>
            <a:r>
              <a:rPr lang="en-US" altLang="en-US" sz="1200" b="0" i="0" dirty="0">
                <a:solidFill>
                  <a:schemeClr val="bg1"/>
                </a:solidFill>
                <a:latin typeface="Times New Roman" panose="02020603050405020304" pitchFamily="18" charset="0"/>
                <a:cs typeface="Times New Roman" panose="02020603050405020304" pitchFamily="18" charset="0"/>
              </a:rPr>
              <a:t>The Sacrifice of Jesus – Shows us God’s love for us.</a:t>
            </a:r>
          </a:p>
          <a:p>
            <a:r>
              <a:rPr lang="en-US" dirty="0">
                <a:latin typeface="Times New Roman" panose="02020603050405020304" pitchFamily="18" charset="0"/>
                <a:cs typeface="Times New Roman" panose="02020603050405020304" pitchFamily="18" charset="0"/>
              </a:rPr>
              <a:t>-------------------------------</a:t>
            </a:r>
          </a:p>
          <a:p>
            <a:r>
              <a:rPr lang="en-US" sz="1200" b="0" i="0" u="none" strike="noStrike" kern="1200" dirty="0">
                <a:solidFill>
                  <a:schemeClr val="tx1"/>
                </a:solidFill>
                <a:effectLst/>
                <a:latin typeface="+mn-lt"/>
                <a:ea typeface="+mn-ea"/>
                <a:cs typeface="+mn-cs"/>
              </a:rPr>
              <a:t>Surely, it must have been of that very experience that Abraham received a vision </a:t>
            </a:r>
            <a:r>
              <a:rPr lang="en-US" sz="1200" b="1" i="0" u="none" strike="noStrike" kern="1200" dirty="0">
                <a:solidFill>
                  <a:schemeClr val="tx1"/>
                </a:solidFill>
                <a:effectLst/>
                <a:latin typeface="+mn-lt"/>
                <a:ea typeface="+mn-ea"/>
                <a:cs typeface="+mn-cs"/>
              </a:rPr>
              <a:t>of the day of Christ</a:t>
            </a:r>
            <a:r>
              <a:rPr lang="en-US" sz="1200" b="0" i="0" u="none" strike="noStrike" kern="1200" dirty="0">
                <a:solidFill>
                  <a:schemeClr val="tx1"/>
                </a:solidFill>
                <a:effectLst/>
                <a:latin typeface="+mn-lt"/>
                <a:ea typeface="+mn-ea"/>
                <a:cs typeface="+mn-cs"/>
              </a:rPr>
              <a:t>, as John wrote: </a:t>
            </a:r>
          </a:p>
          <a:p>
            <a:r>
              <a:rPr lang="en-US" sz="1200" b="0" i="1" u="none" strike="noStrike" kern="1200" dirty="0">
                <a:solidFill>
                  <a:schemeClr val="tx1"/>
                </a:solidFill>
                <a:effectLst/>
                <a:latin typeface="+mn-lt"/>
                <a:ea typeface="+mn-ea"/>
                <a:cs typeface="+mn-cs"/>
              </a:rPr>
              <a:t>"Your father Abraham rejoiced </a:t>
            </a:r>
            <a:r>
              <a:rPr lang="en-US" sz="1200" b="1" i="1" u="none" strike="noStrike" kern="1200" dirty="0">
                <a:solidFill>
                  <a:schemeClr val="tx1"/>
                </a:solidFill>
                <a:effectLst/>
                <a:latin typeface="+mn-lt"/>
                <a:ea typeface="+mn-ea"/>
                <a:cs typeface="+mn-cs"/>
              </a:rPr>
              <a:t>to see my day</a:t>
            </a:r>
            <a:r>
              <a:rPr lang="en-US" sz="1200" b="0" i="1" u="none" strike="noStrike" kern="1200" dirty="0">
                <a:solidFill>
                  <a:schemeClr val="tx1"/>
                </a:solidFill>
                <a:effectLst/>
                <a:latin typeface="+mn-lt"/>
                <a:ea typeface="+mn-ea"/>
                <a:cs typeface="+mn-cs"/>
              </a:rPr>
              <a:t>; and he saw it and was glad" </a:t>
            </a:r>
            <a:r>
              <a:rPr lang="en-US"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John 8:56</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1. God provided in Isaac a type of our Lord, and it was inherently required in such a thing, that the type resemble as nearly as possible him who was the great Antitype, hence the necessity of Isaac's being offered.</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796837-2C1F-4656-AD34-B3FD677A1753}" type="slidenum">
              <a:rPr lang="en-US" smtClean="0"/>
              <a:t>21</a:t>
            </a:fld>
            <a:endParaRPr lang="en-US"/>
          </a:p>
        </p:txBody>
      </p:sp>
    </p:spTree>
    <p:extLst>
      <p:ext uri="{BB962C8B-B14F-4D97-AF65-F5344CB8AC3E}">
        <p14:creationId xmlns:p14="http://schemas.microsoft.com/office/powerpoint/2010/main" val="260522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The invitation never changes</a:t>
            </a:r>
          </a:p>
          <a:p>
            <a:r>
              <a:rPr lang="en-US" dirty="0"/>
              <a:t>    2. Your obedience, through your faith, is required.</a:t>
            </a:r>
          </a:p>
          <a:p>
            <a:r>
              <a:rPr lang="en-US" dirty="0"/>
              <a:t>    3. In obedience you must be baptized for the remission of your sins</a:t>
            </a: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If you have not been added to the church by God, now is the time because you never know when He will require your soul.</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22</a:t>
            </a:fld>
            <a:endParaRPr lang="en-US"/>
          </a:p>
        </p:txBody>
      </p:sp>
    </p:spTree>
    <p:extLst>
      <p:ext uri="{BB962C8B-B14F-4D97-AF65-F5344CB8AC3E}">
        <p14:creationId xmlns:p14="http://schemas.microsoft.com/office/powerpoint/2010/main" val="206033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of whom it was said, "</a:t>
            </a:r>
            <a:r>
              <a:rPr lang="en-US" sz="1200" b="0" i="1" u="sng" strike="noStrike" kern="1200" baseline="0" dirty="0">
                <a:solidFill>
                  <a:schemeClr val="tx1"/>
                </a:solidFill>
                <a:latin typeface="+mn-lt"/>
                <a:ea typeface="+mn-ea"/>
                <a:cs typeface="+mn-cs"/>
              </a:rPr>
              <a:t>IN ISAAC YOUR SEED SHALL BE CALLED</a:t>
            </a:r>
            <a:r>
              <a:rPr lang="en-US" sz="1200" b="0" i="1" u="none" strike="noStrike" kern="1200" baseline="0" dirty="0">
                <a:solidFill>
                  <a:schemeClr val="tx1"/>
                </a:solidFill>
                <a:latin typeface="+mn-lt"/>
                <a:ea typeface="+mn-ea"/>
                <a:cs typeface="+mn-cs"/>
              </a:rPr>
              <a:t>," </a:t>
            </a:r>
            <a:r>
              <a:rPr lang="en-US" sz="1200" b="0" i="1" u="sng" strike="noStrike" kern="1200" baseline="0" dirty="0">
                <a:solidFill>
                  <a:schemeClr val="tx1"/>
                </a:solidFill>
                <a:latin typeface="+mn-lt"/>
                <a:ea typeface="+mn-ea"/>
                <a:cs typeface="+mn-cs"/>
              </a:rPr>
              <a:t>concluding that God was able to raise him up</a:t>
            </a:r>
            <a:r>
              <a:rPr lang="en-US" sz="1200" b="0" i="1" u="none" strike="noStrike" kern="1200" baseline="0" dirty="0">
                <a:solidFill>
                  <a:schemeClr val="tx1"/>
                </a:solidFill>
                <a:latin typeface="+mn-lt"/>
                <a:ea typeface="+mn-ea"/>
                <a:cs typeface="+mn-cs"/>
              </a:rPr>
              <a:t>, even from the dead, from which he also received him in a figurative sense.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11:17-19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3</a:t>
            </a:fld>
            <a:endParaRPr lang="en-US"/>
          </a:p>
        </p:txBody>
      </p:sp>
    </p:spTree>
    <p:extLst>
      <p:ext uri="{BB962C8B-B14F-4D97-AF65-F5344CB8AC3E}">
        <p14:creationId xmlns:p14="http://schemas.microsoft.com/office/powerpoint/2010/main" val="118537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bg1"/>
                </a:solidFill>
                <a:latin typeface="Times New Roman" panose="02020603050405020304" pitchFamily="18" charset="0"/>
                <a:cs typeface="Times New Roman" panose="02020603050405020304" pitchFamily="18" charset="0"/>
              </a:rPr>
              <a:t>Was not Abraham our father justified by works when he offered Isaac his son on the altar? </a:t>
            </a:r>
            <a:r>
              <a:rPr lang="en-US" sz="1200" dirty="0">
                <a:solidFill>
                  <a:schemeClr val="bg1"/>
                </a:solidFill>
                <a:latin typeface="Times New Roman" panose="02020603050405020304" pitchFamily="18" charset="0"/>
                <a:cs typeface="Times New Roman" panose="02020603050405020304" pitchFamily="18" charset="0"/>
              </a:rPr>
              <a:t>(</a:t>
            </a:r>
            <a:r>
              <a:rPr lang="en-US" sz="1200" b="1" dirty="0">
                <a:solidFill>
                  <a:schemeClr val="bg1"/>
                </a:solidFill>
                <a:latin typeface="Times New Roman" panose="02020603050405020304" pitchFamily="18" charset="0"/>
                <a:cs typeface="Times New Roman" panose="02020603050405020304" pitchFamily="18" charset="0"/>
              </a:rPr>
              <a:t>James 2:21</a:t>
            </a:r>
            <a:r>
              <a:rPr lang="en-US" sz="1200" dirty="0">
                <a:solidFill>
                  <a:schemeClr val="bg1"/>
                </a:solidFill>
                <a:latin typeface="Times New Roman" panose="02020603050405020304" pitchFamily="18" charset="0"/>
                <a:cs typeface="Times New Roman" panose="02020603050405020304" pitchFamily="18" charset="0"/>
              </a:rPr>
              <a:t>)</a:t>
            </a:r>
            <a:endParaRPr lang="en-US" altLang="en-US" sz="1200" i="1" dirty="0">
              <a:solidFill>
                <a:schemeClr val="bg1"/>
              </a:solidFill>
              <a:latin typeface="Times New Roman" panose="02020603050405020304" pitchFamily="18" charset="0"/>
              <a:cs typeface="Times New Roman" panose="02020603050405020304" pitchFamily="18" charset="0"/>
            </a:endParaRPr>
          </a:p>
          <a:p>
            <a:r>
              <a:rPr lang="en-US" dirty="0"/>
              <a:t>    1. He was not justified by works of the law, but by works of obedience, a requirement for everyone who desires to be saved.</a:t>
            </a:r>
          </a:p>
        </p:txBody>
      </p:sp>
      <p:sp>
        <p:nvSpPr>
          <p:cNvPr id="4" name="Slide Number Placeholder 3"/>
          <p:cNvSpPr>
            <a:spLocks noGrp="1"/>
          </p:cNvSpPr>
          <p:nvPr>
            <p:ph type="sldNum" sz="quarter" idx="5"/>
          </p:nvPr>
        </p:nvSpPr>
        <p:spPr/>
        <p:txBody>
          <a:bodyPr/>
          <a:lstStyle/>
          <a:p>
            <a:fld id="{61796837-2C1F-4656-AD34-B3FD677A1753}" type="slidenum">
              <a:rPr lang="en-US" smtClean="0"/>
              <a:t>4</a:t>
            </a:fld>
            <a:endParaRPr lang="en-US"/>
          </a:p>
        </p:txBody>
      </p:sp>
    </p:spTree>
    <p:extLst>
      <p:ext uri="{BB962C8B-B14F-4D97-AF65-F5344CB8AC3E}">
        <p14:creationId xmlns:p14="http://schemas.microsoft.com/office/powerpoint/2010/main" val="226557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Abraham, being tried is a reference to the remarkable test of his faith recorded in Genesis 22:1.</a:t>
            </a:r>
          </a:p>
          <a:p>
            <a:pPr rtl="0"/>
            <a:r>
              <a:rPr lang="en-US" sz="1200" b="0" i="1" u="none" strike="noStrike" kern="1200" baseline="0" dirty="0">
                <a:solidFill>
                  <a:schemeClr val="tx1"/>
                </a:solidFill>
                <a:latin typeface="+mn-lt"/>
                <a:ea typeface="+mn-ea"/>
                <a:cs typeface="+mn-cs"/>
              </a:rPr>
              <a:t>Now it came to pass after these things that God tested Abraham, and said to him, "Abraham!" And he said, "Here I am."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22:1</a:t>
            </a:r>
            <a:r>
              <a:rPr lang="en-US" sz="1200" b="0" i="0" u="none" strike="noStrike" kern="1200" baseline="0" dirty="0">
                <a:solidFill>
                  <a:schemeClr val="tx1"/>
                </a:solidFill>
                <a:latin typeface="+mn-lt"/>
                <a:ea typeface="+mn-ea"/>
                <a:cs typeface="+mn-cs"/>
              </a:rPr>
              <a:t>)</a:t>
            </a:r>
            <a:endParaRPr lang="en-US" dirty="0"/>
          </a:p>
          <a:p>
            <a:r>
              <a:rPr lang="en-US" dirty="0"/>
              <a:t>    2. It is said, in many versions of the Bible that God did “tempt” Abraham, but the word “tired” or “tested” is the true meaning in this verse.</a:t>
            </a:r>
          </a:p>
          <a:p>
            <a:r>
              <a:rPr lang="en-US" dirty="0"/>
              <a:t>    3. Although the word rendered “tested or tried” here is rendered in the New Testament as “tempted” 57 times, such translations here would be erroneous.</a:t>
            </a:r>
          </a:p>
          <a:p>
            <a:r>
              <a:rPr lang="en-US" dirty="0"/>
              <a:t>    4. Why? Because it does not mean here, as it often does, </a:t>
            </a:r>
            <a:r>
              <a:rPr lang="en-US" u="sng" dirty="0"/>
              <a:t>to place inducements before one to lead him to do wrong</a:t>
            </a:r>
            <a:r>
              <a:rPr lang="en-US" dirty="0"/>
              <a:t>, but it does mean to subject his faith to a trial in order to test its genuineness.</a:t>
            </a:r>
          </a:p>
          <a:p>
            <a:pPr rtl="0"/>
            <a:r>
              <a:rPr lang="en-US" sz="1200" b="0" i="1" u="none" strike="noStrike" kern="1200" baseline="0" dirty="0">
                <a:solidFill>
                  <a:schemeClr val="tx1"/>
                </a:solidFill>
                <a:latin typeface="+mn-lt"/>
                <a:ea typeface="+mn-ea"/>
                <a:cs typeface="+mn-cs"/>
              </a:rPr>
              <a:t>Let no one say when he is tempted, "I am tempted by God"; for God cannot be tempted by evil, nor does He Himself tempt anyone.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5</a:t>
            </a:fld>
            <a:endParaRPr lang="en-US"/>
          </a:p>
        </p:txBody>
      </p:sp>
    </p:spTree>
    <p:extLst>
      <p:ext uri="{BB962C8B-B14F-4D97-AF65-F5344CB8AC3E}">
        <p14:creationId xmlns:p14="http://schemas.microsoft.com/office/powerpoint/2010/main" val="310664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So Abraham rose early in the morning and saddled his donkey, and took two of his young men with him, and Isaac his son; and he split the wood for the burnt offering, and arose and went to the place of which God had told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22:3</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Times New Roman" panose="02020603050405020304" pitchFamily="18" charset="0"/>
                <a:cs typeface="Times New Roman" panose="02020603050405020304" pitchFamily="18" charset="0"/>
              </a:rPr>
              <a:t>    1. Here we see the work of Obedient Faith by Abraham</a:t>
            </a:r>
          </a:p>
          <a:p>
            <a:pPr eaLnBrk="1" hangingPunct="1">
              <a:spcAft>
                <a:spcPct val="50000"/>
              </a:spcAft>
            </a:pPr>
            <a:r>
              <a:rPr lang="en-US" altLang="en-US" sz="1200" dirty="0">
                <a:solidFill>
                  <a:schemeClr val="bg1"/>
                </a:solidFill>
                <a:latin typeface="Times New Roman" panose="02020603050405020304" pitchFamily="18" charset="0"/>
                <a:cs typeface="Times New Roman" panose="02020603050405020304" pitchFamily="18" charset="0"/>
              </a:rPr>
              <a:t>        a. So Abraham arose early in the morning </a:t>
            </a:r>
          </a:p>
          <a:p>
            <a:pPr eaLnBrk="1" hangingPunct="1">
              <a:spcAft>
                <a:spcPct val="50000"/>
              </a:spcAft>
            </a:pPr>
            <a:r>
              <a:rPr lang="en-US" altLang="en-US" sz="1200" dirty="0">
                <a:solidFill>
                  <a:schemeClr val="bg1"/>
                </a:solidFill>
                <a:latin typeface="Times New Roman" panose="02020603050405020304" pitchFamily="18" charset="0"/>
                <a:cs typeface="Times New Roman" panose="02020603050405020304" pitchFamily="18" charset="0"/>
              </a:rPr>
              <a:t>        b. Saddled his donkey </a:t>
            </a:r>
          </a:p>
          <a:p>
            <a:pPr eaLnBrk="1" hangingPunct="1">
              <a:spcAft>
                <a:spcPct val="50000"/>
              </a:spcAft>
            </a:pPr>
            <a:r>
              <a:rPr lang="en-US" altLang="en-US" sz="1200" dirty="0">
                <a:solidFill>
                  <a:schemeClr val="bg1"/>
                </a:solidFill>
                <a:latin typeface="Times New Roman" panose="02020603050405020304" pitchFamily="18" charset="0"/>
                <a:cs typeface="Times New Roman" panose="02020603050405020304" pitchFamily="18" charset="0"/>
              </a:rPr>
              <a:t>        c. Gathered the young men</a:t>
            </a:r>
          </a:p>
          <a:p>
            <a:pPr eaLnBrk="1" hangingPunct="1">
              <a:spcAft>
                <a:spcPct val="50000"/>
              </a:spcAft>
            </a:pPr>
            <a:r>
              <a:rPr lang="en-US" altLang="en-US" sz="1200" dirty="0">
                <a:solidFill>
                  <a:schemeClr val="bg1"/>
                </a:solidFill>
                <a:latin typeface="Times New Roman" panose="02020603050405020304" pitchFamily="18" charset="0"/>
                <a:cs typeface="Times New Roman" panose="02020603050405020304" pitchFamily="18" charset="0"/>
              </a:rPr>
              <a:t>        d. Split the wood</a:t>
            </a:r>
          </a:p>
          <a:p>
            <a:pPr eaLnBrk="1" hangingPunct="1">
              <a:spcAft>
                <a:spcPct val="50000"/>
              </a:spcAft>
            </a:pPr>
            <a:r>
              <a:rPr lang="en-US" altLang="en-US" sz="1200" dirty="0">
                <a:solidFill>
                  <a:schemeClr val="bg1"/>
                </a:solidFill>
                <a:latin typeface="Times New Roman" panose="02020603050405020304" pitchFamily="18" charset="0"/>
                <a:cs typeface="Times New Roman" panose="02020603050405020304" pitchFamily="18" charset="0"/>
              </a:rPr>
              <a:t>        e. Arose and went to the place God told him to go.</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6</a:t>
            </a:fld>
            <a:endParaRPr lang="en-US"/>
          </a:p>
        </p:txBody>
      </p:sp>
    </p:spTree>
    <p:extLst>
      <p:ext uri="{BB962C8B-B14F-4D97-AF65-F5344CB8AC3E}">
        <p14:creationId xmlns:p14="http://schemas.microsoft.com/office/powerpoint/2010/main" val="227608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bg1"/>
                </a:solidFill>
                <a:latin typeface="Times New Roman" panose="02020603050405020304" pitchFamily="18" charset="0"/>
                <a:cs typeface="Times New Roman" panose="02020603050405020304" pitchFamily="18" charset="0"/>
              </a:rPr>
              <a:t>    1. We see that this is an “Exact Faith”.</a:t>
            </a:r>
          </a:p>
          <a:p>
            <a:pPr eaLnBrk="1" hangingPunct="1"/>
            <a:r>
              <a:rPr lang="en-US" altLang="en-US" sz="1200" b="0" i="0" dirty="0">
                <a:solidFill>
                  <a:schemeClr val="bg1"/>
                </a:solidFill>
                <a:latin typeface="Times New Roman" panose="02020603050405020304" pitchFamily="18" charset="0"/>
                <a:cs typeface="Times New Roman" panose="02020603050405020304" pitchFamily="18" charset="0"/>
              </a:rPr>
              <a:t>        a. Specified what He wanted … A Burnt Offering</a:t>
            </a:r>
          </a:p>
          <a:p>
            <a:pPr eaLnBrk="1" hangingPunct="1"/>
            <a:r>
              <a:rPr lang="en-US" altLang="en-US" sz="1200" b="0" i="0" dirty="0">
                <a:solidFill>
                  <a:schemeClr val="bg1"/>
                </a:solidFill>
                <a:latin typeface="Times New Roman" panose="02020603050405020304" pitchFamily="18" charset="0"/>
                <a:cs typeface="Times New Roman" panose="02020603050405020304" pitchFamily="18" charset="0"/>
              </a:rPr>
              <a:t>        b. Specified whom He wanted … Isaac</a:t>
            </a:r>
          </a:p>
          <a:p>
            <a:pPr eaLnBrk="1" hangingPunct="1"/>
            <a:r>
              <a:rPr lang="en-US" altLang="en-US" sz="1200" b="0" i="0" dirty="0">
                <a:solidFill>
                  <a:schemeClr val="bg1"/>
                </a:solidFill>
                <a:latin typeface="Times New Roman" panose="02020603050405020304" pitchFamily="18" charset="0"/>
                <a:cs typeface="Times New Roman" panose="02020603050405020304" pitchFamily="18" charset="0"/>
              </a:rPr>
              <a:t>        c. Specified where He wanted it … Mount Moriah</a:t>
            </a: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7</a:t>
            </a:fld>
            <a:endParaRPr lang="en-US"/>
          </a:p>
        </p:txBody>
      </p:sp>
    </p:spTree>
    <p:extLst>
      <p:ext uri="{BB962C8B-B14F-4D97-AF65-F5344CB8AC3E}">
        <p14:creationId xmlns:p14="http://schemas.microsoft.com/office/powerpoint/2010/main" val="335854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We are told that Noah was also a man of faith doing the works of obedience to God’s Commands.</a:t>
            </a:r>
          </a:p>
          <a:p>
            <a:pPr rtl="0"/>
            <a:r>
              <a:rPr lang="en-US" sz="1200" b="0" i="0" u="none" strike="noStrike" kern="1200" baseline="0" dirty="0">
                <a:solidFill>
                  <a:schemeClr val="tx1"/>
                </a:solidFill>
                <a:latin typeface="+mn-lt"/>
                <a:ea typeface="+mn-ea"/>
                <a:cs typeface="+mn-cs"/>
              </a:rPr>
              <a:t>&gt;&gt;&gt;&gt;&gt;&gt;&gt;&gt;&gt;&gt;&gt;&gt;&gt;&gt;&gt;&gt;&gt;&gt;&gt;</a:t>
            </a:r>
          </a:p>
          <a:p>
            <a:pPr rtl="0"/>
            <a:r>
              <a:rPr lang="en-US" sz="1200" b="0" i="0" u="none" strike="noStrike" kern="1200" baseline="0" dirty="0">
                <a:solidFill>
                  <a:schemeClr val="tx1"/>
                </a:solidFill>
                <a:latin typeface="+mn-lt"/>
                <a:ea typeface="+mn-ea"/>
                <a:cs typeface="+mn-cs"/>
              </a:rPr>
              <a:t>Thus Noah did; according to all that God commanded him, so he did.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6:22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8</a:t>
            </a:fld>
            <a:endParaRPr lang="en-US"/>
          </a:p>
        </p:txBody>
      </p:sp>
    </p:spTree>
    <p:extLst>
      <p:ext uri="{BB962C8B-B14F-4D97-AF65-F5344CB8AC3E}">
        <p14:creationId xmlns:p14="http://schemas.microsoft.com/office/powerpoint/2010/main" val="10544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Another prime example of doing the works of obedience is seen in Moses and his keeping of God’s commandments.</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1" u="none" strike="noStrike" kern="1200" baseline="0" dirty="0">
                <a:solidFill>
                  <a:schemeClr val="tx1"/>
                </a:solidFill>
                <a:latin typeface="+mn-lt"/>
                <a:ea typeface="+mn-ea"/>
                <a:cs typeface="+mn-cs"/>
              </a:rPr>
              <a:t>Thus Moses did; according to all that the LORD had commanded him, so he did.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40:16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796837-2C1F-4656-AD34-B3FD677A1753}" type="slidenum">
              <a:rPr lang="en-US" smtClean="0"/>
              <a:t>9</a:t>
            </a:fld>
            <a:endParaRPr lang="en-US"/>
          </a:p>
        </p:txBody>
      </p:sp>
    </p:spTree>
    <p:extLst>
      <p:ext uri="{BB962C8B-B14F-4D97-AF65-F5344CB8AC3E}">
        <p14:creationId xmlns:p14="http://schemas.microsoft.com/office/powerpoint/2010/main" val="15757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3B5280-5E72-4035-A07A-17EF6C6F7A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D22E24-903F-49E7-8C48-8188DEA80C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49D9F8-E4E2-45E7-9FDC-6AC8ECA7C8D8}"/>
              </a:ext>
            </a:extLst>
          </p:cNvPr>
          <p:cNvSpPr>
            <a:spLocks noGrp="1" noChangeArrowheads="1"/>
          </p:cNvSpPr>
          <p:nvPr>
            <p:ph type="sldNum" sz="quarter" idx="12"/>
          </p:nvPr>
        </p:nvSpPr>
        <p:spPr>
          <a:ln/>
        </p:spPr>
        <p:txBody>
          <a:bodyPr/>
          <a:lstStyle>
            <a:lvl1pPr>
              <a:defRPr/>
            </a:lvl1pPr>
          </a:lstStyle>
          <a:p>
            <a:fld id="{355E7829-44CE-4D6A-843C-89BE4E47D33F}" type="slidenum">
              <a:rPr lang="en-US" altLang="en-US"/>
              <a:pPr/>
              <a:t>‹#›</a:t>
            </a:fld>
            <a:endParaRPr lang="en-US" altLang="en-US"/>
          </a:p>
        </p:txBody>
      </p:sp>
    </p:spTree>
    <p:extLst>
      <p:ext uri="{BB962C8B-B14F-4D97-AF65-F5344CB8AC3E}">
        <p14:creationId xmlns:p14="http://schemas.microsoft.com/office/powerpoint/2010/main" val="204420996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D7DF2D-A7D9-4E2A-9FBF-61882E8E77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D7FB59-B451-4FE9-B4FC-93B0912D0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8A47A5-340F-46AB-B670-6E789CD46FA3}"/>
              </a:ext>
            </a:extLst>
          </p:cNvPr>
          <p:cNvSpPr>
            <a:spLocks noGrp="1" noChangeArrowheads="1"/>
          </p:cNvSpPr>
          <p:nvPr>
            <p:ph type="sldNum" sz="quarter" idx="12"/>
          </p:nvPr>
        </p:nvSpPr>
        <p:spPr>
          <a:ln/>
        </p:spPr>
        <p:txBody>
          <a:bodyPr/>
          <a:lstStyle>
            <a:lvl1pPr>
              <a:defRPr/>
            </a:lvl1pPr>
          </a:lstStyle>
          <a:p>
            <a:fld id="{9DC2B274-9C93-4604-9A7A-409980B997ED}" type="slidenum">
              <a:rPr lang="en-US" altLang="en-US"/>
              <a:pPr/>
              <a:t>‹#›</a:t>
            </a:fld>
            <a:endParaRPr lang="en-US" altLang="en-US"/>
          </a:p>
        </p:txBody>
      </p:sp>
    </p:spTree>
    <p:extLst>
      <p:ext uri="{BB962C8B-B14F-4D97-AF65-F5344CB8AC3E}">
        <p14:creationId xmlns:p14="http://schemas.microsoft.com/office/powerpoint/2010/main" val="42695060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22DF7E-6B69-407F-B6F2-57E2009BF5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6CC03F-AEA5-4F00-A756-E409078F7A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E8BB44-6AA5-4760-82FF-48B147BCFEDF}"/>
              </a:ext>
            </a:extLst>
          </p:cNvPr>
          <p:cNvSpPr>
            <a:spLocks noGrp="1" noChangeArrowheads="1"/>
          </p:cNvSpPr>
          <p:nvPr>
            <p:ph type="sldNum" sz="quarter" idx="12"/>
          </p:nvPr>
        </p:nvSpPr>
        <p:spPr>
          <a:ln/>
        </p:spPr>
        <p:txBody>
          <a:bodyPr/>
          <a:lstStyle>
            <a:lvl1pPr>
              <a:defRPr/>
            </a:lvl1pPr>
          </a:lstStyle>
          <a:p>
            <a:fld id="{E4C3F335-5B3C-4227-98F8-200D53522B4B}" type="slidenum">
              <a:rPr lang="en-US" altLang="en-US"/>
              <a:pPr/>
              <a:t>‹#›</a:t>
            </a:fld>
            <a:endParaRPr lang="en-US" altLang="en-US"/>
          </a:p>
        </p:txBody>
      </p:sp>
    </p:spTree>
    <p:extLst>
      <p:ext uri="{BB962C8B-B14F-4D97-AF65-F5344CB8AC3E}">
        <p14:creationId xmlns:p14="http://schemas.microsoft.com/office/powerpoint/2010/main" val="11922541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AC141E-A75C-43B6-AAC6-7165958426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B58BC-CA09-4319-AC76-98B6551FB1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495A6-0E62-40FD-8433-FD28D0043785}"/>
              </a:ext>
            </a:extLst>
          </p:cNvPr>
          <p:cNvSpPr>
            <a:spLocks noGrp="1" noChangeArrowheads="1"/>
          </p:cNvSpPr>
          <p:nvPr>
            <p:ph type="sldNum" sz="quarter" idx="12"/>
          </p:nvPr>
        </p:nvSpPr>
        <p:spPr>
          <a:ln/>
        </p:spPr>
        <p:txBody>
          <a:bodyPr/>
          <a:lstStyle>
            <a:lvl1pPr>
              <a:defRPr/>
            </a:lvl1pPr>
          </a:lstStyle>
          <a:p>
            <a:fld id="{29262E59-FE20-4D89-A0F9-8825888013B1}" type="slidenum">
              <a:rPr lang="en-US" altLang="en-US"/>
              <a:pPr/>
              <a:t>‹#›</a:t>
            </a:fld>
            <a:endParaRPr lang="en-US" altLang="en-US"/>
          </a:p>
        </p:txBody>
      </p:sp>
    </p:spTree>
    <p:extLst>
      <p:ext uri="{BB962C8B-B14F-4D97-AF65-F5344CB8AC3E}">
        <p14:creationId xmlns:p14="http://schemas.microsoft.com/office/powerpoint/2010/main" val="412560692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5F6A8C-AAEE-4272-BD98-A55446D42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511A61-FAA6-4FB2-BD76-FA88DACB3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63BA4B-D873-47D2-82DC-D792B657F868}"/>
              </a:ext>
            </a:extLst>
          </p:cNvPr>
          <p:cNvSpPr>
            <a:spLocks noGrp="1" noChangeArrowheads="1"/>
          </p:cNvSpPr>
          <p:nvPr>
            <p:ph type="sldNum" sz="quarter" idx="12"/>
          </p:nvPr>
        </p:nvSpPr>
        <p:spPr>
          <a:ln/>
        </p:spPr>
        <p:txBody>
          <a:bodyPr/>
          <a:lstStyle>
            <a:lvl1pPr>
              <a:defRPr/>
            </a:lvl1pPr>
          </a:lstStyle>
          <a:p>
            <a:fld id="{29F5594C-526D-4194-AD2E-ADB878D021AE}" type="slidenum">
              <a:rPr lang="en-US" altLang="en-US"/>
              <a:pPr/>
              <a:t>‹#›</a:t>
            </a:fld>
            <a:endParaRPr lang="en-US" altLang="en-US"/>
          </a:p>
        </p:txBody>
      </p:sp>
    </p:spTree>
    <p:extLst>
      <p:ext uri="{BB962C8B-B14F-4D97-AF65-F5344CB8AC3E}">
        <p14:creationId xmlns:p14="http://schemas.microsoft.com/office/powerpoint/2010/main" val="26089317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4D842DF-A507-41C0-BF5B-CDF0074F37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08B5F8-E727-41E4-BBF8-9B9A63298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052645-1E52-4472-BC98-F5FAC78F6F42}"/>
              </a:ext>
            </a:extLst>
          </p:cNvPr>
          <p:cNvSpPr>
            <a:spLocks noGrp="1" noChangeArrowheads="1"/>
          </p:cNvSpPr>
          <p:nvPr>
            <p:ph type="sldNum" sz="quarter" idx="12"/>
          </p:nvPr>
        </p:nvSpPr>
        <p:spPr>
          <a:ln/>
        </p:spPr>
        <p:txBody>
          <a:bodyPr/>
          <a:lstStyle>
            <a:lvl1pPr>
              <a:defRPr/>
            </a:lvl1pPr>
          </a:lstStyle>
          <a:p>
            <a:fld id="{0165FF4E-3C11-42C7-AC3E-85B6CDC586A7}" type="slidenum">
              <a:rPr lang="en-US" altLang="en-US"/>
              <a:pPr/>
              <a:t>‹#›</a:t>
            </a:fld>
            <a:endParaRPr lang="en-US" altLang="en-US"/>
          </a:p>
        </p:txBody>
      </p:sp>
    </p:spTree>
    <p:extLst>
      <p:ext uri="{BB962C8B-B14F-4D97-AF65-F5344CB8AC3E}">
        <p14:creationId xmlns:p14="http://schemas.microsoft.com/office/powerpoint/2010/main" val="38279375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53F7F06-91E6-4662-B196-8E5133ED17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99CF4D-4803-4001-A09E-1CAC6E026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245FB10-85FC-4E19-8479-BF7D36692D64}"/>
              </a:ext>
            </a:extLst>
          </p:cNvPr>
          <p:cNvSpPr>
            <a:spLocks noGrp="1" noChangeArrowheads="1"/>
          </p:cNvSpPr>
          <p:nvPr>
            <p:ph type="sldNum" sz="quarter" idx="12"/>
          </p:nvPr>
        </p:nvSpPr>
        <p:spPr>
          <a:ln/>
        </p:spPr>
        <p:txBody>
          <a:bodyPr/>
          <a:lstStyle>
            <a:lvl1pPr>
              <a:defRPr/>
            </a:lvl1pPr>
          </a:lstStyle>
          <a:p>
            <a:fld id="{DBCB35B3-5FD2-4211-8747-F0E3AF737FE8}" type="slidenum">
              <a:rPr lang="en-US" altLang="en-US"/>
              <a:pPr/>
              <a:t>‹#›</a:t>
            </a:fld>
            <a:endParaRPr lang="en-US" altLang="en-US"/>
          </a:p>
        </p:txBody>
      </p:sp>
    </p:spTree>
    <p:extLst>
      <p:ext uri="{BB962C8B-B14F-4D97-AF65-F5344CB8AC3E}">
        <p14:creationId xmlns:p14="http://schemas.microsoft.com/office/powerpoint/2010/main" val="4487039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F6B32E-7F9F-4371-BB1E-1D4C553350A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187AF8-F63B-48C2-BB25-AA1BFF960B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FADA345-CED2-43C7-B4C2-26F36C2C391A}"/>
              </a:ext>
            </a:extLst>
          </p:cNvPr>
          <p:cNvSpPr>
            <a:spLocks noGrp="1" noChangeArrowheads="1"/>
          </p:cNvSpPr>
          <p:nvPr>
            <p:ph type="sldNum" sz="quarter" idx="12"/>
          </p:nvPr>
        </p:nvSpPr>
        <p:spPr>
          <a:ln/>
        </p:spPr>
        <p:txBody>
          <a:bodyPr/>
          <a:lstStyle>
            <a:lvl1pPr>
              <a:defRPr/>
            </a:lvl1pPr>
          </a:lstStyle>
          <a:p>
            <a:fld id="{5C51FE1E-5C8B-48D2-A54B-99F68B96D53E}" type="slidenum">
              <a:rPr lang="en-US" altLang="en-US"/>
              <a:pPr/>
              <a:t>‹#›</a:t>
            </a:fld>
            <a:endParaRPr lang="en-US" altLang="en-US"/>
          </a:p>
        </p:txBody>
      </p:sp>
    </p:spTree>
    <p:extLst>
      <p:ext uri="{BB962C8B-B14F-4D97-AF65-F5344CB8AC3E}">
        <p14:creationId xmlns:p14="http://schemas.microsoft.com/office/powerpoint/2010/main" val="273670394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B8EC28-0E10-48C6-85E2-E1F8B4FD0B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A08A95-607A-48EE-B1A5-53581BB812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E461DA-0E52-4D31-B5FF-EBBB2B5C213E}"/>
              </a:ext>
            </a:extLst>
          </p:cNvPr>
          <p:cNvSpPr>
            <a:spLocks noGrp="1" noChangeArrowheads="1"/>
          </p:cNvSpPr>
          <p:nvPr>
            <p:ph type="sldNum" sz="quarter" idx="12"/>
          </p:nvPr>
        </p:nvSpPr>
        <p:spPr>
          <a:ln/>
        </p:spPr>
        <p:txBody>
          <a:bodyPr/>
          <a:lstStyle>
            <a:lvl1pPr>
              <a:defRPr/>
            </a:lvl1pPr>
          </a:lstStyle>
          <a:p>
            <a:fld id="{42F4B62E-4B7D-459B-8846-B47D87DDB600}" type="slidenum">
              <a:rPr lang="en-US" altLang="en-US"/>
              <a:pPr/>
              <a:t>‹#›</a:t>
            </a:fld>
            <a:endParaRPr lang="en-US" altLang="en-US"/>
          </a:p>
        </p:txBody>
      </p:sp>
    </p:spTree>
    <p:extLst>
      <p:ext uri="{BB962C8B-B14F-4D97-AF65-F5344CB8AC3E}">
        <p14:creationId xmlns:p14="http://schemas.microsoft.com/office/powerpoint/2010/main" val="23355013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70F87D-1234-4B50-BE2F-9AD72977C9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5FA51C-8C0B-4FF4-A16F-4803BD846D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2FCF24-19FE-4D18-B958-ABA94D73421A}"/>
              </a:ext>
            </a:extLst>
          </p:cNvPr>
          <p:cNvSpPr>
            <a:spLocks noGrp="1" noChangeArrowheads="1"/>
          </p:cNvSpPr>
          <p:nvPr>
            <p:ph type="sldNum" sz="quarter" idx="12"/>
          </p:nvPr>
        </p:nvSpPr>
        <p:spPr>
          <a:ln/>
        </p:spPr>
        <p:txBody>
          <a:bodyPr/>
          <a:lstStyle>
            <a:lvl1pPr>
              <a:defRPr/>
            </a:lvl1pPr>
          </a:lstStyle>
          <a:p>
            <a:fld id="{43FC8F47-3E59-4B67-9F6D-E7EE1E1A00E5}" type="slidenum">
              <a:rPr lang="en-US" altLang="en-US"/>
              <a:pPr/>
              <a:t>‹#›</a:t>
            </a:fld>
            <a:endParaRPr lang="en-US" altLang="en-US"/>
          </a:p>
        </p:txBody>
      </p:sp>
    </p:spTree>
    <p:extLst>
      <p:ext uri="{BB962C8B-B14F-4D97-AF65-F5344CB8AC3E}">
        <p14:creationId xmlns:p14="http://schemas.microsoft.com/office/powerpoint/2010/main" val="272042584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2E8E29-8A6D-472E-A7A9-C3F7FFD67E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4724A4-07EB-4AAC-983E-EB98E20F8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E4CFC4-CC28-43C7-B385-0614B1169C84}"/>
              </a:ext>
            </a:extLst>
          </p:cNvPr>
          <p:cNvSpPr>
            <a:spLocks noGrp="1" noChangeArrowheads="1"/>
          </p:cNvSpPr>
          <p:nvPr>
            <p:ph type="sldNum" sz="quarter" idx="12"/>
          </p:nvPr>
        </p:nvSpPr>
        <p:spPr>
          <a:ln/>
        </p:spPr>
        <p:txBody>
          <a:bodyPr/>
          <a:lstStyle>
            <a:lvl1pPr>
              <a:defRPr/>
            </a:lvl1pPr>
          </a:lstStyle>
          <a:p>
            <a:fld id="{2E525833-5506-4AF3-92EB-8B005DFC2371}" type="slidenum">
              <a:rPr lang="en-US" altLang="en-US"/>
              <a:pPr/>
              <a:t>‹#›</a:t>
            </a:fld>
            <a:endParaRPr lang="en-US" altLang="en-US"/>
          </a:p>
        </p:txBody>
      </p:sp>
    </p:spTree>
    <p:extLst>
      <p:ext uri="{BB962C8B-B14F-4D97-AF65-F5344CB8AC3E}">
        <p14:creationId xmlns:p14="http://schemas.microsoft.com/office/powerpoint/2010/main" val="38543471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FDE04C-188B-461E-8863-B676417FA76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CFEDCFF-745E-47DC-9A67-7B2CDEFFD2F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8D619C-7821-4E6E-8C1E-D85A2A8DF66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4760BE6-7F9A-4375-ABEB-D124F53959E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351B6B5-19B9-47B0-99B0-120F6429921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B68014-B7D3-406E-BEBD-3A9BE59156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raham sacrifices Isaac2">
            <a:extLst>
              <a:ext uri="{FF2B5EF4-FFF2-40B4-BE49-F238E27FC236}">
                <a16:creationId xmlns:a16="http://schemas.microsoft.com/office/drawing/2014/main" id="{8B357D7A-5C68-4061-9F11-B05ED944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a:extLst>
              <a:ext uri="{FF2B5EF4-FFF2-40B4-BE49-F238E27FC236}">
                <a16:creationId xmlns:a16="http://schemas.microsoft.com/office/drawing/2014/main" id="{6C09D23A-B67C-46D6-A5EC-A4728BBD84EB}"/>
              </a:ext>
            </a:extLst>
          </p:cNvPr>
          <p:cNvSpPr txBox="1">
            <a:spLocks noChangeArrowheads="1"/>
          </p:cNvSpPr>
          <p:nvPr/>
        </p:nvSpPr>
        <p:spPr bwMode="auto">
          <a:xfrm>
            <a:off x="5486400" y="5334000"/>
            <a:ext cx="6096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dirty="0">
                <a:solidFill>
                  <a:srgbClr val="FF3300"/>
                </a:solidFill>
                <a:latin typeface="Times New Roman" panose="02020603050405020304" pitchFamily="18" charset="0"/>
                <a:cs typeface="Times New Roman" panose="02020603050405020304" pitchFamily="18" charset="0"/>
              </a:rPr>
              <a:t>The Shadow of Sacrifice</a:t>
            </a:r>
          </a:p>
        </p:txBody>
      </p:sp>
      <p:sp>
        <p:nvSpPr>
          <p:cNvPr id="2052" name="Text Box 4">
            <a:extLst>
              <a:ext uri="{FF2B5EF4-FFF2-40B4-BE49-F238E27FC236}">
                <a16:creationId xmlns:a16="http://schemas.microsoft.com/office/drawing/2014/main" id="{25858A45-832B-4A80-9773-59A2A5B212EA}"/>
              </a:ext>
            </a:extLst>
          </p:cNvPr>
          <p:cNvSpPr txBox="1">
            <a:spLocks noChangeArrowheads="1"/>
          </p:cNvSpPr>
          <p:nvPr/>
        </p:nvSpPr>
        <p:spPr bwMode="auto">
          <a:xfrm>
            <a:off x="2438400" y="5077361"/>
            <a:ext cx="27083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000" b="1" dirty="0">
                <a:solidFill>
                  <a:schemeClr val="bg1"/>
                </a:solidFill>
                <a:latin typeface="Times New Roman" panose="02020603050405020304" pitchFamily="18" charset="0"/>
                <a:cs typeface="Times New Roman" panose="02020603050405020304" pitchFamily="18" charset="0"/>
              </a:rPr>
              <a:t>Isaac</a:t>
            </a:r>
          </a:p>
        </p:txBody>
      </p:sp>
      <p:sp>
        <p:nvSpPr>
          <p:cNvPr id="2" name="TextBox 1">
            <a:extLst>
              <a:ext uri="{FF2B5EF4-FFF2-40B4-BE49-F238E27FC236}">
                <a16:creationId xmlns:a16="http://schemas.microsoft.com/office/drawing/2014/main" id="{9BBB823A-673A-4575-8B35-78C2EFA7B719}"/>
              </a:ext>
            </a:extLst>
          </p:cNvPr>
          <p:cNvSpPr txBox="1"/>
          <p:nvPr/>
        </p:nvSpPr>
        <p:spPr>
          <a:xfrm>
            <a:off x="6746968" y="6272696"/>
            <a:ext cx="5105400" cy="369332"/>
          </a:xfrm>
          <a:prstGeom prst="rect">
            <a:avLst/>
          </a:prstGeom>
          <a:noFill/>
        </p:spPr>
        <p:txBody>
          <a:bodyPr wrap="square" rtlCol="0">
            <a:spAutoFit/>
          </a:bodyPr>
          <a:lstStyle/>
          <a:p>
            <a:r>
              <a:rPr lang="en-US" dirty="0">
                <a:solidFill>
                  <a:srgbClr val="CC9900"/>
                </a:solidFill>
              </a:rPr>
              <a:t>Ranger Church of Christ Mesquite and Rusk St.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acrifice Slides Purple">
            <a:extLst>
              <a:ext uri="{FF2B5EF4-FFF2-40B4-BE49-F238E27FC236}">
                <a16:creationId xmlns:a16="http://schemas.microsoft.com/office/drawing/2014/main" id="{1AF23C18-172C-4F48-BBBA-887A3FA63B2A}"/>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a:extLst>
              <a:ext uri="{FF2B5EF4-FFF2-40B4-BE49-F238E27FC236}">
                <a16:creationId xmlns:a16="http://schemas.microsoft.com/office/drawing/2014/main" id="{BA42EB14-D60F-49E9-B841-76E08C03B02C}"/>
              </a:ext>
            </a:extLst>
          </p:cNvPr>
          <p:cNvSpPr txBox="1">
            <a:spLocks noChangeArrowheads="1"/>
          </p:cNvSpPr>
          <p:nvPr/>
        </p:nvSpPr>
        <p:spPr bwMode="auto">
          <a:xfrm>
            <a:off x="1524000" y="685800"/>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Unquestioning Faith</a:t>
            </a:r>
          </a:p>
        </p:txBody>
      </p:sp>
      <p:sp>
        <p:nvSpPr>
          <p:cNvPr id="15374" name="Text Box 14">
            <a:extLst>
              <a:ext uri="{FF2B5EF4-FFF2-40B4-BE49-F238E27FC236}">
                <a16:creationId xmlns:a16="http://schemas.microsoft.com/office/drawing/2014/main" id="{3A79F33D-5AAC-4B28-89B7-DD106FCB5228}"/>
              </a:ext>
            </a:extLst>
          </p:cNvPr>
          <p:cNvSpPr txBox="1">
            <a:spLocks noChangeArrowheads="1"/>
          </p:cNvSpPr>
          <p:nvPr/>
        </p:nvSpPr>
        <p:spPr bwMode="auto">
          <a:xfrm>
            <a:off x="2438399" y="2362200"/>
            <a:ext cx="9144001"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en-US" altLang="en-US" sz="3600" b="1" i="1" dirty="0">
                <a:solidFill>
                  <a:schemeClr val="bg1"/>
                </a:solidFill>
                <a:latin typeface="Times New Roman" panose="02020603050405020304" pitchFamily="18" charset="0"/>
                <a:cs typeface="Times New Roman" panose="02020603050405020304" pitchFamily="18" charset="0"/>
              </a:rPr>
              <a:t>Only heathen nations offer human sacrifices.</a:t>
            </a:r>
          </a:p>
          <a:p>
            <a:pPr eaLnBrk="1" hangingPunct="1">
              <a:spcAft>
                <a:spcPct val="30000"/>
              </a:spcAft>
            </a:pPr>
            <a:r>
              <a:rPr lang="en-US" altLang="en-US" sz="3600" b="1" i="1" dirty="0">
                <a:solidFill>
                  <a:schemeClr val="bg1"/>
                </a:solidFill>
                <a:latin typeface="Times New Roman" panose="02020603050405020304" pitchFamily="18" charset="0"/>
                <a:cs typeface="Times New Roman" panose="02020603050405020304" pitchFamily="18" charset="0"/>
              </a:rPr>
              <a:t>But How will the promise be fulfilled?</a:t>
            </a:r>
          </a:p>
          <a:p>
            <a:pPr eaLnBrk="1" hangingPunct="1">
              <a:spcAft>
                <a:spcPct val="30000"/>
              </a:spcAft>
            </a:pPr>
            <a:r>
              <a:rPr lang="en-US" altLang="en-US" sz="3600" b="1" i="1" dirty="0">
                <a:solidFill>
                  <a:schemeClr val="bg1"/>
                </a:solidFill>
                <a:latin typeface="Times New Roman" panose="02020603050405020304" pitchFamily="18" charset="0"/>
                <a:cs typeface="Times New Roman" panose="02020603050405020304" pitchFamily="18" charset="0"/>
              </a:rPr>
              <a:t>Do you really mean it Lord?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20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4">
                                            <p:txEl>
                                              <p:pRg st="0" end="0"/>
                                            </p:txEl>
                                          </p:spTgt>
                                        </p:tgtEl>
                                        <p:attrNameLst>
                                          <p:attrName>style.visibility</p:attrName>
                                        </p:attrNameLst>
                                      </p:cBhvr>
                                      <p:to>
                                        <p:strVal val="visible"/>
                                      </p:to>
                                    </p:set>
                                    <p:animEffect transition="in" filter="fade">
                                      <p:cBhvr>
                                        <p:cTn id="12" dur="2000"/>
                                        <p:tgtEl>
                                          <p:spTgt spid="153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74">
                                            <p:txEl>
                                              <p:pRg st="1" end="1"/>
                                            </p:txEl>
                                          </p:spTgt>
                                        </p:tgtEl>
                                        <p:attrNameLst>
                                          <p:attrName>style.visibility</p:attrName>
                                        </p:attrNameLst>
                                      </p:cBhvr>
                                      <p:to>
                                        <p:strVal val="visible"/>
                                      </p:to>
                                    </p:set>
                                    <p:animEffect transition="in" filter="fade">
                                      <p:cBhvr>
                                        <p:cTn id="17" dur="2000"/>
                                        <p:tgtEl>
                                          <p:spTgt spid="1537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4">
                                            <p:txEl>
                                              <p:pRg st="2" end="2"/>
                                            </p:txEl>
                                          </p:spTgt>
                                        </p:tgtEl>
                                        <p:attrNameLst>
                                          <p:attrName>style.visibility</p:attrName>
                                        </p:attrNameLst>
                                      </p:cBhvr>
                                      <p:to>
                                        <p:strVal val="visible"/>
                                      </p:to>
                                    </p:set>
                                    <p:animEffect transition="in" filter="fade">
                                      <p:cBhvr>
                                        <p:cTn id="22" dur="20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crifice Slides Purple">
            <a:extLst>
              <a:ext uri="{FF2B5EF4-FFF2-40B4-BE49-F238E27FC236}">
                <a16:creationId xmlns:a16="http://schemas.microsoft.com/office/drawing/2014/main" id="{08C868A4-F46E-4421-8BC1-4CFADD074508}"/>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9211E2D5-F186-4D96-8E1F-8A07CD6B0092}"/>
              </a:ext>
            </a:extLst>
          </p:cNvPr>
          <p:cNvSpPr txBox="1">
            <a:spLocks noChangeArrowheads="1"/>
          </p:cNvSpPr>
          <p:nvPr/>
        </p:nvSpPr>
        <p:spPr bwMode="auto">
          <a:xfrm>
            <a:off x="1524000" y="685800"/>
            <a:ext cx="5654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Unquestioning Faith</a:t>
            </a:r>
          </a:p>
        </p:txBody>
      </p:sp>
      <p:sp>
        <p:nvSpPr>
          <p:cNvPr id="34820" name="Text Box 4">
            <a:extLst>
              <a:ext uri="{FF2B5EF4-FFF2-40B4-BE49-F238E27FC236}">
                <a16:creationId xmlns:a16="http://schemas.microsoft.com/office/drawing/2014/main" id="{3552A069-49E5-47F8-9E2D-84170EC62B01}"/>
              </a:ext>
            </a:extLst>
          </p:cNvPr>
          <p:cNvSpPr txBox="1">
            <a:spLocks noChangeArrowheads="1"/>
          </p:cNvSpPr>
          <p:nvPr/>
        </p:nvSpPr>
        <p:spPr bwMode="auto">
          <a:xfrm>
            <a:off x="2438401" y="1828800"/>
            <a:ext cx="9144000" cy="33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en-US" altLang="en-US" sz="3600" b="1" dirty="0">
                <a:solidFill>
                  <a:schemeClr val="bg1"/>
                </a:solidFill>
                <a:latin typeface="Times New Roman" panose="02020603050405020304" pitchFamily="18" charset="0"/>
                <a:cs typeface="Times New Roman" panose="02020603050405020304" pitchFamily="18" charset="0"/>
              </a:rPr>
              <a:t>Can’t you tell someone else to do it?</a:t>
            </a:r>
          </a:p>
          <a:p>
            <a:pPr eaLnBrk="1" hangingPunct="1">
              <a:spcAft>
                <a:spcPct val="30000"/>
              </a:spcAft>
            </a:pPr>
            <a:r>
              <a:rPr lang="en-US" altLang="en-US" sz="3600" b="1" dirty="0">
                <a:solidFill>
                  <a:schemeClr val="bg1"/>
                </a:solidFill>
                <a:latin typeface="Times New Roman" panose="02020603050405020304" pitchFamily="18" charset="0"/>
                <a:cs typeface="Times New Roman" panose="02020603050405020304" pitchFamily="18" charset="0"/>
              </a:rPr>
              <a:t>What about Ishmael?</a:t>
            </a:r>
          </a:p>
          <a:p>
            <a:pPr eaLnBrk="1" hangingPunct="1">
              <a:spcAft>
                <a:spcPct val="30000"/>
              </a:spcAft>
            </a:pPr>
            <a:r>
              <a:rPr lang="en-US" altLang="en-US" sz="3600" b="1" dirty="0">
                <a:solidFill>
                  <a:schemeClr val="bg1"/>
                </a:solidFill>
                <a:latin typeface="Times New Roman" panose="02020603050405020304" pitchFamily="18" charset="0"/>
                <a:cs typeface="Times New Roman" panose="02020603050405020304" pitchFamily="18" charset="0"/>
              </a:rPr>
              <a:t>Can’t I be faithfully yours without doing just this one thing?</a:t>
            </a:r>
          </a:p>
          <a:p>
            <a:pPr eaLnBrk="1" hangingPunct="1">
              <a:spcAft>
                <a:spcPct val="30000"/>
              </a:spcAft>
            </a:pPr>
            <a:r>
              <a:rPr lang="en-US" altLang="en-US" sz="3600" b="1" dirty="0">
                <a:solidFill>
                  <a:schemeClr val="bg1"/>
                </a:solidFill>
                <a:latin typeface="Times New Roman" panose="02020603050405020304" pitchFamily="18" charset="0"/>
                <a:cs typeface="Times New Roman" panose="02020603050405020304" pitchFamily="18" charset="0"/>
              </a:rPr>
              <a:t>Lord this is too much!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Effect transition="in" filter="fade">
                                      <p:cBhvr>
                                        <p:cTn id="12" dur="2000"/>
                                        <p:tgtEl>
                                          <p:spTgt spid="348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20">
                                            <p:txEl>
                                              <p:pRg st="1" end="1"/>
                                            </p:txEl>
                                          </p:spTgt>
                                        </p:tgtEl>
                                        <p:attrNameLst>
                                          <p:attrName>style.visibility</p:attrName>
                                        </p:attrNameLst>
                                      </p:cBhvr>
                                      <p:to>
                                        <p:strVal val="visible"/>
                                      </p:to>
                                    </p:set>
                                    <p:animEffect transition="in" filter="fade">
                                      <p:cBhvr>
                                        <p:cTn id="17" dur="2000"/>
                                        <p:tgtEl>
                                          <p:spTgt spid="348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0">
                                            <p:txEl>
                                              <p:pRg st="2" end="2"/>
                                            </p:txEl>
                                          </p:spTgt>
                                        </p:tgtEl>
                                        <p:attrNameLst>
                                          <p:attrName>style.visibility</p:attrName>
                                        </p:attrNameLst>
                                      </p:cBhvr>
                                      <p:to>
                                        <p:strVal val="visible"/>
                                      </p:to>
                                    </p:set>
                                    <p:animEffect transition="in" filter="fade">
                                      <p:cBhvr>
                                        <p:cTn id="22" dur="2000"/>
                                        <p:tgtEl>
                                          <p:spTgt spid="348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20">
                                            <p:txEl>
                                              <p:pRg st="3" end="3"/>
                                            </p:txEl>
                                          </p:spTgt>
                                        </p:tgtEl>
                                        <p:attrNameLst>
                                          <p:attrName>style.visibility</p:attrName>
                                        </p:attrNameLst>
                                      </p:cBhvr>
                                      <p:to>
                                        <p:strVal val="visible"/>
                                      </p:to>
                                    </p:set>
                                    <p:animEffect transition="in" filter="fade">
                                      <p:cBhvr>
                                        <p:cTn id="27" dur="20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pen Bible with Specs purple spot">
            <a:extLst>
              <a:ext uri="{FF2B5EF4-FFF2-40B4-BE49-F238E27FC236}">
                <a16:creationId xmlns:a16="http://schemas.microsoft.com/office/drawing/2014/main" id="{B0B63D28-20ED-41BB-ACE5-E00523306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51188"/>
            <a:ext cx="44958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243EE395-FA55-49DF-8EE0-4CB3BE2C5180}"/>
              </a:ext>
            </a:extLst>
          </p:cNvPr>
          <p:cNvSpPr txBox="1">
            <a:spLocks noChangeArrowheads="1"/>
          </p:cNvSpPr>
          <p:nvPr/>
        </p:nvSpPr>
        <p:spPr bwMode="auto">
          <a:xfrm>
            <a:off x="609600" y="685800"/>
            <a:ext cx="10972800"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i="1" dirty="0">
                <a:solidFill>
                  <a:schemeClr val="bg1"/>
                </a:solidFill>
                <a:latin typeface="Times New Roman" panose="02020603050405020304" pitchFamily="18" charset="0"/>
                <a:cs typeface="Times New Roman" panose="02020603050405020304" pitchFamily="18" charset="0"/>
              </a:rPr>
              <a:t>He did not waver at the promise of God through unbelief, but was strengthened in faith, giving glory to God, and being fully convinced that what He had promised He was also able to perform. </a:t>
            </a:r>
          </a:p>
          <a:p>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Times New Roman" panose="02020603050405020304" pitchFamily="18" charset="0"/>
                <a:cs typeface="Times New Roman" panose="02020603050405020304" pitchFamily="18" charset="0"/>
              </a:rPr>
              <a:t>(Romans 4:20-21)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Open Bible with Specs purple spot">
            <a:extLst>
              <a:ext uri="{FF2B5EF4-FFF2-40B4-BE49-F238E27FC236}">
                <a16:creationId xmlns:a16="http://schemas.microsoft.com/office/drawing/2014/main" id="{80B74BEB-7959-45A4-812B-5C68A3C79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51188"/>
            <a:ext cx="44958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a16="http://schemas.microsoft.com/office/drawing/2014/main" id="{7FB79BEC-153B-489D-84CA-031AED76BD52}"/>
              </a:ext>
            </a:extLst>
          </p:cNvPr>
          <p:cNvSpPr txBox="1">
            <a:spLocks noChangeArrowheads="1"/>
          </p:cNvSpPr>
          <p:nvPr/>
        </p:nvSpPr>
        <p:spPr bwMode="auto">
          <a:xfrm>
            <a:off x="609600" y="698480"/>
            <a:ext cx="10972800"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i="1" dirty="0">
                <a:solidFill>
                  <a:schemeClr val="bg1"/>
                </a:solidFill>
                <a:latin typeface="Times New Roman" panose="02020603050405020304" pitchFamily="18" charset="0"/>
                <a:cs typeface="Times New Roman" panose="02020603050405020304" pitchFamily="18" charset="0"/>
              </a:rPr>
              <a:t> </a:t>
            </a:r>
            <a:r>
              <a:rPr lang="en-US" sz="3600" i="1" dirty="0">
                <a:solidFill>
                  <a:schemeClr val="bg1"/>
                </a:solidFill>
                <a:latin typeface="Times New Roman" panose="02020603050405020304" pitchFamily="18" charset="0"/>
                <a:cs typeface="Times New Roman" panose="02020603050405020304" pitchFamily="18" charset="0"/>
              </a:rPr>
              <a:t>"For My thoughts are not your thoughts, Nor are your ways My ways," says the LORD. "For as the heavens are higher than the earth, So are My ways higher than your ways, And My thoughts than your thoughts. </a:t>
            </a:r>
          </a:p>
          <a:p>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Times New Roman" panose="02020603050405020304" pitchFamily="18" charset="0"/>
                <a:cs typeface="Times New Roman" panose="02020603050405020304" pitchFamily="18" charset="0"/>
              </a:rPr>
              <a:t>(Isaiah 55:8-9)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acrifice Slide Red">
            <a:extLst>
              <a:ext uri="{FF2B5EF4-FFF2-40B4-BE49-F238E27FC236}">
                <a16:creationId xmlns:a16="http://schemas.microsoft.com/office/drawing/2014/main" id="{97ABAF08-BEDF-4A59-9C91-7EBD1A49A02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042F382A-39A9-44CC-BD27-DB19716C41C2}"/>
              </a:ext>
            </a:extLst>
          </p:cNvPr>
          <p:cNvSpPr txBox="1">
            <a:spLocks noChangeArrowheads="1"/>
          </p:cNvSpPr>
          <p:nvPr/>
        </p:nvSpPr>
        <p:spPr bwMode="auto">
          <a:xfrm>
            <a:off x="1524000" y="724338"/>
            <a:ext cx="68580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Sacrificial Faith</a:t>
            </a:r>
          </a:p>
        </p:txBody>
      </p:sp>
      <p:sp>
        <p:nvSpPr>
          <p:cNvPr id="11270" name="Text Box 6">
            <a:extLst>
              <a:ext uri="{FF2B5EF4-FFF2-40B4-BE49-F238E27FC236}">
                <a16:creationId xmlns:a16="http://schemas.microsoft.com/office/drawing/2014/main" id="{7520FE0D-C4F7-424A-85BE-2C79B9B8F1D7}"/>
              </a:ext>
            </a:extLst>
          </p:cNvPr>
          <p:cNvSpPr txBox="1">
            <a:spLocks noChangeArrowheads="1"/>
          </p:cNvSpPr>
          <p:nvPr/>
        </p:nvSpPr>
        <p:spPr bwMode="auto">
          <a:xfrm>
            <a:off x="2438400" y="2209801"/>
            <a:ext cx="9144000" cy="313932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i="1" dirty="0">
                <a:solidFill>
                  <a:schemeClr val="bg1"/>
                </a:solidFill>
                <a:latin typeface="Times New Roman" panose="02020603050405020304" pitchFamily="18" charset="0"/>
                <a:cs typeface="Times New Roman" panose="02020603050405020304" pitchFamily="18" charset="0"/>
              </a:rPr>
              <a:t>Job </a:t>
            </a:r>
            <a:r>
              <a:rPr lang="en-US" altLang="en-US" sz="3600" i="1" dirty="0">
                <a:solidFill>
                  <a:schemeClr val="bg1"/>
                </a:solidFill>
                <a:latin typeface="Times New Roman" panose="02020603050405020304" pitchFamily="18" charset="0"/>
                <a:cs typeface="Times New Roman" panose="02020603050405020304" pitchFamily="18" charset="0"/>
              </a:rPr>
              <a:t>(Job 1)</a:t>
            </a:r>
          </a:p>
          <a:p>
            <a:pPr eaLnBrk="1" hangingPunct="1">
              <a:spcBef>
                <a:spcPct val="50000"/>
              </a:spcBef>
            </a:pPr>
            <a:r>
              <a:rPr lang="en-US" altLang="en-US" sz="3600" b="1" i="1" dirty="0">
                <a:solidFill>
                  <a:schemeClr val="bg1"/>
                </a:solidFill>
                <a:latin typeface="Times New Roman" panose="02020603050405020304" pitchFamily="18" charset="0"/>
                <a:cs typeface="Times New Roman" panose="02020603050405020304" pitchFamily="18" charset="0"/>
              </a:rPr>
              <a:t>Moses </a:t>
            </a:r>
            <a:r>
              <a:rPr lang="en-US" altLang="en-US" sz="3600" i="1" dirty="0">
                <a:solidFill>
                  <a:schemeClr val="bg1"/>
                </a:solidFill>
                <a:latin typeface="Times New Roman" panose="02020603050405020304" pitchFamily="18" charset="0"/>
                <a:cs typeface="Times New Roman" panose="02020603050405020304" pitchFamily="18" charset="0"/>
              </a:rPr>
              <a:t>(Hebrews 11:24-27)</a:t>
            </a:r>
          </a:p>
          <a:p>
            <a:pPr eaLnBrk="1" hangingPunct="1">
              <a:spcBef>
                <a:spcPct val="50000"/>
              </a:spcBef>
            </a:pPr>
            <a:r>
              <a:rPr lang="en-US" altLang="en-US" sz="3600" b="1" i="1" dirty="0">
                <a:solidFill>
                  <a:schemeClr val="bg1"/>
                </a:solidFill>
                <a:latin typeface="Times New Roman" panose="02020603050405020304" pitchFamily="18" charset="0"/>
                <a:cs typeface="Times New Roman" panose="02020603050405020304" pitchFamily="18" charset="0"/>
              </a:rPr>
              <a:t>Daniel</a:t>
            </a:r>
            <a:r>
              <a:rPr lang="en-US" altLang="en-US" sz="3600" i="1" dirty="0">
                <a:solidFill>
                  <a:schemeClr val="bg1"/>
                </a:solidFill>
                <a:latin typeface="Times New Roman" panose="02020603050405020304" pitchFamily="18" charset="0"/>
                <a:cs typeface="Times New Roman" panose="02020603050405020304" pitchFamily="18" charset="0"/>
              </a:rPr>
              <a:t> (Daniel 6:10-24)</a:t>
            </a:r>
            <a:endParaRPr lang="en-US" altLang="en-US" sz="3600" b="1" i="1"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600" b="1" i="1" dirty="0">
                <a:solidFill>
                  <a:schemeClr val="bg1"/>
                </a:solidFill>
                <a:latin typeface="Times New Roman" panose="02020603050405020304" pitchFamily="18" charset="0"/>
                <a:cs typeface="Times New Roman" panose="02020603050405020304" pitchFamily="18" charset="0"/>
              </a:rPr>
              <a:t>Stephen </a:t>
            </a:r>
            <a:r>
              <a:rPr lang="en-US" altLang="en-US" sz="3600" i="1" dirty="0">
                <a:solidFill>
                  <a:schemeClr val="bg1"/>
                </a:solidFill>
                <a:latin typeface="Times New Roman" panose="02020603050405020304" pitchFamily="18" charset="0"/>
                <a:cs typeface="Times New Roman" panose="02020603050405020304" pitchFamily="18" charset="0"/>
              </a:rPr>
              <a:t>(Acts 6:10-24; 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2000"/>
                                        <p:tgtEl>
                                          <p:spTgt spid="112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2000"/>
                                        <p:tgtEl>
                                          <p:spTgt spid="112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70">
                                            <p:txEl>
                                              <p:pRg st="2" end="2"/>
                                            </p:txEl>
                                          </p:spTgt>
                                        </p:tgtEl>
                                        <p:attrNameLst>
                                          <p:attrName>style.visibility</p:attrName>
                                        </p:attrNameLst>
                                      </p:cBhvr>
                                      <p:to>
                                        <p:strVal val="visible"/>
                                      </p:to>
                                    </p:set>
                                    <p:animEffect transition="in" filter="fade">
                                      <p:cBhvr>
                                        <p:cTn id="17" dur="2000"/>
                                        <p:tgtEl>
                                          <p:spTgt spid="112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70">
                                            <p:txEl>
                                              <p:pRg st="3" end="3"/>
                                            </p:txEl>
                                          </p:spTgt>
                                        </p:tgtEl>
                                        <p:attrNameLst>
                                          <p:attrName>style.visibility</p:attrName>
                                        </p:attrNameLst>
                                      </p:cBhvr>
                                      <p:to>
                                        <p:strVal val="visible"/>
                                      </p:to>
                                    </p:set>
                                    <p:animEffect transition="in" filter="fade">
                                      <p:cBhvr>
                                        <p:cTn id="22" dur="2000"/>
                                        <p:tgtEl>
                                          <p:spTgt spid="112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pen Bible with Specs red spot">
            <a:extLst>
              <a:ext uri="{FF2B5EF4-FFF2-40B4-BE49-F238E27FC236}">
                <a16:creationId xmlns:a16="http://schemas.microsoft.com/office/drawing/2014/main" id="{2E25D48B-4789-4E75-9815-8A6FF7FDF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51188"/>
            <a:ext cx="44958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2333180C-2385-451C-A368-ACA65CA72F42}"/>
              </a:ext>
            </a:extLst>
          </p:cNvPr>
          <p:cNvSpPr txBox="1">
            <a:spLocks noChangeArrowheads="1"/>
          </p:cNvSpPr>
          <p:nvPr/>
        </p:nvSpPr>
        <p:spPr bwMode="auto">
          <a:xfrm>
            <a:off x="533400" y="685800"/>
            <a:ext cx="1112520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800" i="1" dirty="0">
                <a:solidFill>
                  <a:schemeClr val="bg1"/>
                </a:solidFill>
                <a:latin typeface="Times New Roman" panose="02020603050405020304" pitchFamily="18" charset="0"/>
                <a:cs typeface="Times New Roman" panose="02020603050405020304" pitchFamily="18" charset="0"/>
              </a:rPr>
              <a:t>So likewise, whoever of you does not forsake all that he has cannot be My disciple. </a:t>
            </a:r>
          </a:p>
          <a:p>
            <a:endParaRPr lang="en-US" sz="4800" dirty="0">
              <a:solidFill>
                <a:schemeClr val="bg1"/>
              </a:solidFill>
              <a:latin typeface="Times New Roman" panose="02020603050405020304" pitchFamily="18" charset="0"/>
              <a:cs typeface="Times New Roman" panose="02020603050405020304" pitchFamily="18" charset="0"/>
            </a:endParaRPr>
          </a:p>
          <a:p>
            <a:r>
              <a:rPr lang="en-US" sz="4800" dirty="0">
                <a:solidFill>
                  <a:schemeClr val="bg1"/>
                </a:solidFill>
                <a:latin typeface="Times New Roman" panose="02020603050405020304" pitchFamily="18" charset="0"/>
                <a:cs typeface="Times New Roman" panose="02020603050405020304" pitchFamily="18" charset="0"/>
              </a:rPr>
              <a:t>(Luke 14:33)</a:t>
            </a:r>
          </a:p>
          <a:p>
            <a:endParaRPr lang="en-US" sz="4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braham sacrifices Isaac2">
            <a:extLst>
              <a:ext uri="{FF2B5EF4-FFF2-40B4-BE49-F238E27FC236}">
                <a16:creationId xmlns:a16="http://schemas.microsoft.com/office/drawing/2014/main" id="{8C390D2A-52BD-4EA1-9224-57CD289F2A4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7417"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99157F6F-45C2-47BF-8F93-B4A51268C92C}"/>
              </a:ext>
            </a:extLst>
          </p:cNvPr>
          <p:cNvSpPr txBox="1">
            <a:spLocks noChangeArrowheads="1"/>
          </p:cNvSpPr>
          <p:nvPr/>
        </p:nvSpPr>
        <p:spPr bwMode="auto">
          <a:xfrm>
            <a:off x="2438400" y="5077361"/>
            <a:ext cx="2667000"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000" b="1" dirty="0">
                <a:solidFill>
                  <a:schemeClr val="bg1"/>
                </a:solidFill>
                <a:latin typeface="Times New Roman" panose="02020603050405020304" pitchFamily="18" charset="0"/>
                <a:cs typeface="Times New Roman" panose="02020603050405020304" pitchFamily="18" charset="0"/>
              </a:rPr>
              <a:t>Isaac</a:t>
            </a:r>
          </a:p>
        </p:txBody>
      </p:sp>
      <p:sp>
        <p:nvSpPr>
          <p:cNvPr id="28676" name="Text Box 4">
            <a:extLst>
              <a:ext uri="{FF2B5EF4-FFF2-40B4-BE49-F238E27FC236}">
                <a16:creationId xmlns:a16="http://schemas.microsoft.com/office/drawing/2014/main" id="{535CADED-23F8-4CEC-9F52-B920A825D02A}"/>
              </a:ext>
            </a:extLst>
          </p:cNvPr>
          <p:cNvSpPr txBox="1">
            <a:spLocks noChangeArrowheads="1"/>
          </p:cNvSpPr>
          <p:nvPr/>
        </p:nvSpPr>
        <p:spPr bwMode="auto">
          <a:xfrm>
            <a:off x="5257800" y="5402759"/>
            <a:ext cx="6324600"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dirty="0">
                <a:solidFill>
                  <a:srgbClr val="FF3300"/>
                </a:solidFill>
                <a:latin typeface="Calisto MT" panose="02040603050505030304" pitchFamily="18" charset="0"/>
              </a:rPr>
              <a:t>The Shadow of Sacrifice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EF3EEC83-C47A-48EB-AF33-DC226D8BC56B}"/>
              </a:ext>
            </a:extLst>
          </p:cNvPr>
          <p:cNvSpPr txBox="1">
            <a:spLocks noChangeArrowheads="1"/>
          </p:cNvSpPr>
          <p:nvPr/>
        </p:nvSpPr>
        <p:spPr bwMode="auto">
          <a:xfrm>
            <a:off x="6096000" y="685800"/>
            <a:ext cx="5029200" cy="53737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ct val="20000"/>
              </a:spcAft>
              <a:buFont typeface="Wingdings" panose="05000000000000000000" pitchFamily="2" charset="2"/>
              <a:buChar char="Ø"/>
            </a:pPr>
            <a:r>
              <a:rPr lang="en-US" altLang="en-US" sz="3200" b="1" dirty="0">
                <a:solidFill>
                  <a:schemeClr val="bg1"/>
                </a:solidFill>
                <a:latin typeface="Bergell LET" pitchFamily="2" charset="0"/>
              </a:rPr>
              <a:t> </a:t>
            </a:r>
            <a:r>
              <a:rPr lang="en-US" altLang="en-US" sz="4400" b="1" dirty="0">
                <a:solidFill>
                  <a:schemeClr val="bg1"/>
                </a:solidFill>
                <a:latin typeface="Times New Roman" panose="02020603050405020304" pitchFamily="18" charset="0"/>
                <a:cs typeface="Times New Roman" panose="02020603050405020304" pitchFamily="18" charset="0"/>
              </a:rPr>
              <a:t>A Father</a:t>
            </a:r>
          </a:p>
          <a:p>
            <a:pPr eaLnBrk="1" hangingPunct="1">
              <a:spcBef>
                <a:spcPct val="50000"/>
              </a:spcBef>
              <a:spcAft>
                <a:spcPct val="20000"/>
              </a:spcAft>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 Son</a:t>
            </a:r>
          </a:p>
          <a:p>
            <a:pPr eaLnBrk="1" hangingPunct="1">
              <a:spcBef>
                <a:spcPct val="50000"/>
              </a:spcBef>
              <a:spcAft>
                <a:spcPct val="20000"/>
              </a:spcAft>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Preparation</a:t>
            </a:r>
          </a:p>
          <a:p>
            <a:pPr eaLnBrk="1" hangingPunct="1">
              <a:spcBef>
                <a:spcPct val="50000"/>
              </a:spcBef>
              <a:spcAft>
                <a:spcPct val="20000"/>
              </a:spcAft>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 Mountain</a:t>
            </a:r>
          </a:p>
          <a:p>
            <a:pPr eaLnBrk="1" hangingPunct="1">
              <a:spcBef>
                <a:spcPct val="50000"/>
              </a:spcBef>
              <a:spcAft>
                <a:spcPct val="20000"/>
              </a:spcAft>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 Binding</a:t>
            </a:r>
          </a:p>
        </p:txBody>
      </p:sp>
      <p:pic>
        <p:nvPicPr>
          <p:cNvPr id="19459" name="Picture 3" descr="bible">
            <a:extLst>
              <a:ext uri="{FF2B5EF4-FFF2-40B4-BE49-F238E27FC236}">
                <a16:creationId xmlns:a16="http://schemas.microsoft.com/office/drawing/2014/main" id="{5A4F7C9E-712B-4919-A65B-D9114484F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0" r="12120" b="4445"/>
          <a:stretch>
            <a:fillRect/>
          </a:stretch>
        </p:blipFill>
        <p:spPr bwMode="auto">
          <a:xfrm>
            <a:off x="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2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2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fade">
                                      <p:cBhvr>
                                        <p:cTn id="17" dur="2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fade">
                                      <p:cBhvr>
                                        <p:cTn id="22" dur="2000"/>
                                        <p:tgtEl>
                                          <p:spTgt spid="296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fade">
                                      <p:cBhvr>
                                        <p:cTn id="27" dur="20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D99940DF-34E9-4809-AD38-511EC8ABFEFD}"/>
              </a:ext>
            </a:extLst>
          </p:cNvPr>
          <p:cNvSpPr txBox="1">
            <a:spLocks noChangeArrowheads="1"/>
          </p:cNvSpPr>
          <p:nvPr/>
        </p:nvSpPr>
        <p:spPr bwMode="auto">
          <a:xfrm>
            <a:off x="5715000" y="663000"/>
            <a:ext cx="59436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endParaRPr lang="en-US" altLang="en-US" sz="4400" b="1"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 Willing Participant</a:t>
            </a:r>
          </a:p>
          <a:p>
            <a:pPr eaLnBrk="1" hangingPunct="1">
              <a:spcBef>
                <a:spcPct val="50000"/>
              </a:spcBef>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An Altar of Wood</a:t>
            </a:r>
          </a:p>
          <a:p>
            <a:pPr eaLnBrk="1" hangingPunct="1">
              <a:spcBef>
                <a:spcPct val="50000"/>
              </a:spcBef>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A Substitute</a:t>
            </a:r>
          </a:p>
          <a:p>
            <a:pPr eaLnBrk="1" hangingPunct="1">
              <a:spcBef>
                <a:spcPct val="50000"/>
              </a:spcBef>
              <a:buFont typeface="Wingdings" panose="05000000000000000000" pitchFamily="2" charset="2"/>
              <a:buChar char="Ø"/>
            </a:pPr>
            <a:r>
              <a:rPr lang="en-US" altLang="en-US" sz="4400" b="1" dirty="0">
                <a:solidFill>
                  <a:schemeClr val="bg1"/>
                </a:solidFill>
                <a:latin typeface="Times New Roman" panose="02020603050405020304" pitchFamily="18" charset="0"/>
                <a:cs typeface="Times New Roman" panose="02020603050405020304" pitchFamily="18" charset="0"/>
              </a:rPr>
              <a:t>God’s Provision</a:t>
            </a:r>
          </a:p>
        </p:txBody>
      </p:sp>
      <p:pic>
        <p:nvPicPr>
          <p:cNvPr id="20483" name="Picture 3" descr="bible">
            <a:extLst>
              <a:ext uri="{FF2B5EF4-FFF2-40B4-BE49-F238E27FC236}">
                <a16:creationId xmlns:a16="http://schemas.microsoft.com/office/drawing/2014/main" id="{2F7A654A-C7BB-415B-A230-9346E1207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0" r="12120" b="4445"/>
          <a:stretch>
            <a:fillRect/>
          </a:stretch>
        </p:blipFill>
        <p:spPr bwMode="auto">
          <a:xfrm>
            <a:off x="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xEl>
                                              <p:pRg st="1" end="1"/>
                                            </p:txEl>
                                          </p:spTgt>
                                        </p:tgtEl>
                                        <p:attrNameLst>
                                          <p:attrName>style.visibility</p:attrName>
                                        </p:attrNameLst>
                                      </p:cBhvr>
                                      <p:to>
                                        <p:strVal val="visible"/>
                                      </p:to>
                                    </p:set>
                                    <p:animEffect transition="in" filter="fade">
                                      <p:cBhvr>
                                        <p:cTn id="7" dur="2000"/>
                                        <p:tgtEl>
                                          <p:spTgt spid="368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6">
                                            <p:txEl>
                                              <p:pRg st="2" end="2"/>
                                            </p:txEl>
                                          </p:spTgt>
                                        </p:tgtEl>
                                        <p:attrNameLst>
                                          <p:attrName>style.visibility</p:attrName>
                                        </p:attrNameLst>
                                      </p:cBhvr>
                                      <p:to>
                                        <p:strVal val="visible"/>
                                      </p:to>
                                    </p:set>
                                    <p:animEffect transition="in" filter="fade">
                                      <p:cBhvr>
                                        <p:cTn id="12" dur="2000"/>
                                        <p:tgtEl>
                                          <p:spTgt spid="368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6">
                                            <p:txEl>
                                              <p:pRg st="3" end="3"/>
                                            </p:txEl>
                                          </p:spTgt>
                                        </p:tgtEl>
                                        <p:attrNameLst>
                                          <p:attrName>style.visibility</p:attrName>
                                        </p:attrNameLst>
                                      </p:cBhvr>
                                      <p:to>
                                        <p:strVal val="visible"/>
                                      </p:to>
                                    </p:set>
                                    <p:animEffect transition="in" filter="fade">
                                      <p:cBhvr>
                                        <p:cTn id="17" dur="2000"/>
                                        <p:tgtEl>
                                          <p:spTgt spid="368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6">
                                            <p:txEl>
                                              <p:pRg st="4" end="4"/>
                                            </p:txEl>
                                          </p:spTgt>
                                        </p:tgtEl>
                                        <p:attrNameLst>
                                          <p:attrName>style.visibility</p:attrName>
                                        </p:attrNameLst>
                                      </p:cBhvr>
                                      <p:to>
                                        <p:strVal val="visible"/>
                                      </p:to>
                                    </p:set>
                                    <p:animEffect transition="in" filter="fade">
                                      <p:cBhvr>
                                        <p:cTn id="22" dur="20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esus on cross from top view">
            <a:extLst>
              <a:ext uri="{FF2B5EF4-FFF2-40B4-BE49-F238E27FC236}">
                <a16:creationId xmlns:a16="http://schemas.microsoft.com/office/drawing/2014/main" id="{18FCA84A-2E36-4BE5-9F00-E21096A68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AB456047-D9D6-4C80-8DC0-ABAD3AC0B62F}"/>
              </a:ext>
            </a:extLst>
          </p:cNvPr>
          <p:cNvSpPr txBox="1">
            <a:spLocks noChangeArrowheads="1"/>
          </p:cNvSpPr>
          <p:nvPr/>
        </p:nvSpPr>
        <p:spPr bwMode="auto">
          <a:xfrm>
            <a:off x="6096000" y="1602462"/>
            <a:ext cx="54864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Another Father</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Another Son</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Another Preparation for Sacrifice</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A Mountain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Jesus on cross from top view">
            <a:extLst>
              <a:ext uri="{FF2B5EF4-FFF2-40B4-BE49-F238E27FC236}">
                <a16:creationId xmlns:a16="http://schemas.microsoft.com/office/drawing/2014/main" id="{E54EA1D8-DE89-4068-BD09-A4BA6DEAC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5486400" cy="549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45DBB444-8F1E-4A9E-8D71-78DA660D8763}"/>
              </a:ext>
            </a:extLst>
          </p:cNvPr>
          <p:cNvSpPr txBox="1">
            <a:spLocks noChangeArrowheads="1"/>
          </p:cNvSpPr>
          <p:nvPr/>
        </p:nvSpPr>
        <p:spPr bwMode="auto">
          <a:xfrm>
            <a:off x="6096000" y="1627525"/>
            <a:ext cx="5486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cs typeface="Times New Roman" panose="02020603050405020304" pitchFamily="18" charset="0"/>
              </a:rPr>
              <a:t>He who had received the promises offered up his only begotten son...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Jesus on cross from top view">
            <a:extLst>
              <a:ext uri="{FF2B5EF4-FFF2-40B4-BE49-F238E27FC236}">
                <a16:creationId xmlns:a16="http://schemas.microsoft.com/office/drawing/2014/main" id="{D0F57A94-E334-4248-9CD1-BBD4F77BE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74147215-C635-469D-9E7B-6F4F55C13C18}"/>
              </a:ext>
            </a:extLst>
          </p:cNvPr>
          <p:cNvSpPr txBox="1">
            <a:spLocks noChangeArrowheads="1"/>
          </p:cNvSpPr>
          <p:nvPr/>
        </p:nvSpPr>
        <p:spPr bwMode="auto">
          <a:xfrm>
            <a:off x="6096000" y="1600200"/>
            <a:ext cx="5486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Another Binding</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Another Willing Participant</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Another altar of Wood</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Another Substitute</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God’s Provision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20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2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ble Spine Close with Black bg copy">
            <a:extLst>
              <a:ext uri="{FF2B5EF4-FFF2-40B4-BE49-F238E27FC236}">
                <a16:creationId xmlns:a16="http://schemas.microsoft.com/office/drawing/2014/main" id="{8319B326-B6B9-4529-A3FF-FDB8F7A0F372}"/>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BAC40EAE-D225-4409-BEE8-DC80FC4F5CB5}"/>
              </a:ext>
            </a:extLst>
          </p:cNvPr>
          <p:cNvSpPr txBox="1">
            <a:spLocks noChangeArrowheads="1"/>
          </p:cNvSpPr>
          <p:nvPr/>
        </p:nvSpPr>
        <p:spPr bwMode="auto">
          <a:xfrm>
            <a:off x="609600" y="2961144"/>
            <a:ext cx="109728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i="1" dirty="0">
                <a:solidFill>
                  <a:schemeClr val="bg1"/>
                </a:solidFill>
                <a:latin typeface="Times New Roman" panose="02020603050405020304" pitchFamily="18" charset="0"/>
                <a:cs typeface="Times New Roman" panose="02020603050405020304" pitchFamily="18" charset="0"/>
              </a:rPr>
              <a:t>The Sacrifice of Isaac – Abraham’s love For God.</a:t>
            </a:r>
          </a:p>
          <a:p>
            <a:pPr eaLnBrk="1" hangingPunct="1">
              <a:spcBef>
                <a:spcPct val="50000"/>
              </a:spcBef>
            </a:pPr>
            <a:r>
              <a:rPr lang="en-US" altLang="en-US" sz="4800" b="1" i="1" dirty="0">
                <a:solidFill>
                  <a:schemeClr val="bg1"/>
                </a:solidFill>
                <a:latin typeface="Times New Roman" panose="02020603050405020304" pitchFamily="18" charset="0"/>
                <a:cs typeface="Times New Roman" panose="02020603050405020304" pitchFamily="18" charset="0"/>
              </a:rPr>
              <a:t>The Sacrifice of Jesus – God’s love for us.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D7EB43-0262-4618-A2EF-953C8BEF79EE}"/>
              </a:ext>
            </a:extLst>
          </p:cNvPr>
          <p:cNvSpPr txBox="1"/>
          <p:nvPr/>
        </p:nvSpPr>
        <p:spPr>
          <a:xfrm>
            <a:off x="609600" y="685800"/>
            <a:ext cx="11049000" cy="5632311"/>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    1. The invitation never changes:</a:t>
            </a:r>
          </a:p>
          <a:p>
            <a:r>
              <a:rPr lang="en-US" sz="4000" dirty="0">
                <a:solidFill>
                  <a:schemeClr val="bg1"/>
                </a:solidFill>
                <a:latin typeface="Times New Roman" panose="02020603050405020304" pitchFamily="18" charset="0"/>
                <a:cs typeface="Times New Roman" panose="02020603050405020304" pitchFamily="18" charset="0"/>
              </a:rPr>
              <a:t>    2. Your obedience, through your faith, is required.</a:t>
            </a:r>
          </a:p>
          <a:p>
            <a:r>
              <a:rPr lang="en-US" sz="4000" dirty="0">
                <a:solidFill>
                  <a:schemeClr val="bg1"/>
                </a:solidFill>
                <a:latin typeface="Times New Roman" panose="02020603050405020304" pitchFamily="18" charset="0"/>
                <a:cs typeface="Times New Roman" panose="02020603050405020304" pitchFamily="18" charset="0"/>
              </a:rPr>
              <a:t>    3. In obedience you must be baptized for the remission of your </a:t>
            </a:r>
            <a:r>
              <a:rPr lang="en-US" sz="4000">
                <a:solidFill>
                  <a:schemeClr val="bg1"/>
                </a:solidFill>
                <a:latin typeface="Times New Roman" panose="02020603050405020304" pitchFamily="18" charset="0"/>
                <a:cs typeface="Times New Roman" panose="02020603050405020304" pitchFamily="18" charset="0"/>
              </a:rPr>
              <a:t>sins.</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4000" dirty="0">
                <a:solidFill>
                  <a:schemeClr val="bg1"/>
                </a:solidFill>
                <a:latin typeface="Times New Roman" panose="02020603050405020304" pitchFamily="18" charset="0"/>
                <a:cs typeface="Times New Roman" panose="02020603050405020304" pitchFamily="18" charset="0"/>
              </a:rPr>
              <a:t>    </a:t>
            </a:r>
            <a:r>
              <a:rPr lang="en-US" sz="4000" i="1" dirty="0">
                <a:solidFill>
                  <a:schemeClr val="bg1"/>
                </a:solidFill>
                <a:latin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and you shall receive the gift of the Holy Spirit. </a:t>
            </a:r>
            <a:r>
              <a:rPr lang="en-US" sz="4000"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Acts 2:38</a:t>
            </a:r>
            <a:r>
              <a:rPr lang="en-US" sz="40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64794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sus on cross from top view">
            <a:extLst>
              <a:ext uri="{FF2B5EF4-FFF2-40B4-BE49-F238E27FC236}">
                <a16:creationId xmlns:a16="http://schemas.microsoft.com/office/drawing/2014/main" id="{668A5AC3-B7DA-4C1D-8636-D557F8A7D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38DDED15-A097-424C-83C3-353049A429BF}"/>
              </a:ext>
            </a:extLst>
          </p:cNvPr>
          <p:cNvSpPr txBox="1">
            <a:spLocks noChangeArrowheads="1"/>
          </p:cNvSpPr>
          <p:nvPr/>
        </p:nvSpPr>
        <p:spPr bwMode="auto">
          <a:xfrm>
            <a:off x="6096000" y="1600200"/>
            <a:ext cx="5562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cs typeface="Times New Roman" panose="02020603050405020304" pitchFamily="18" charset="0"/>
              </a:rPr>
              <a:t>concluding that God was able to raise him up, even from the dead</a:t>
            </a:r>
          </a:p>
          <a:p>
            <a:pPr eaLnBrk="1" hangingPunct="1">
              <a:spcBef>
                <a:spcPct val="50000"/>
              </a:spcBef>
            </a:pPr>
            <a:r>
              <a:rPr lang="en-US" altLang="en-US" sz="4400" dirty="0">
                <a:solidFill>
                  <a:schemeClr val="bg1"/>
                </a:solidFill>
                <a:latin typeface="Times New Roman" panose="02020603050405020304" pitchFamily="18" charset="0"/>
                <a:cs typeface="Times New Roman" panose="02020603050405020304" pitchFamily="18" charset="0"/>
              </a:rPr>
              <a:t>Hebrews 11:17-19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esus on cross from top view">
            <a:extLst>
              <a:ext uri="{FF2B5EF4-FFF2-40B4-BE49-F238E27FC236}">
                <a16:creationId xmlns:a16="http://schemas.microsoft.com/office/drawing/2014/main" id="{B155BE87-A32D-4C10-BB3C-941C3286D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FB37AD46-4F5E-4989-B8E8-B32A771E9BBD}"/>
              </a:ext>
            </a:extLst>
          </p:cNvPr>
          <p:cNvSpPr txBox="1">
            <a:spLocks noChangeArrowheads="1"/>
          </p:cNvSpPr>
          <p:nvPr/>
        </p:nvSpPr>
        <p:spPr bwMode="auto">
          <a:xfrm>
            <a:off x="6096000" y="1600200"/>
            <a:ext cx="5562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400" dirty="0">
                <a:solidFill>
                  <a:schemeClr val="bg1"/>
                </a:solidFill>
                <a:latin typeface="Times New Roman" panose="02020603050405020304" pitchFamily="18" charset="0"/>
                <a:cs typeface="Times New Roman" panose="02020603050405020304" pitchFamily="18" charset="0"/>
              </a:rPr>
              <a:t>Was not Abraham our father justified by works when he offered Isaac his son on the altar? </a:t>
            </a:r>
          </a:p>
          <a:p>
            <a:r>
              <a:rPr lang="en-US" sz="4400" dirty="0">
                <a:solidFill>
                  <a:schemeClr val="bg1"/>
                </a:solidFill>
                <a:latin typeface="Times New Roman" panose="02020603050405020304" pitchFamily="18" charset="0"/>
                <a:cs typeface="Times New Roman" panose="02020603050405020304" pitchFamily="18" charset="0"/>
              </a:rPr>
              <a:t>(James 2:21)</a:t>
            </a:r>
            <a:endParaRPr lang="en-US" altLang="en-US" sz="44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braham sacrifices Isaac2">
            <a:extLst>
              <a:ext uri="{FF2B5EF4-FFF2-40B4-BE49-F238E27FC236}">
                <a16:creationId xmlns:a16="http://schemas.microsoft.com/office/drawing/2014/main" id="{8B59D259-A710-44A4-82EE-0C269A669004}"/>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1"/>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14">
            <a:extLst>
              <a:ext uri="{FF2B5EF4-FFF2-40B4-BE49-F238E27FC236}">
                <a16:creationId xmlns:a16="http://schemas.microsoft.com/office/drawing/2014/main" id="{E5002BBB-0A61-44E9-8C1B-F315AD1E9136}"/>
              </a:ext>
            </a:extLst>
          </p:cNvPr>
          <p:cNvSpPr txBox="1">
            <a:spLocks noChangeArrowheads="1"/>
          </p:cNvSpPr>
          <p:nvPr/>
        </p:nvSpPr>
        <p:spPr bwMode="auto">
          <a:xfrm>
            <a:off x="2438401" y="5077361"/>
            <a:ext cx="2743200"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000" b="1" dirty="0">
                <a:solidFill>
                  <a:schemeClr val="bg1"/>
                </a:solidFill>
                <a:latin typeface="Times New Roman" panose="02020603050405020304" pitchFamily="18" charset="0"/>
                <a:cs typeface="Times New Roman" panose="02020603050405020304" pitchFamily="18" charset="0"/>
              </a:rPr>
              <a:t>Isaac</a:t>
            </a:r>
          </a:p>
        </p:txBody>
      </p:sp>
      <p:sp>
        <p:nvSpPr>
          <p:cNvPr id="6150" name="Text Box 6">
            <a:extLst>
              <a:ext uri="{FF2B5EF4-FFF2-40B4-BE49-F238E27FC236}">
                <a16:creationId xmlns:a16="http://schemas.microsoft.com/office/drawing/2014/main" id="{6343633C-F7CF-487A-9553-D9F20A9CA80E}"/>
              </a:ext>
            </a:extLst>
          </p:cNvPr>
          <p:cNvSpPr txBox="1">
            <a:spLocks noChangeArrowheads="1"/>
          </p:cNvSpPr>
          <p:nvPr/>
        </p:nvSpPr>
        <p:spPr bwMode="auto">
          <a:xfrm>
            <a:off x="5334000" y="5410200"/>
            <a:ext cx="6248400"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dirty="0">
                <a:solidFill>
                  <a:srgbClr val="FF3300"/>
                </a:solidFill>
                <a:latin typeface="Times New Roman" panose="02020603050405020304" pitchFamily="18" charset="0"/>
                <a:cs typeface="Times New Roman" panose="02020603050405020304" pitchFamily="18" charset="0"/>
              </a:rPr>
              <a:t>The Shadow of Sacrifice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transition="in" filter="fade">
                                      <p:cBhvr>
                                        <p:cTn id="7" dur="2000"/>
                                        <p:tgtEl>
                                          <p:spTgt spid="615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3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acrifice Slides Blue">
            <a:extLst>
              <a:ext uri="{FF2B5EF4-FFF2-40B4-BE49-F238E27FC236}">
                <a16:creationId xmlns:a16="http://schemas.microsoft.com/office/drawing/2014/main" id="{3651F59A-2752-4B98-A491-C7C49C6C9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46C89421-2FCC-4C9D-8D4F-A80B5CCC24C1}"/>
              </a:ext>
            </a:extLst>
          </p:cNvPr>
          <p:cNvSpPr txBox="1">
            <a:spLocks noChangeArrowheads="1"/>
          </p:cNvSpPr>
          <p:nvPr/>
        </p:nvSpPr>
        <p:spPr bwMode="auto">
          <a:xfrm>
            <a:off x="3413126" y="1484313"/>
            <a:ext cx="3597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18" name="Text Box 6">
            <a:extLst>
              <a:ext uri="{FF2B5EF4-FFF2-40B4-BE49-F238E27FC236}">
                <a16:creationId xmlns:a16="http://schemas.microsoft.com/office/drawing/2014/main" id="{5416EC78-6B6B-48F5-8766-29E471308B5E}"/>
              </a:ext>
            </a:extLst>
          </p:cNvPr>
          <p:cNvSpPr txBox="1">
            <a:spLocks noChangeArrowheads="1"/>
          </p:cNvSpPr>
          <p:nvPr/>
        </p:nvSpPr>
        <p:spPr bwMode="auto">
          <a:xfrm>
            <a:off x="1524000" y="685800"/>
            <a:ext cx="761999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dirty="0">
                <a:solidFill>
                  <a:schemeClr val="bg1"/>
                </a:solidFill>
                <a:latin typeface="Times New Roman" panose="02020603050405020304" pitchFamily="18" charset="0"/>
                <a:cs typeface="Times New Roman" panose="02020603050405020304" pitchFamily="18" charset="0"/>
              </a:rPr>
              <a:t>Obedient Faith</a:t>
            </a:r>
          </a:p>
        </p:txBody>
      </p:sp>
      <p:sp>
        <p:nvSpPr>
          <p:cNvPr id="13320" name="Text Box 8">
            <a:extLst>
              <a:ext uri="{FF2B5EF4-FFF2-40B4-BE49-F238E27FC236}">
                <a16:creationId xmlns:a16="http://schemas.microsoft.com/office/drawing/2014/main" id="{E0977C19-C515-4580-81D8-CD2BDA106656}"/>
              </a:ext>
            </a:extLst>
          </p:cNvPr>
          <p:cNvSpPr txBox="1">
            <a:spLocks noChangeArrowheads="1"/>
          </p:cNvSpPr>
          <p:nvPr/>
        </p:nvSpPr>
        <p:spPr bwMode="auto">
          <a:xfrm>
            <a:off x="2438400" y="2201882"/>
            <a:ext cx="9083674"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50000"/>
              </a:spcAft>
            </a:pPr>
            <a:r>
              <a:rPr lang="en-US" altLang="en-US" sz="3600" dirty="0">
                <a:solidFill>
                  <a:schemeClr val="bg1"/>
                </a:solidFill>
                <a:latin typeface="Times New Roman" panose="02020603050405020304" pitchFamily="18" charset="0"/>
                <a:cs typeface="Times New Roman" panose="02020603050405020304" pitchFamily="18" charset="0"/>
              </a:rPr>
              <a:t>So Abraham arose early in the morning </a:t>
            </a:r>
          </a:p>
          <a:p>
            <a:pPr eaLnBrk="1" hangingPunct="1">
              <a:spcAft>
                <a:spcPct val="50000"/>
              </a:spcAft>
            </a:pPr>
            <a:r>
              <a:rPr lang="en-US" altLang="en-US" sz="3600" dirty="0">
                <a:solidFill>
                  <a:schemeClr val="bg1"/>
                </a:solidFill>
                <a:latin typeface="Times New Roman" panose="02020603050405020304" pitchFamily="18" charset="0"/>
                <a:cs typeface="Times New Roman" panose="02020603050405020304" pitchFamily="18" charset="0"/>
              </a:rPr>
              <a:t>Saddled his donkey </a:t>
            </a:r>
          </a:p>
          <a:p>
            <a:pPr eaLnBrk="1" hangingPunct="1">
              <a:spcAft>
                <a:spcPct val="50000"/>
              </a:spcAft>
            </a:pPr>
            <a:r>
              <a:rPr lang="en-US" altLang="en-US" sz="3600" dirty="0">
                <a:solidFill>
                  <a:schemeClr val="bg1"/>
                </a:solidFill>
                <a:latin typeface="Times New Roman" panose="02020603050405020304" pitchFamily="18" charset="0"/>
                <a:cs typeface="Times New Roman" panose="02020603050405020304" pitchFamily="18" charset="0"/>
              </a:rPr>
              <a:t>Gathered the young men</a:t>
            </a:r>
          </a:p>
          <a:p>
            <a:pPr eaLnBrk="1" hangingPunct="1">
              <a:spcAft>
                <a:spcPct val="50000"/>
              </a:spcAft>
            </a:pPr>
            <a:r>
              <a:rPr lang="en-US" altLang="en-US" sz="3600" dirty="0">
                <a:solidFill>
                  <a:schemeClr val="bg1"/>
                </a:solidFill>
                <a:latin typeface="Times New Roman" panose="02020603050405020304" pitchFamily="18" charset="0"/>
                <a:cs typeface="Times New Roman" panose="02020603050405020304" pitchFamily="18" charset="0"/>
              </a:rPr>
              <a:t>Split the wood</a:t>
            </a:r>
          </a:p>
          <a:p>
            <a:pPr eaLnBrk="1" hangingPunct="1">
              <a:spcAft>
                <a:spcPct val="50000"/>
              </a:spcAft>
            </a:pPr>
            <a:r>
              <a:rPr lang="en-US" altLang="en-US" sz="3600" dirty="0">
                <a:solidFill>
                  <a:schemeClr val="bg1"/>
                </a:solidFill>
                <a:latin typeface="Times New Roman" panose="02020603050405020304" pitchFamily="18" charset="0"/>
                <a:cs typeface="Times New Roman" panose="02020603050405020304" pitchFamily="18" charset="0"/>
              </a:rPr>
              <a:t>Arose and went to the place God told him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0">
                                            <p:txEl>
                                              <p:pRg st="0" end="0"/>
                                            </p:txEl>
                                          </p:spTgt>
                                        </p:tgtEl>
                                        <p:attrNameLst>
                                          <p:attrName>style.visibility</p:attrName>
                                        </p:attrNameLst>
                                      </p:cBhvr>
                                      <p:to>
                                        <p:strVal val="visible"/>
                                      </p:to>
                                    </p:set>
                                    <p:animEffect transition="in" filter="wipe(left)">
                                      <p:cBhvr>
                                        <p:cTn id="12" dur="500"/>
                                        <p:tgtEl>
                                          <p:spTgt spid="133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20">
                                            <p:txEl>
                                              <p:pRg st="1" end="1"/>
                                            </p:txEl>
                                          </p:spTgt>
                                        </p:tgtEl>
                                        <p:attrNameLst>
                                          <p:attrName>style.visibility</p:attrName>
                                        </p:attrNameLst>
                                      </p:cBhvr>
                                      <p:to>
                                        <p:strVal val="visible"/>
                                      </p:to>
                                    </p:set>
                                    <p:animEffect transition="in" filter="wipe(left)">
                                      <p:cBhvr>
                                        <p:cTn id="17" dur="500"/>
                                        <p:tgtEl>
                                          <p:spTgt spid="133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20">
                                            <p:txEl>
                                              <p:pRg st="2" end="2"/>
                                            </p:txEl>
                                          </p:spTgt>
                                        </p:tgtEl>
                                        <p:attrNameLst>
                                          <p:attrName>style.visibility</p:attrName>
                                        </p:attrNameLst>
                                      </p:cBhvr>
                                      <p:to>
                                        <p:strVal val="visible"/>
                                      </p:to>
                                    </p:set>
                                    <p:animEffect transition="in" filter="wipe(left)">
                                      <p:cBhvr>
                                        <p:cTn id="22" dur="500"/>
                                        <p:tgtEl>
                                          <p:spTgt spid="133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20">
                                            <p:txEl>
                                              <p:pRg st="3" end="3"/>
                                            </p:txEl>
                                          </p:spTgt>
                                        </p:tgtEl>
                                        <p:attrNameLst>
                                          <p:attrName>style.visibility</p:attrName>
                                        </p:attrNameLst>
                                      </p:cBhvr>
                                      <p:to>
                                        <p:strVal val="visible"/>
                                      </p:to>
                                    </p:set>
                                    <p:animEffect transition="in" filter="wipe(left)">
                                      <p:cBhvr>
                                        <p:cTn id="27" dur="500"/>
                                        <p:tgtEl>
                                          <p:spTgt spid="1332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20">
                                            <p:txEl>
                                              <p:pRg st="4" end="4"/>
                                            </p:txEl>
                                          </p:spTgt>
                                        </p:tgtEl>
                                        <p:attrNameLst>
                                          <p:attrName>style.visibility</p:attrName>
                                        </p:attrNameLst>
                                      </p:cBhvr>
                                      <p:to>
                                        <p:strVal val="visible"/>
                                      </p:to>
                                    </p:set>
                                    <p:animEffect transition="in" filter="wipe(left)">
                                      <p:cBhvr>
                                        <p:cTn id="32" dur="500"/>
                                        <p:tgtEl>
                                          <p:spTgt spid="133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2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acrifice Slides Green">
            <a:extLst>
              <a:ext uri="{FF2B5EF4-FFF2-40B4-BE49-F238E27FC236}">
                <a16:creationId xmlns:a16="http://schemas.microsoft.com/office/drawing/2014/main" id="{84231FBF-D06B-4843-871B-39FAB23544A0}"/>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921B1F44-4D30-4668-9C2D-FA3D480898C2}"/>
              </a:ext>
            </a:extLst>
          </p:cNvPr>
          <p:cNvSpPr txBox="1">
            <a:spLocks noChangeArrowheads="1"/>
          </p:cNvSpPr>
          <p:nvPr/>
        </p:nvSpPr>
        <p:spPr bwMode="auto">
          <a:xfrm>
            <a:off x="1524000" y="685800"/>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Exact Faith</a:t>
            </a:r>
          </a:p>
        </p:txBody>
      </p:sp>
      <p:sp>
        <p:nvSpPr>
          <p:cNvPr id="14342" name="Text Box 6">
            <a:extLst>
              <a:ext uri="{FF2B5EF4-FFF2-40B4-BE49-F238E27FC236}">
                <a16:creationId xmlns:a16="http://schemas.microsoft.com/office/drawing/2014/main" id="{BE4CC8D1-5883-48FE-A972-A2167A45B460}"/>
              </a:ext>
            </a:extLst>
          </p:cNvPr>
          <p:cNvSpPr txBox="1">
            <a:spLocks noChangeArrowheads="1"/>
          </p:cNvSpPr>
          <p:nvPr/>
        </p:nvSpPr>
        <p:spPr bwMode="auto">
          <a:xfrm>
            <a:off x="2209800" y="2286000"/>
            <a:ext cx="9372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dirty="0">
                <a:solidFill>
                  <a:schemeClr val="bg1"/>
                </a:solidFill>
                <a:latin typeface="Times New Roman" panose="02020603050405020304" pitchFamily="18" charset="0"/>
                <a:cs typeface="Times New Roman" panose="02020603050405020304" pitchFamily="18" charset="0"/>
              </a:rPr>
              <a:t>Specified what He wanted … A Burnt Offering</a:t>
            </a:r>
          </a:p>
          <a:p>
            <a:pPr eaLnBrk="1" hangingPunct="1"/>
            <a:endParaRPr lang="en-US" altLang="en-US" sz="3600" b="1" i="1" dirty="0">
              <a:solidFill>
                <a:schemeClr val="bg1"/>
              </a:solidFill>
              <a:latin typeface="Times New Roman" panose="02020603050405020304" pitchFamily="18" charset="0"/>
              <a:cs typeface="Times New Roman" panose="02020603050405020304" pitchFamily="18" charset="0"/>
            </a:endParaRPr>
          </a:p>
          <a:p>
            <a:pPr eaLnBrk="1" hangingPunct="1"/>
            <a:r>
              <a:rPr lang="en-US" altLang="en-US" sz="3600" b="1" i="1" dirty="0">
                <a:solidFill>
                  <a:schemeClr val="bg1"/>
                </a:solidFill>
                <a:latin typeface="Times New Roman" panose="02020603050405020304" pitchFamily="18" charset="0"/>
                <a:cs typeface="Times New Roman" panose="02020603050405020304" pitchFamily="18" charset="0"/>
              </a:rPr>
              <a:t>Specified whom He wanted … Isaac</a:t>
            </a:r>
          </a:p>
          <a:p>
            <a:pPr eaLnBrk="1" hangingPunct="1"/>
            <a:endParaRPr lang="en-US" altLang="en-US" sz="3600" b="1" i="1" dirty="0">
              <a:solidFill>
                <a:schemeClr val="bg1"/>
              </a:solidFill>
              <a:latin typeface="Times New Roman" panose="02020603050405020304" pitchFamily="18" charset="0"/>
              <a:cs typeface="Times New Roman" panose="02020603050405020304" pitchFamily="18" charset="0"/>
            </a:endParaRPr>
          </a:p>
          <a:p>
            <a:pPr eaLnBrk="1" hangingPunct="1"/>
            <a:r>
              <a:rPr lang="en-US" altLang="en-US" sz="3600" b="1" i="1" dirty="0">
                <a:solidFill>
                  <a:schemeClr val="bg1"/>
                </a:solidFill>
                <a:latin typeface="Times New Roman" panose="02020603050405020304" pitchFamily="18" charset="0"/>
                <a:cs typeface="Times New Roman" panose="02020603050405020304" pitchFamily="18" charset="0"/>
              </a:rPr>
              <a:t>Specified where He wanted it … Mount Moriah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fade">
                                      <p:cBhvr>
                                        <p:cTn id="12" dur="500"/>
                                        <p:tgtEl>
                                          <p:spTgt spid="143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2">
                                            <p:txEl>
                                              <p:pRg st="2" end="2"/>
                                            </p:txEl>
                                          </p:spTgt>
                                        </p:tgtEl>
                                        <p:attrNameLst>
                                          <p:attrName>style.visibility</p:attrName>
                                        </p:attrNameLst>
                                      </p:cBhvr>
                                      <p:to>
                                        <p:strVal val="visible"/>
                                      </p:to>
                                    </p:set>
                                    <p:animEffect transition="in" filter="fade">
                                      <p:cBhvr>
                                        <p:cTn id="17" dur="500"/>
                                        <p:tgtEl>
                                          <p:spTgt spid="143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2">
                                            <p:txEl>
                                              <p:pRg st="4" end="4"/>
                                            </p:txEl>
                                          </p:spTgt>
                                        </p:tgtEl>
                                        <p:attrNameLst>
                                          <p:attrName>style.visibility</p:attrName>
                                        </p:attrNameLst>
                                      </p:cBhvr>
                                      <p:to>
                                        <p:strVal val="visible"/>
                                      </p:to>
                                    </p:set>
                                    <p:animEffect transition="in" filter="fade">
                                      <p:cBhvr>
                                        <p:cTn id="22" dur="500"/>
                                        <p:tgtEl>
                                          <p:spTgt spid="143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pen Bible with Specs with green spot">
            <a:extLst>
              <a:ext uri="{FF2B5EF4-FFF2-40B4-BE49-F238E27FC236}">
                <a16:creationId xmlns:a16="http://schemas.microsoft.com/office/drawing/2014/main" id="{9354D85C-8E05-44CB-8CD8-F9F99BE5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51188"/>
            <a:ext cx="44958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0601E82A-6222-4E34-83E0-D53EA65DBA2C}"/>
              </a:ext>
            </a:extLst>
          </p:cNvPr>
          <p:cNvSpPr txBox="1">
            <a:spLocks noChangeArrowheads="1"/>
          </p:cNvSpPr>
          <p:nvPr/>
        </p:nvSpPr>
        <p:spPr bwMode="auto">
          <a:xfrm>
            <a:off x="609600" y="685800"/>
            <a:ext cx="10972800" cy="24929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Thus Noah did; </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according to all that God commanded him, so he did</a:t>
            </a:r>
          </a:p>
          <a:p>
            <a:pPr eaLnBrk="1" hangingPunct="1">
              <a:spcBef>
                <a:spcPct val="50000"/>
              </a:spcBef>
            </a:pPr>
            <a:r>
              <a:rPr lang="en-US" altLang="en-US" sz="3600" b="1" i="1" dirty="0">
                <a:solidFill>
                  <a:schemeClr val="bg1"/>
                </a:solidFill>
                <a:latin typeface="Times New Roman" panose="02020603050405020304" pitchFamily="18" charset="0"/>
                <a:cs typeface="Times New Roman" panose="02020603050405020304" pitchFamily="18" charset="0"/>
              </a:rPr>
              <a:t>Genesis 6:22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pen Bible with Specs with green spot">
            <a:extLst>
              <a:ext uri="{FF2B5EF4-FFF2-40B4-BE49-F238E27FC236}">
                <a16:creationId xmlns:a16="http://schemas.microsoft.com/office/drawing/2014/main" id="{93953EBE-275F-46F4-8E57-7ADF3E96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51188"/>
            <a:ext cx="44958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14F3DB5D-036C-45C1-B6BA-719E8C6A944B}"/>
              </a:ext>
            </a:extLst>
          </p:cNvPr>
          <p:cNvSpPr txBox="1">
            <a:spLocks noChangeArrowheads="1"/>
          </p:cNvSpPr>
          <p:nvPr/>
        </p:nvSpPr>
        <p:spPr bwMode="auto">
          <a:xfrm>
            <a:off x="609600" y="685800"/>
            <a:ext cx="11049000" cy="38779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a:solidFill>
                  <a:schemeClr val="bg1"/>
                </a:solidFill>
                <a:latin typeface="Times New Roman" panose="02020603050405020304" pitchFamily="18" charset="0"/>
                <a:cs typeface="Times New Roman" panose="02020603050405020304" pitchFamily="18" charset="0"/>
              </a:rPr>
              <a:t>Thus Moses did; </a:t>
            </a:r>
          </a:p>
          <a:p>
            <a:pPr eaLnBrk="1" hangingPunct="1">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according to all that the Lord commanded him, so he did.</a:t>
            </a:r>
          </a:p>
          <a:p>
            <a:pPr eaLnBrk="1" hangingPunct="1">
              <a:spcBef>
                <a:spcPct val="50000"/>
              </a:spcBef>
            </a:pPr>
            <a:endParaRPr lang="en-US" altLang="en-US" sz="4000" b="1" dirty="0">
              <a:solidFill>
                <a:schemeClr val="bg1"/>
              </a:solidFill>
              <a:latin typeface="Myriad Condensed" pitchFamily="34" charset="0"/>
            </a:endParaRPr>
          </a:p>
          <a:p>
            <a:pPr eaLnBrk="1" hangingPunct="1">
              <a:spcBef>
                <a:spcPct val="50000"/>
              </a:spcBef>
            </a:pPr>
            <a:r>
              <a:rPr lang="en-US" altLang="en-US" sz="3200" b="1" i="1" dirty="0">
                <a:solidFill>
                  <a:schemeClr val="bg1"/>
                </a:solidFill>
                <a:latin typeface="Calisto MT" panose="02040603050505030304" pitchFamily="18" charset="0"/>
              </a:rPr>
              <a:t>Exodus 40:16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2430</Words>
  <Application>Microsoft Office PowerPoint</Application>
  <PresentationFormat>Widescreen</PresentationFormat>
  <Paragraphs>216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Calisto MT</vt:lpstr>
      <vt:lpstr>Myriad Condensed</vt:lpstr>
      <vt:lpstr>Wingdings</vt:lpstr>
      <vt:lpstr>Arial Narrow</vt:lpstr>
      <vt:lpstr>Bergell LET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Gary D. Murphy</cp:lastModifiedBy>
  <cp:revision>47</cp:revision>
  <dcterms:created xsi:type="dcterms:W3CDTF">2005-06-24T23:15:11Z</dcterms:created>
  <dcterms:modified xsi:type="dcterms:W3CDTF">2019-03-17T04:05:24Z</dcterms:modified>
</cp:coreProperties>
</file>