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819A72-BB5E-4FE1-B9F7-0C324E0231F3}" v="164" dt="2019-07-13T20:38:41.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0" autoAdjust="0"/>
    <p:restoredTop sz="58910" autoAdjust="0"/>
  </p:normalViewPr>
  <p:slideViewPr>
    <p:cSldViewPr>
      <p:cViewPr varScale="1">
        <p:scale>
          <a:sx n="62" d="100"/>
          <a:sy n="62" d="100"/>
        </p:scale>
        <p:origin x="-2004" y="-8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B3CA2-FDB1-4B28-924D-E46D516F7D0B}" type="datetimeFigureOut">
              <a:rPr lang="en-US" smtClean="0"/>
              <a:t>8/20/2019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72A88-65B0-43C6-BCA0-763BF50E75C7}" type="slidenum">
              <a:rPr lang="en-US" smtClean="0"/>
              <a:t>‹#›</a:t>
            </a:fld>
            <a:endParaRPr lang="en-US"/>
          </a:p>
        </p:txBody>
      </p:sp>
    </p:spTree>
    <p:extLst>
      <p:ext uri="{BB962C8B-B14F-4D97-AF65-F5344CB8AC3E}">
        <p14:creationId xmlns:p14="http://schemas.microsoft.com/office/powerpoint/2010/main" val="1241586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effectLst/>
                <a:latin typeface="Arial Narrow" pitchFamily="34" charset="0"/>
              </a:rPr>
              <a:t>Looking at the </a:t>
            </a:r>
            <a:r>
              <a:rPr lang="en-US" sz="1200" b="0" dirty="0">
                <a:solidFill>
                  <a:srgbClr val="0070C0"/>
                </a:solidFill>
                <a:effectLst>
                  <a:outerShdw blurRad="38100" dist="38100" dir="2700000" algn="tl">
                    <a:srgbClr val="000000">
                      <a:alpha val="43137"/>
                    </a:srgbClr>
                  </a:outerShdw>
                </a:effectLst>
              </a:rPr>
              <a:t>Background of Hebrews:</a:t>
            </a:r>
          </a:p>
          <a:p>
            <a:pPr marL="0" indent="0">
              <a:buFontTx/>
              <a:buNone/>
            </a:pPr>
            <a:r>
              <a:rPr lang="en-US" sz="1200" b="0" dirty="0">
                <a:effectLst/>
                <a:latin typeface="Arial Narrow" pitchFamily="34" charset="0"/>
              </a:rPr>
              <a:t>&gt;&gt;&gt;&gt;&gt;&gt;&gt;&gt;&gt;&gt;&gt;&gt;&gt;&gt;&gt;&gt;&gt;&gt;</a:t>
            </a:r>
          </a:p>
          <a:p>
            <a:pPr marL="0" indent="0">
              <a:buFontTx/>
              <a:buNone/>
            </a:pPr>
            <a:r>
              <a:rPr lang="en-US" sz="1200" b="0" dirty="0">
                <a:effectLst/>
                <a:latin typeface="Arial Narrow" pitchFamily="34" charset="0"/>
              </a:rPr>
              <a:t>    1. This Letter is addressed to those in danger of falling away (</a:t>
            </a:r>
            <a:r>
              <a:rPr lang="en-US" sz="1200" b="1" u="none" dirty="0">
                <a:solidFill>
                  <a:srgbClr val="FF0000"/>
                </a:solidFill>
                <a:effectLst/>
                <a:latin typeface="Arial Narrow" pitchFamily="34" charset="0"/>
              </a:rPr>
              <a:t>2:1</a:t>
            </a:r>
            <a:r>
              <a:rPr lang="en-US" sz="1200" b="1" u="none" dirty="0">
                <a:effectLst/>
                <a:latin typeface="Arial Narrow" pitchFamily="34" charset="0"/>
              </a:rPr>
              <a:t>; </a:t>
            </a:r>
            <a:r>
              <a:rPr lang="en-US" sz="1200" b="1" u="none" dirty="0">
                <a:solidFill>
                  <a:srgbClr val="FF0000"/>
                </a:solidFill>
                <a:effectLst/>
                <a:latin typeface="Arial Narrow" pitchFamily="34" charset="0"/>
              </a:rPr>
              <a:t>3:12</a:t>
            </a:r>
            <a:r>
              <a:rPr lang="en-US" sz="1200" b="1" u="none" dirty="0">
                <a:effectLst/>
                <a:latin typeface="Arial Narrow" pitchFamily="34" charset="0"/>
              </a:rPr>
              <a:t>; </a:t>
            </a:r>
            <a:r>
              <a:rPr lang="en-US" sz="1200" b="1" u="none" dirty="0">
                <a:solidFill>
                  <a:srgbClr val="FF0000"/>
                </a:solidFill>
                <a:effectLst/>
                <a:latin typeface="Arial Narrow" pitchFamily="34" charset="0"/>
              </a:rPr>
              <a:t>6:6</a:t>
            </a:r>
            <a:r>
              <a:rPr lang="en-US" sz="12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Therefore we must give the more earnest heed to the things we have heard</a:t>
            </a:r>
            <a:r>
              <a:rPr lang="en-US" sz="1200" b="1" i="1" u="none" strike="noStrike" kern="1200" baseline="0" dirty="0">
                <a:solidFill>
                  <a:schemeClr val="tx1"/>
                </a:solidFill>
                <a:latin typeface="+mn-lt"/>
                <a:ea typeface="+mn-ea"/>
                <a:cs typeface="+mn-cs"/>
              </a:rPr>
              <a:t>, lest we drift away</a:t>
            </a:r>
            <a:r>
              <a:rPr lang="en-US" sz="1200" b="0" i="1" u="none" strike="noStrike" kern="1200" baseline="0" dirty="0">
                <a:solidFill>
                  <a:schemeClr val="tx1"/>
                </a:solidFill>
                <a:latin typeface="+mn-lt"/>
                <a:ea typeface="+mn-ea"/>
                <a:cs typeface="+mn-cs"/>
              </a:rPr>
              <a:t>.</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Hebrews 2:1</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Beware, brethren, lest there be in any of you an evil heart of unbelief in departing from the living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3:12</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if they fall away, to renew them again to repentance, since they crucify again for themselves the Son of God, and put Him to an open shame.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6:6</a:t>
            </a:r>
            <a:r>
              <a:rPr lang="en-US" sz="1200" b="0" i="0" u="none" strike="noStrike" kern="1200" baseline="0" dirty="0">
                <a:solidFill>
                  <a:schemeClr val="tx1"/>
                </a:solidFill>
                <a:latin typeface="+mn-lt"/>
                <a:ea typeface="+mn-ea"/>
                <a:cs typeface="+mn-cs"/>
              </a:rPr>
              <a:t>)</a:t>
            </a:r>
            <a:endParaRPr lang="en-US" sz="1200" b="0" dirty="0">
              <a:effectLst/>
              <a:latin typeface="Arial Narrow" pitchFamily="34" charset="0"/>
            </a:endParaRPr>
          </a:p>
          <a:p>
            <a:pPr marL="0" indent="0">
              <a:buFontTx/>
              <a:buNone/>
            </a:pPr>
            <a:r>
              <a:rPr lang="en-US" sz="1200" b="0" dirty="0">
                <a:effectLst/>
                <a:latin typeface="Arial Narrow" pitchFamily="34" charset="0"/>
              </a:rPr>
              <a:t>&gt;&gt;&gt;&gt;&gt;&gt;&gt;&gt;&gt;&gt;&gt;&gt;&gt;&gt;&gt;&gt;&gt;&gt;</a:t>
            </a:r>
          </a:p>
          <a:p>
            <a:pPr marL="0" indent="0">
              <a:buFontTx/>
              <a:buNone/>
            </a:pPr>
            <a:r>
              <a:rPr lang="en-US" sz="1200" b="0" dirty="0">
                <a:effectLst/>
                <a:latin typeface="Arial Narrow" pitchFamily="34" charset="0"/>
              </a:rPr>
              <a:t>    2. Author writes to exhort them not to apostatize (</a:t>
            </a:r>
            <a:r>
              <a:rPr lang="en-US" sz="1200" b="1" u="none" dirty="0">
                <a:solidFill>
                  <a:srgbClr val="FF0000"/>
                </a:solidFill>
                <a:effectLst/>
                <a:latin typeface="Arial Narrow" pitchFamily="34" charset="0"/>
              </a:rPr>
              <a:t>13:22</a:t>
            </a:r>
            <a:r>
              <a:rPr lang="en-US" sz="1200" b="0" dirty="0">
                <a:effectLst/>
                <a:latin typeface="Arial Narrow" pitchFamily="34" charset="0"/>
              </a:rPr>
              <a:t>)</a:t>
            </a:r>
          </a:p>
          <a:p>
            <a:pPr rtl="0"/>
            <a:r>
              <a:rPr lang="en-US" sz="1200" b="0" i="0" u="none" strike="noStrike" kern="1200" baseline="0" dirty="0">
                <a:solidFill>
                  <a:schemeClr val="tx1"/>
                </a:solidFill>
                <a:latin typeface="+mn-lt"/>
                <a:ea typeface="+mn-ea"/>
                <a:cs typeface="+mn-cs"/>
              </a:rPr>
              <a:t>And I appeal to you, brethren, bear with the word of exhortation, for I have written to you in few words. (</a:t>
            </a:r>
            <a:r>
              <a:rPr lang="en-US" sz="1200" b="1" i="0" u="none" strike="noStrike" kern="1200" baseline="0" dirty="0">
                <a:solidFill>
                  <a:schemeClr val="tx1"/>
                </a:solidFill>
                <a:latin typeface="+mn-lt"/>
                <a:ea typeface="+mn-ea"/>
                <a:cs typeface="+mn-cs"/>
              </a:rPr>
              <a:t>Hebrews 13:22</a:t>
            </a:r>
            <a:r>
              <a:rPr lang="en-US" sz="1200" b="0" i="0" u="none" strike="noStrike" kern="1200" baseline="0" dirty="0">
                <a:solidFill>
                  <a:schemeClr val="tx1"/>
                </a:solidFill>
                <a:latin typeface="+mn-lt"/>
                <a:ea typeface="+mn-ea"/>
                <a:cs typeface="+mn-cs"/>
              </a:rPr>
              <a:t>)</a:t>
            </a:r>
          </a:p>
          <a:p>
            <a:pPr marL="0" indent="0">
              <a:buFontTx/>
              <a:buNone/>
            </a:pPr>
            <a:r>
              <a:rPr lang="en-US" sz="1200" b="0" dirty="0">
                <a:effectLst/>
                <a:latin typeface="Arial Narrow" pitchFamily="34" charset="0"/>
              </a:rPr>
              <a:t>&gt;&gt;&gt;&gt;&gt;&gt;&gt;&gt;&gt;&gt;&gt;&gt;&gt;&gt;&gt;&gt;&gt;&gt;</a:t>
            </a:r>
          </a:p>
          <a:p>
            <a:pPr marL="0" indent="0">
              <a:buFontTx/>
              <a:buNone/>
            </a:pPr>
            <a:r>
              <a:rPr lang="en-US" sz="1200" b="0" dirty="0">
                <a:effectLst/>
                <a:latin typeface="Arial Narrow" pitchFamily="34" charset="0"/>
              </a:rPr>
              <a:t>    3. Practical, daily Christianity living would keep these Christians faithful</a:t>
            </a:r>
          </a:p>
          <a:p>
            <a:pPr marL="0" indent="0">
              <a:buFontTx/>
              <a:buNone/>
            </a:pPr>
            <a:r>
              <a:rPr lang="en-US" sz="1200" b="0" dirty="0">
                <a:effectLst/>
                <a:latin typeface="Arial Narrow" pitchFamily="34" charset="0"/>
              </a:rPr>
              <a:t>&gt;&gt;&gt;&gt;&gt;&gt;&gt;&gt;&gt;&gt;&gt;&gt;&gt;&gt;&gt;&gt;&gt;</a:t>
            </a:r>
          </a:p>
          <a:p>
            <a:pPr marL="0" indent="0">
              <a:buFontTx/>
              <a:buNone/>
            </a:pPr>
            <a:r>
              <a:rPr lang="en-US" sz="1200" b="0" dirty="0">
                <a:effectLst/>
                <a:latin typeface="Arial Narrow" pitchFamily="34" charset="0"/>
              </a:rPr>
              <a:t>    4. Notice transition in (</a:t>
            </a:r>
            <a:r>
              <a:rPr lang="en-US" sz="1200" b="1" u="none" dirty="0">
                <a:solidFill>
                  <a:srgbClr val="FF0000"/>
                </a:solidFill>
                <a:effectLst/>
                <a:latin typeface="Arial Narrow" pitchFamily="34" charset="0"/>
              </a:rPr>
              <a:t>12:1</a:t>
            </a:r>
            <a:r>
              <a:rPr lang="en-US" sz="1200" b="0" u="none" dirty="0">
                <a:solidFill>
                  <a:srgbClr val="FF0000"/>
                </a:solidFill>
                <a:effectLst/>
                <a:latin typeface="Arial Narrow" pitchFamily="34" charset="0"/>
              </a:rPr>
              <a:t>)</a:t>
            </a:r>
            <a:r>
              <a:rPr lang="en-US" sz="1200" b="0" dirty="0">
                <a:effectLst/>
                <a:latin typeface="Arial Narrow" pitchFamily="34" charset="0"/>
              </a:rPr>
              <a:t> and (</a:t>
            </a:r>
            <a:r>
              <a:rPr lang="en-US" sz="1200" b="1" u="none" dirty="0">
                <a:solidFill>
                  <a:srgbClr val="FF0000"/>
                </a:solidFill>
                <a:effectLst/>
                <a:latin typeface="Arial Narrow" pitchFamily="34" charset="0"/>
              </a:rPr>
              <a:t>12:28</a:t>
            </a:r>
            <a:r>
              <a:rPr lang="en-US" sz="1200" b="0" u="none" dirty="0">
                <a:solidFill>
                  <a:srgbClr val="FF0000"/>
                </a:solidFill>
                <a:effectLst/>
                <a:latin typeface="Arial Narrow" pitchFamily="34" charset="0"/>
              </a:rPr>
              <a:t>)</a:t>
            </a:r>
          </a:p>
          <a:p>
            <a:pPr rtl="0"/>
            <a:r>
              <a:rPr lang="en-US" sz="1200" b="0" i="1" u="none" strike="noStrike" kern="1200" baseline="0" dirty="0">
                <a:solidFill>
                  <a:schemeClr val="tx1"/>
                </a:solidFill>
                <a:latin typeface="+mn-lt"/>
                <a:ea typeface="+mn-ea"/>
                <a:cs typeface="+mn-cs"/>
              </a:rPr>
              <a:t>Therefore we also, since we are surrounded by so great a cloud of witnesses, let us lay aside every weight, and the </a:t>
            </a:r>
            <a:r>
              <a:rPr lang="en-US" sz="1200" b="0" i="1" u="sng" strike="noStrike" kern="1200" baseline="0" dirty="0">
                <a:solidFill>
                  <a:schemeClr val="tx1"/>
                </a:solidFill>
                <a:latin typeface="+mn-lt"/>
                <a:ea typeface="+mn-ea"/>
                <a:cs typeface="+mn-cs"/>
              </a:rPr>
              <a:t>sin which so easily ensnares </a:t>
            </a:r>
            <a:r>
              <a:rPr lang="en-US" sz="1200" b="0" i="1" u="none" strike="noStrike" kern="1200" baseline="0" dirty="0">
                <a:solidFill>
                  <a:schemeClr val="tx1"/>
                </a:solidFill>
                <a:latin typeface="+mn-lt"/>
                <a:ea typeface="+mn-ea"/>
                <a:cs typeface="+mn-cs"/>
              </a:rPr>
              <a:t>us, and let us run with endurance the race that is set before us,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12:1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Therefore, since </a:t>
            </a:r>
            <a:r>
              <a:rPr lang="en-US" sz="1200" b="0" i="1" u="sng" strike="noStrike" kern="1200" baseline="0" dirty="0">
                <a:solidFill>
                  <a:schemeClr val="tx1"/>
                </a:solidFill>
                <a:latin typeface="+mn-lt"/>
                <a:ea typeface="+mn-ea"/>
                <a:cs typeface="+mn-cs"/>
              </a:rPr>
              <a:t>we are receiving a kingdom </a:t>
            </a:r>
            <a:r>
              <a:rPr lang="en-US" sz="1200" b="0" i="1" u="none" strike="noStrike" kern="1200" baseline="0" dirty="0">
                <a:solidFill>
                  <a:schemeClr val="tx1"/>
                </a:solidFill>
                <a:latin typeface="+mn-lt"/>
                <a:ea typeface="+mn-ea"/>
                <a:cs typeface="+mn-cs"/>
              </a:rPr>
              <a:t>which cannot be shaken, let us have grace, by which we may serve God acceptably with reverence and godly fear.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12:28</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marL="0" indent="0">
              <a:buFontTx/>
              <a:buNone/>
            </a:pPr>
            <a:endParaRPr lang="en-US" b="1" u="none" dirty="0">
              <a:effectLst/>
            </a:endParaRPr>
          </a:p>
        </p:txBody>
      </p:sp>
      <p:sp>
        <p:nvSpPr>
          <p:cNvPr id="4" name="Slide Number Placeholder 3"/>
          <p:cNvSpPr>
            <a:spLocks noGrp="1"/>
          </p:cNvSpPr>
          <p:nvPr>
            <p:ph type="sldNum" sz="quarter" idx="5"/>
          </p:nvPr>
        </p:nvSpPr>
        <p:spPr/>
        <p:txBody>
          <a:bodyPr/>
          <a:lstStyle/>
          <a:p>
            <a:fld id="{8F172A88-65B0-43C6-BCA0-763BF50E75C7}" type="slidenum">
              <a:rPr lang="en-US" smtClean="0"/>
              <a:t>2</a:t>
            </a:fld>
            <a:endParaRPr lang="en-US"/>
          </a:p>
        </p:txBody>
      </p:sp>
    </p:spTree>
    <p:extLst>
      <p:ext uri="{BB962C8B-B14F-4D97-AF65-F5344CB8AC3E}">
        <p14:creationId xmlns:p14="http://schemas.microsoft.com/office/powerpoint/2010/main" val="1494007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Tx/>
              <a:buNone/>
            </a:pPr>
            <a:r>
              <a:rPr lang="en-US" sz="4000" b="0" dirty="0">
                <a:effectLst/>
                <a:latin typeface="Arial Narrow" pitchFamily="34" charset="0"/>
              </a:rPr>
              <a:t>    1. Prayer for Others (</a:t>
            </a:r>
            <a:r>
              <a:rPr lang="en-US" sz="4000" b="1" dirty="0">
                <a:solidFill>
                  <a:srgbClr val="FF0000"/>
                </a:solidFill>
                <a:effectLst/>
                <a:latin typeface="Arial Narrow" pitchFamily="34" charset="0"/>
              </a:rPr>
              <a:t>Heb. 13:18-19</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Pray for us; for we are confident that we have a good conscience, in all things desiring to live honorably. But I especially urge you to do this, that I may be restored to you the sooner.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13:18-19</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lnSpc>
                <a:spcPct val="150000"/>
              </a:lnSpc>
              <a:buFontTx/>
              <a:buNone/>
            </a:pPr>
            <a:r>
              <a:rPr lang="en-US" sz="4000" b="0" dirty="0">
                <a:effectLst/>
                <a:latin typeface="Arial Narrow" pitchFamily="34" charset="0"/>
              </a:rPr>
              <a:t>&gt;&gt;&gt;&gt;&gt;&gt;&gt;&gt;&gt;&gt;&gt;&gt;&gt;&gt;</a:t>
            </a:r>
          </a:p>
          <a:p>
            <a:pPr marL="0" lvl="0" indent="0">
              <a:lnSpc>
                <a:spcPct val="150000"/>
              </a:lnSpc>
              <a:buClr>
                <a:schemeClr val="tx1"/>
              </a:buClr>
              <a:buFontTx/>
              <a:buNone/>
            </a:pPr>
            <a:r>
              <a:rPr lang="en-US" sz="4000" b="0" dirty="0">
                <a:solidFill>
                  <a:srgbClr val="FF0000"/>
                </a:solidFill>
                <a:effectLst/>
                <a:latin typeface="Arial Narrow" pitchFamily="34" charset="0"/>
              </a:rPr>
              <a:t>    2. </a:t>
            </a:r>
            <a:r>
              <a:rPr lang="en-US" sz="4000" b="1" dirty="0">
                <a:solidFill>
                  <a:srgbClr val="FF0000"/>
                </a:solidFill>
                <a:effectLst/>
                <a:latin typeface="Arial Narrow" pitchFamily="34" charset="0"/>
              </a:rPr>
              <a:t>1 Tim. 2:1-2</a:t>
            </a:r>
            <a:r>
              <a:rPr lang="en-US" sz="4000" b="1" dirty="0">
                <a:effectLst/>
                <a:latin typeface="Arial Narrow" pitchFamily="34" charset="0"/>
              </a:rPr>
              <a:t> </a:t>
            </a:r>
            <a:r>
              <a:rPr lang="en-US" sz="4000" b="0" dirty="0">
                <a:effectLst/>
                <a:latin typeface="Arial Narrow" pitchFamily="34" charset="0"/>
              </a:rPr>
              <a:t>– for all</a:t>
            </a:r>
          </a:p>
          <a:p>
            <a:pPr rtl="0"/>
            <a:r>
              <a:rPr lang="en-US" sz="1200" b="0" i="1" u="none" strike="noStrike" kern="1200" baseline="0" dirty="0">
                <a:solidFill>
                  <a:schemeClr val="tx1"/>
                </a:solidFill>
                <a:latin typeface="+mn-lt"/>
                <a:ea typeface="+mn-ea"/>
                <a:cs typeface="+mn-cs"/>
              </a:rPr>
              <a:t>Therefore I exhort first of all that supplications, prayers, intercessions, and giving of thanks be made for all men, for kings and all who are in authority, that we may lead a quiet and peaceable life in all godliness and reverence.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Timothy 2:1-2</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lnSpc>
                <a:spcPct val="150000"/>
              </a:lnSpc>
              <a:buClr>
                <a:schemeClr val="tx1"/>
              </a:buClr>
              <a:buFontTx/>
              <a:buNone/>
            </a:pPr>
            <a:r>
              <a:rPr lang="en-US" sz="4000" b="0" dirty="0">
                <a:effectLst/>
                <a:latin typeface="Arial Narrow" pitchFamily="34" charset="0"/>
              </a:rPr>
              <a:t>&gt;&gt;&gt;&gt;&gt;&gt;&gt;&gt;&gt;&gt;&gt;&gt;&gt;&gt;</a:t>
            </a:r>
          </a:p>
          <a:p>
            <a:pPr marL="0" lvl="0" indent="0">
              <a:lnSpc>
                <a:spcPct val="150000"/>
              </a:lnSpc>
              <a:buClr>
                <a:schemeClr val="tx1"/>
              </a:buClr>
              <a:buFontTx/>
              <a:buNone/>
            </a:pPr>
            <a:r>
              <a:rPr lang="en-US" sz="4000" b="0" dirty="0">
                <a:solidFill>
                  <a:srgbClr val="FF0000"/>
                </a:solidFill>
                <a:effectLst/>
                <a:latin typeface="Arial Narrow" pitchFamily="34" charset="0"/>
              </a:rPr>
              <a:t>    3. </a:t>
            </a:r>
            <a:r>
              <a:rPr lang="en-US" sz="4000" b="1" dirty="0">
                <a:solidFill>
                  <a:srgbClr val="FF0000"/>
                </a:solidFill>
                <a:effectLst/>
                <a:latin typeface="Arial Narrow" pitchFamily="34" charset="0"/>
              </a:rPr>
              <a:t>James 5:16</a:t>
            </a:r>
            <a:r>
              <a:rPr lang="en-US" sz="4000" b="1" dirty="0">
                <a:effectLst/>
                <a:latin typeface="Arial Narrow" pitchFamily="34" charset="0"/>
              </a:rPr>
              <a:t> </a:t>
            </a:r>
            <a:r>
              <a:rPr lang="en-US" sz="4000" b="0" dirty="0">
                <a:effectLst/>
                <a:latin typeface="Arial Narrow" pitchFamily="34" charset="0"/>
              </a:rPr>
              <a:t>– for one another</a:t>
            </a:r>
            <a:endParaRPr lang="en-US" sz="4000" b="0" dirty="0">
              <a:solidFill>
                <a:srgbClr val="FF0000"/>
              </a:solidFill>
              <a:effectLst/>
              <a:latin typeface="Arial Narrow" pitchFamily="34" charset="0"/>
            </a:endParaRPr>
          </a:p>
          <a:p>
            <a:pPr rtl="0"/>
            <a:r>
              <a:rPr lang="en-US" sz="1200" b="0" i="1" u="none" strike="noStrike" kern="1200" baseline="0" dirty="0">
                <a:solidFill>
                  <a:schemeClr val="tx1"/>
                </a:solidFill>
                <a:latin typeface="+mn-lt"/>
                <a:ea typeface="+mn-ea"/>
                <a:cs typeface="+mn-cs"/>
              </a:rPr>
              <a:t>Confess your trespasses to one another, and pray for one another, that you may be healed. The effective, fervent prayer of a righteous man avails much.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James 5:16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11</a:t>
            </a:fld>
            <a:endParaRPr lang="en-US"/>
          </a:p>
        </p:txBody>
      </p:sp>
    </p:spTree>
    <p:extLst>
      <p:ext uri="{BB962C8B-B14F-4D97-AF65-F5344CB8AC3E}">
        <p14:creationId xmlns:p14="http://schemas.microsoft.com/office/powerpoint/2010/main" val="2012178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0" dirty="0">
                <a:effectLst/>
                <a:latin typeface="Arial Narrow" pitchFamily="34" charset="0"/>
              </a:rPr>
              <a:t>&gt;&gt;&gt;&gt;&gt;&gt;&gt;&gt;&gt;&gt;&gt;&gt;&gt;&gt;&gt;&gt;&gt;&gt;</a:t>
            </a:r>
          </a:p>
          <a:p>
            <a:pPr marL="0" indent="0">
              <a:buFontTx/>
              <a:buNone/>
            </a:pPr>
            <a:r>
              <a:rPr lang="en-US" sz="1200" b="0" dirty="0">
                <a:effectLst/>
                <a:latin typeface="Arial Narrow" pitchFamily="34" charset="0"/>
              </a:rPr>
              <a:t>    1. Do you find yourself drifting and falling away? – Stagnant?</a:t>
            </a:r>
          </a:p>
          <a:p>
            <a:pPr marL="0" indent="0">
              <a:buFontTx/>
              <a:buNone/>
            </a:pPr>
            <a:r>
              <a:rPr lang="en-US" sz="1200" b="0" dirty="0">
                <a:effectLst/>
                <a:latin typeface="Arial Narrow" pitchFamily="34" charset="0"/>
              </a:rPr>
              <a:t>&gt;&gt;&gt;&gt;&gt;&gt;&gt;&gt;&gt;&gt;&gt;&gt;&gt;&gt;&gt;&gt;&gt;&gt;</a:t>
            </a:r>
          </a:p>
          <a:p>
            <a:pPr marL="0" indent="0">
              <a:buFontTx/>
              <a:buNone/>
            </a:pPr>
            <a:r>
              <a:rPr lang="en-US" sz="1200" b="0" dirty="0">
                <a:effectLst/>
                <a:latin typeface="Arial Narrow" pitchFamily="34" charset="0"/>
              </a:rPr>
              <a:t>    2. How do you compare with these characteristics of Christian maturity?</a:t>
            </a:r>
          </a:p>
          <a:p>
            <a:pPr marL="0" indent="0">
              <a:buFontTx/>
              <a:buNone/>
            </a:pPr>
            <a:r>
              <a:rPr lang="en-US" sz="1200" b="0" dirty="0">
                <a:effectLst/>
                <a:latin typeface="Arial Narrow" pitchFamily="34" charset="0"/>
              </a:rPr>
              <a:t>&gt;&gt;&gt;&gt;&gt;&gt;&gt;&gt;&gt;&gt;&gt;&gt;&gt;&gt;&gt;&gt;&gt;&gt;</a:t>
            </a:r>
          </a:p>
          <a:p>
            <a:pPr marL="0" indent="0">
              <a:buFontTx/>
              <a:buNone/>
            </a:pPr>
            <a:r>
              <a:rPr lang="en-US" sz="1200" b="0" dirty="0">
                <a:effectLst/>
                <a:latin typeface="Arial Narrow" pitchFamily="34" charset="0"/>
              </a:rPr>
              <a:t>    3. Practical, daily, active service keeps a Christian spiritually alive </a:t>
            </a: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12</a:t>
            </a:fld>
            <a:endParaRPr lang="en-US"/>
          </a:p>
        </p:txBody>
      </p:sp>
    </p:spTree>
    <p:extLst>
      <p:ext uri="{BB962C8B-B14F-4D97-AF65-F5344CB8AC3E}">
        <p14:creationId xmlns:p14="http://schemas.microsoft.com/office/powerpoint/2010/main" val="541670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Invitation: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 Hearing and faith, </a:t>
            </a:r>
            <a:r>
              <a:rPr lang="en-US" sz="1200" b="1" kern="1200" dirty="0">
                <a:solidFill>
                  <a:schemeClr val="tx1"/>
                </a:solidFill>
                <a:effectLst/>
                <a:latin typeface="+mn-lt"/>
                <a:ea typeface="+mn-ea"/>
                <a:cs typeface="+mn-cs"/>
              </a:rPr>
              <a:t>Rom. 10:17; Mark 16:16 </a:t>
            </a:r>
          </a:p>
          <a:p>
            <a:pPr rtl="0"/>
            <a:r>
              <a:rPr lang="en-US" sz="1200" b="0" i="1" u="none" strike="noStrike" kern="1200" baseline="0" dirty="0">
                <a:solidFill>
                  <a:schemeClr val="tx1"/>
                </a:solidFill>
                <a:latin typeface="+mn-lt"/>
                <a:ea typeface="+mn-ea"/>
                <a:cs typeface="+mn-cs"/>
              </a:rPr>
              <a:t>He who believes and is baptized will be saved; but he who does not believe will be condemned.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Mark 16:16</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2. Repentance, </a:t>
            </a:r>
            <a:r>
              <a:rPr lang="en-US" sz="1200" b="1" kern="1200" dirty="0">
                <a:solidFill>
                  <a:schemeClr val="tx1"/>
                </a:solidFill>
                <a:effectLst/>
                <a:latin typeface="+mn-lt"/>
                <a:ea typeface="+mn-ea"/>
                <a:cs typeface="+mn-cs"/>
              </a:rPr>
              <a:t>Acts 2:38 </a:t>
            </a:r>
            <a:endParaRPr lang="en-US" sz="1200" kern="1200" dirty="0">
              <a:solidFill>
                <a:schemeClr val="tx1"/>
              </a:solidFill>
              <a:effectLst/>
              <a:latin typeface="+mn-lt"/>
              <a:ea typeface="+mn-ea"/>
              <a:cs typeface="+mn-cs"/>
            </a:endParaRPr>
          </a:p>
          <a:p>
            <a:pPr rtl="0"/>
            <a:r>
              <a:rPr lang="en-US" sz="1200" b="0" i="1" u="none" strike="noStrike" kern="1200" baseline="0" dirty="0">
                <a:solidFill>
                  <a:schemeClr val="tx1"/>
                </a:solidFill>
                <a:latin typeface="+mn-lt"/>
                <a:ea typeface="+mn-ea"/>
                <a:cs typeface="+mn-cs"/>
              </a:rPr>
              <a:t>Then Peter said to them, "Repent, and let every one of you be baptized in the name of Jesus Christ for the remission of sins; and you shall receive the gift of the Holy Spirit.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2:38</a:t>
            </a:r>
            <a:r>
              <a:rPr lang="en-US" sz="1200" b="0" i="0" u="none" strike="noStrike" kern="1200" baseline="0" dirty="0">
                <a:solidFill>
                  <a:schemeClr val="tx1"/>
                </a:solidFill>
                <a:latin typeface="+mn-lt"/>
                <a:ea typeface="+mn-ea"/>
                <a:cs typeface="+mn-cs"/>
              </a:rPr>
              <a:t>)</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3. Professing Christ, </a:t>
            </a:r>
            <a:r>
              <a:rPr lang="en-US" sz="1200" b="1" kern="1200" dirty="0">
                <a:solidFill>
                  <a:schemeClr val="tx1"/>
                </a:solidFill>
                <a:effectLst/>
                <a:latin typeface="+mn-lt"/>
                <a:ea typeface="+mn-ea"/>
                <a:cs typeface="+mn-cs"/>
              </a:rPr>
              <a:t>Rom. 10:9-10 </a:t>
            </a:r>
            <a:endParaRPr lang="en-US" sz="1200" kern="1200" dirty="0">
              <a:solidFill>
                <a:schemeClr val="tx1"/>
              </a:solidFill>
              <a:effectLst/>
              <a:latin typeface="+mn-lt"/>
              <a:ea typeface="+mn-ea"/>
              <a:cs typeface="+mn-cs"/>
            </a:endParaRPr>
          </a:p>
          <a:p>
            <a:pPr rtl="0"/>
            <a:r>
              <a:rPr lang="en-US" sz="1200" b="0" i="1" u="none" strike="noStrike" kern="1200" baseline="0" dirty="0">
                <a:solidFill>
                  <a:schemeClr val="tx1"/>
                </a:solidFill>
                <a:latin typeface="+mn-lt"/>
                <a:ea typeface="+mn-ea"/>
                <a:cs typeface="+mn-cs"/>
              </a:rPr>
              <a:t>that if you confess with your mouth the Lord Jesus and believe in your heart that God has raised Him from the dead, you will be saved.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10:9</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4. Immersion in water, </a:t>
            </a:r>
            <a:r>
              <a:rPr lang="en-US" sz="1200" b="1" kern="1200" dirty="0">
                <a:solidFill>
                  <a:schemeClr val="tx1"/>
                </a:solidFill>
                <a:effectLst/>
                <a:latin typeface="+mn-lt"/>
                <a:ea typeface="+mn-ea"/>
                <a:cs typeface="+mn-cs"/>
              </a:rPr>
              <a:t>Rom. 6:3-5; Acts 22:16 </a:t>
            </a:r>
          </a:p>
          <a:p>
            <a:pPr rtl="0"/>
            <a:r>
              <a:rPr lang="en-US" sz="1200" b="0" i="1" u="none" strike="noStrike" kern="1200" baseline="0" dirty="0">
                <a:solidFill>
                  <a:schemeClr val="tx1"/>
                </a:solidFill>
                <a:latin typeface="+mn-lt"/>
                <a:ea typeface="+mn-ea"/>
                <a:cs typeface="+mn-cs"/>
              </a:rPr>
              <a:t>And now why are you waiting? Arise and be baptized, and wash away your sins, calling on the name of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22:16</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5. Faithfulness, </a:t>
            </a:r>
            <a:r>
              <a:rPr lang="en-US" sz="1200" b="1" kern="1200" dirty="0">
                <a:solidFill>
                  <a:schemeClr val="tx1"/>
                </a:solidFill>
                <a:effectLst/>
                <a:latin typeface="+mn-lt"/>
                <a:ea typeface="+mn-ea"/>
                <a:cs typeface="+mn-cs"/>
              </a:rPr>
              <a:t>Rev. 2:10b</a:t>
            </a:r>
            <a:r>
              <a:rPr lang="en-US" sz="1200" kern="1200" dirty="0">
                <a:solidFill>
                  <a:schemeClr val="tx1"/>
                </a:solidFill>
                <a:effectLst/>
                <a:latin typeface="+mn-lt"/>
                <a:ea typeface="+mn-ea"/>
                <a:cs typeface="+mn-cs"/>
              </a:rPr>
              <a:t>  </a:t>
            </a:r>
          </a:p>
          <a:p>
            <a:pPr rtl="0"/>
            <a:r>
              <a:rPr lang="en-US" sz="1200" b="0" i="0" u="none" strike="noStrike" kern="1200" baseline="0" dirty="0">
                <a:solidFill>
                  <a:schemeClr val="tx1"/>
                </a:solidFill>
                <a:latin typeface="+mn-lt"/>
                <a:ea typeface="+mn-ea"/>
                <a:cs typeface="+mn-cs"/>
              </a:rPr>
              <a:t>.Be faithful until death, and I will give you the crown of life. (</a:t>
            </a:r>
            <a:r>
              <a:rPr lang="en-US" sz="1200" b="1" i="0" u="none" strike="noStrike" kern="1200" baseline="0" dirty="0">
                <a:solidFill>
                  <a:schemeClr val="tx1"/>
                </a:solidFill>
                <a:latin typeface="+mn-lt"/>
                <a:ea typeface="+mn-ea"/>
                <a:cs typeface="+mn-cs"/>
              </a:rPr>
              <a:t>Revelation </a:t>
            </a:r>
            <a:r>
              <a:rPr lang="en-US" sz="1200" b="1" i="0" u="none" strike="noStrike" kern="1200" baseline="0">
                <a:solidFill>
                  <a:schemeClr val="tx1"/>
                </a:solidFill>
                <a:latin typeface="+mn-lt"/>
                <a:ea typeface="+mn-ea"/>
                <a:cs typeface="+mn-cs"/>
              </a:rPr>
              <a:t>2:10b</a:t>
            </a:r>
            <a:r>
              <a:rPr lang="en-US" sz="1200" b="0" i="0" u="none" strike="noStrike" kern="1200" baseline="0">
                <a:solidFill>
                  <a:schemeClr val="tx1"/>
                </a:solidFill>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6. Prayerful penitence for the erring child of God, </a:t>
            </a:r>
            <a:r>
              <a:rPr lang="en-US" sz="1200" b="1" kern="1200" dirty="0">
                <a:solidFill>
                  <a:schemeClr val="tx1"/>
                </a:solidFill>
                <a:effectLst/>
                <a:latin typeface="+mn-lt"/>
                <a:ea typeface="+mn-ea"/>
                <a:cs typeface="+mn-cs"/>
              </a:rPr>
              <a:t>Acts 8:22</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Repent therefore of this your wickedness, and pray God if perhaps the thought of your heart may be forgiven you</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(Acts 8:22)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dirty="0"/>
              <a:t>&gt;&gt;&gt;&gt;&gt;&gt;&gt;&gt;&gt;&gt;&gt;&gt;&gt;&gt;&gt;</a:t>
            </a:r>
          </a:p>
          <a:p>
            <a:r>
              <a:rPr lang="en-US" dirty="0"/>
              <a:t>Jesus Invites You To Come To Him</a:t>
            </a:r>
          </a:p>
        </p:txBody>
      </p:sp>
      <p:sp>
        <p:nvSpPr>
          <p:cNvPr id="4" name="Slide Number Placeholder 3"/>
          <p:cNvSpPr>
            <a:spLocks noGrp="1"/>
          </p:cNvSpPr>
          <p:nvPr>
            <p:ph type="sldNum" sz="quarter" idx="5"/>
          </p:nvPr>
        </p:nvSpPr>
        <p:spPr/>
        <p:txBody>
          <a:bodyPr/>
          <a:lstStyle/>
          <a:p>
            <a:fld id="{8F172A88-65B0-43C6-BCA0-763BF50E75C7}" type="slidenum">
              <a:rPr lang="en-US" smtClean="0"/>
              <a:t>13</a:t>
            </a:fld>
            <a:endParaRPr lang="en-US"/>
          </a:p>
        </p:txBody>
      </p:sp>
    </p:spTree>
    <p:extLst>
      <p:ext uri="{BB962C8B-B14F-4D97-AF65-F5344CB8AC3E}">
        <p14:creationId xmlns:p14="http://schemas.microsoft.com/office/powerpoint/2010/main" val="272234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latin typeface="Arial Narrow" pitchFamily="34" charset="0"/>
              </a:rPr>
              <a:t>   Brotherly love </a:t>
            </a:r>
            <a:r>
              <a:rPr lang="en-US" sz="4000" b="1" dirty="0">
                <a:latin typeface="Arial Narrow" pitchFamily="34" charset="0"/>
              </a:rPr>
              <a:t>(</a:t>
            </a:r>
            <a:r>
              <a:rPr lang="en-US" sz="4000" b="1" dirty="0">
                <a:solidFill>
                  <a:srgbClr val="FF0000"/>
                </a:solidFill>
                <a:latin typeface="Arial Narrow" pitchFamily="34" charset="0"/>
              </a:rPr>
              <a:t>13:1</a:t>
            </a:r>
            <a:r>
              <a:rPr lang="en-US" sz="4000" b="1" dirty="0">
                <a:latin typeface="Arial Narrow" pitchFamily="34" charset="0"/>
              </a:rPr>
              <a:t>)</a:t>
            </a:r>
            <a:endParaRPr lang="en-US" sz="4000" b="0" dirty="0">
              <a:latin typeface="Arial Narrow" pitchFamily="34" charset="0"/>
            </a:endParaRPr>
          </a:p>
          <a:p>
            <a:pPr rtl="0"/>
            <a:r>
              <a:rPr lang="en-US" sz="1200" b="0" i="1" u="none" strike="noStrike" kern="1200" baseline="0" dirty="0">
                <a:solidFill>
                  <a:schemeClr val="tx1"/>
                </a:solidFill>
                <a:latin typeface="+mn-lt"/>
                <a:ea typeface="+mn-ea"/>
                <a:cs typeface="+mn-cs"/>
              </a:rPr>
              <a:t>Let brotherly love continue.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a:t>
            </a:r>
            <a:endParaRPr lang="en-US" sz="4000" b="1" dirty="0">
              <a:latin typeface="Arial Narrow" pitchFamily="34" charset="0"/>
            </a:endParaRPr>
          </a:p>
          <a:p>
            <a:pPr marL="0" lvl="0" indent="0">
              <a:buClr>
                <a:schemeClr val="tx1"/>
              </a:buClr>
              <a:buFontTx/>
              <a:buNone/>
            </a:pPr>
            <a:r>
              <a:rPr lang="en-US" sz="4000" b="0" dirty="0">
                <a:solidFill>
                  <a:srgbClr val="FF0000"/>
                </a:solidFill>
                <a:latin typeface="Arial Narrow" pitchFamily="34" charset="0"/>
              </a:rPr>
              <a:t>    1. </a:t>
            </a:r>
            <a:r>
              <a:rPr lang="en-US" sz="4000" b="1" dirty="0">
                <a:solidFill>
                  <a:srgbClr val="FF0000"/>
                </a:solidFill>
                <a:latin typeface="Arial Narrow" pitchFamily="34" charset="0"/>
              </a:rPr>
              <a:t>Rom. 12:10 </a:t>
            </a:r>
            <a:r>
              <a:rPr lang="en-US" sz="4000" b="1" dirty="0">
                <a:latin typeface="Arial Narrow" pitchFamily="34" charset="0"/>
              </a:rPr>
              <a:t>– </a:t>
            </a:r>
            <a:r>
              <a:rPr lang="en-US" sz="4000" b="0" dirty="0">
                <a:latin typeface="Arial Narrow" pitchFamily="34" charset="0"/>
              </a:rPr>
              <a:t>kindly affectionate </a:t>
            </a:r>
          </a:p>
          <a:p>
            <a:pPr rtl="0"/>
            <a:r>
              <a:rPr lang="en-US" sz="1200" b="0" i="1" u="none" strike="noStrike" kern="1200" baseline="0" dirty="0">
                <a:solidFill>
                  <a:schemeClr val="tx1"/>
                </a:solidFill>
                <a:latin typeface="+mn-lt"/>
                <a:ea typeface="+mn-ea"/>
                <a:cs typeface="+mn-cs"/>
              </a:rPr>
              <a:t>Be kindly affectionate to one another with brotherly love, in honor giving preference to one another;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12:10</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a:t>
            </a:r>
          </a:p>
          <a:p>
            <a:pPr marL="0" lvl="0" indent="0">
              <a:buClr>
                <a:schemeClr val="tx1"/>
              </a:buClr>
              <a:buFontTx/>
              <a:buNone/>
            </a:pPr>
            <a:r>
              <a:rPr lang="en-US" sz="4000" b="0" dirty="0">
                <a:latin typeface="Arial Narrow" pitchFamily="34" charset="0"/>
              </a:rPr>
              <a:t>    2. </a:t>
            </a:r>
            <a:r>
              <a:rPr lang="en-US" sz="4000" b="1" dirty="0">
                <a:solidFill>
                  <a:srgbClr val="FF0000"/>
                </a:solidFill>
                <a:latin typeface="Arial Narrow" pitchFamily="34" charset="0"/>
              </a:rPr>
              <a:t>1 Thes. 4:9 </a:t>
            </a:r>
            <a:r>
              <a:rPr lang="en-US" sz="4000" b="1" dirty="0">
                <a:latin typeface="Arial Narrow" pitchFamily="34" charset="0"/>
              </a:rPr>
              <a:t>– </a:t>
            </a:r>
            <a:r>
              <a:rPr lang="en-US" sz="4000" b="0" dirty="0">
                <a:latin typeface="Arial Narrow" pitchFamily="34" charset="0"/>
              </a:rPr>
              <a:t>taught by God</a:t>
            </a:r>
          </a:p>
          <a:p>
            <a:pPr rtl="0"/>
            <a:r>
              <a:rPr lang="en-US" sz="1200" b="0" i="1" u="none" strike="noStrike" kern="1200" baseline="0" dirty="0">
                <a:solidFill>
                  <a:schemeClr val="tx1"/>
                </a:solidFill>
                <a:latin typeface="+mn-lt"/>
                <a:ea typeface="+mn-ea"/>
                <a:cs typeface="+mn-cs"/>
              </a:rPr>
              <a:t>But concerning brotherly love you have no need that I should write to you, for you yourselves are taught by God to love one another;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Thessalonians 4:9</a:t>
            </a:r>
            <a:r>
              <a:rPr lang="en-US" sz="1200" b="0" i="0" u="none" strike="noStrike" kern="1200" baseline="0" dirty="0">
                <a:solidFill>
                  <a:schemeClr val="tx1"/>
                </a:solidFill>
                <a:latin typeface="+mn-lt"/>
                <a:ea typeface="+mn-ea"/>
                <a:cs typeface="+mn-cs"/>
              </a:rPr>
              <a:t>)</a:t>
            </a:r>
          </a:p>
          <a:p>
            <a:pPr marL="0" lvl="0" indent="0">
              <a:buClr>
                <a:schemeClr val="tx1"/>
              </a:buClr>
              <a:buFontTx/>
              <a:buNone/>
            </a:pPr>
            <a:r>
              <a:rPr lang="en-US" sz="4000" b="0" dirty="0">
                <a:latin typeface="Arial Narrow" pitchFamily="34" charset="0"/>
              </a:rPr>
              <a:t>&gt;&gt;&gt;&gt;&gt;&gt;&gt;&gt;&gt;&gt;&gt;&gt;&gt;&gt;&gt;&gt;&gt;</a:t>
            </a:r>
          </a:p>
          <a:p>
            <a:pPr marL="0" lvl="0" indent="0">
              <a:buClr>
                <a:schemeClr val="tx1"/>
              </a:buClr>
              <a:buFontTx/>
              <a:buNone/>
            </a:pPr>
            <a:r>
              <a:rPr lang="en-US" sz="4000" b="0" dirty="0">
                <a:latin typeface="Arial Narrow" pitchFamily="34" charset="0"/>
              </a:rPr>
              <a:t>    3. </a:t>
            </a:r>
            <a:r>
              <a:rPr lang="en-US" sz="4000" b="1" dirty="0">
                <a:solidFill>
                  <a:srgbClr val="FF0000"/>
                </a:solidFill>
                <a:latin typeface="Arial Narrow" pitchFamily="34" charset="0"/>
              </a:rPr>
              <a:t>1:Pet. 1:22 </a:t>
            </a:r>
            <a:r>
              <a:rPr lang="en-US" sz="4000" b="1" dirty="0">
                <a:latin typeface="Arial Narrow" pitchFamily="34" charset="0"/>
              </a:rPr>
              <a:t>– </a:t>
            </a:r>
            <a:r>
              <a:rPr lang="en-US" sz="4000" b="0" dirty="0">
                <a:latin typeface="Arial Narrow" pitchFamily="34" charset="0"/>
              </a:rPr>
              <a:t>fervent love from the heart</a:t>
            </a:r>
          </a:p>
          <a:p>
            <a:pPr rtl="0"/>
            <a:r>
              <a:rPr lang="en-US" sz="1200" b="0" i="1" u="none" strike="noStrike" kern="1200" baseline="0" dirty="0">
                <a:solidFill>
                  <a:schemeClr val="tx1"/>
                </a:solidFill>
                <a:latin typeface="+mn-lt"/>
                <a:ea typeface="+mn-ea"/>
                <a:cs typeface="+mn-cs"/>
              </a:rPr>
              <a:t>Since you have purified your souls in obeying the truth through the Spirit in sincere love of the brethren, love one another fervently with a pure heart,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1:22</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lvl="0" indent="0">
              <a:buClr>
                <a:schemeClr val="tx1"/>
              </a:buClr>
              <a:buFontTx/>
              <a:buNone/>
            </a:pPr>
            <a:endParaRPr lang="en-US" sz="4000" b="0" dirty="0">
              <a:latin typeface="Arial Narrow" pitchFamily="34" charset="0"/>
            </a:endParaRP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3</a:t>
            </a:fld>
            <a:endParaRPr lang="en-US"/>
          </a:p>
        </p:txBody>
      </p:sp>
    </p:spTree>
    <p:extLst>
      <p:ext uri="{BB962C8B-B14F-4D97-AF65-F5344CB8AC3E}">
        <p14:creationId xmlns:p14="http://schemas.microsoft.com/office/powerpoint/2010/main" val="67596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latin typeface="Arial Narrow" pitchFamily="34" charset="0"/>
              </a:rPr>
              <a:t>    1. Hospitality (</a:t>
            </a:r>
            <a:r>
              <a:rPr lang="en-US" sz="4000" b="1" dirty="0">
                <a:solidFill>
                  <a:srgbClr val="FF0000"/>
                </a:solidFill>
                <a:effectLst/>
                <a:latin typeface="Arial Narrow" pitchFamily="34" charset="0"/>
              </a:rPr>
              <a:t>13:2</a:t>
            </a:r>
            <a:r>
              <a:rPr lang="en-US" sz="4000" b="0" dirty="0">
                <a:effectLst/>
                <a:latin typeface="Arial Narrow" pitchFamily="34" charset="0"/>
              </a:rPr>
              <a:t>) [</a:t>
            </a:r>
            <a:r>
              <a:rPr lang="en-US" sz="4000" b="0" i="1" dirty="0">
                <a:effectLst/>
                <a:latin typeface="Arial Narrow" pitchFamily="34" charset="0"/>
              </a:rPr>
              <a:t>provide necessities</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Do not forget to entertain strangers, for by so doing some have unwittingly entertained angels.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13:2</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solidFill>
                  <a:srgbClr val="FF0000"/>
                </a:solidFill>
                <a:effectLst/>
                <a:latin typeface="Arial Narrow" pitchFamily="34" charset="0"/>
              </a:rPr>
              <a:t>    2. </a:t>
            </a:r>
            <a:r>
              <a:rPr lang="en-US" sz="4000" b="1" dirty="0">
                <a:solidFill>
                  <a:srgbClr val="FF0000"/>
                </a:solidFill>
                <a:effectLst/>
                <a:latin typeface="Arial Narrow" pitchFamily="34" charset="0"/>
              </a:rPr>
              <a:t>Matt. 25:35-36a </a:t>
            </a:r>
            <a:r>
              <a:rPr lang="en-US" sz="4000" b="0" dirty="0">
                <a:effectLst/>
                <a:latin typeface="Arial Narrow" pitchFamily="34" charset="0"/>
              </a:rPr>
              <a:t>– you gave</a:t>
            </a:r>
          </a:p>
          <a:p>
            <a:pPr rtl="0"/>
            <a:r>
              <a:rPr lang="en-US" sz="1200" b="0" i="1" u="none" strike="noStrike" kern="1200" baseline="0" dirty="0">
                <a:solidFill>
                  <a:schemeClr val="tx1"/>
                </a:solidFill>
                <a:latin typeface="+mn-lt"/>
                <a:ea typeface="+mn-ea"/>
                <a:cs typeface="+mn-cs"/>
              </a:rPr>
              <a:t>for I was hungry, and you gave Me food; I was thirsty, and you gave Me drink; I was a stranger and you took Me in; I was naked, and you clothed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25:35-36a</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solidFill>
                  <a:srgbClr val="FF0000"/>
                </a:solidFill>
                <a:effectLst/>
                <a:latin typeface="Arial Narrow" pitchFamily="34" charset="0"/>
              </a:rPr>
              <a:t>    3. </a:t>
            </a:r>
            <a:r>
              <a:rPr lang="en-US" sz="4000" b="1" dirty="0">
                <a:solidFill>
                  <a:srgbClr val="FF0000"/>
                </a:solidFill>
                <a:effectLst/>
                <a:latin typeface="Arial Narrow" pitchFamily="34" charset="0"/>
              </a:rPr>
              <a:t>Rom. 12:13</a:t>
            </a:r>
            <a:r>
              <a:rPr lang="en-US" sz="4000" b="1" dirty="0">
                <a:effectLst/>
                <a:latin typeface="Arial Narrow" pitchFamily="34" charset="0"/>
              </a:rPr>
              <a:t> </a:t>
            </a:r>
            <a:r>
              <a:rPr lang="en-US" sz="4000" b="0" dirty="0">
                <a:effectLst/>
                <a:latin typeface="Arial Narrow" pitchFamily="34" charset="0"/>
              </a:rPr>
              <a:t>– distributing to needs</a:t>
            </a:r>
          </a:p>
          <a:p>
            <a:pPr rtl="0"/>
            <a:r>
              <a:rPr lang="en-US" sz="1200" b="0" i="1" u="none" strike="noStrike" kern="1200" baseline="0" dirty="0">
                <a:solidFill>
                  <a:schemeClr val="tx1"/>
                </a:solidFill>
                <a:latin typeface="+mn-lt"/>
                <a:ea typeface="+mn-ea"/>
                <a:cs typeface="+mn-cs"/>
              </a:rPr>
              <a:t>distributing to the </a:t>
            </a:r>
            <a:r>
              <a:rPr lang="en-US" sz="1200" b="1" i="1" u="none" strike="noStrike" kern="1200" baseline="0" dirty="0">
                <a:solidFill>
                  <a:schemeClr val="tx1"/>
                </a:solidFill>
                <a:latin typeface="+mn-lt"/>
                <a:ea typeface="+mn-ea"/>
                <a:cs typeface="+mn-cs"/>
              </a:rPr>
              <a:t>needs of the saints</a:t>
            </a:r>
            <a:r>
              <a:rPr lang="en-US" sz="1200" b="0" i="1" u="none" strike="noStrike" kern="1200" baseline="0" dirty="0">
                <a:solidFill>
                  <a:schemeClr val="tx1"/>
                </a:solidFill>
                <a:latin typeface="+mn-lt"/>
                <a:ea typeface="+mn-ea"/>
                <a:cs typeface="+mn-cs"/>
              </a:rPr>
              <a:t>, given to hospitality.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12:13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How many want to receive from your pantry as “saints” until they are filled and sated and have gone back into the world?</a:t>
            </a:r>
          </a:p>
          <a:p>
            <a:pPr marL="0" lvl="0" indent="0">
              <a:buClr>
                <a:schemeClr val="tx1"/>
              </a:buClr>
              <a:buFontTx/>
              <a:buNone/>
            </a:pPr>
            <a:r>
              <a:rPr lang="en-US" sz="4000" b="0" dirty="0">
                <a:effectLst/>
                <a:latin typeface="Arial Narrow" pitchFamily="34" charset="0"/>
              </a:rPr>
              <a:t>        b. Once their needs are met, they have no use for the church again, unless they can’t find another source of food.</a:t>
            </a:r>
          </a:p>
          <a:p>
            <a:pPr marL="0" lvl="0" indent="0">
              <a:buClr>
                <a:schemeClr val="tx1"/>
              </a:buClr>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solidFill>
                  <a:srgbClr val="FF0000"/>
                </a:solidFill>
                <a:effectLst/>
                <a:latin typeface="Arial Narrow" pitchFamily="34" charset="0"/>
              </a:rPr>
              <a:t>    4. </a:t>
            </a:r>
            <a:r>
              <a:rPr lang="en-US" sz="4000" b="1" dirty="0">
                <a:solidFill>
                  <a:srgbClr val="FF0000"/>
                </a:solidFill>
                <a:effectLst/>
                <a:latin typeface="Arial Narrow" pitchFamily="34" charset="0"/>
              </a:rPr>
              <a:t>1 Tim. 3:2</a:t>
            </a:r>
            <a:r>
              <a:rPr lang="en-US" sz="4000" b="1" dirty="0">
                <a:effectLst/>
                <a:latin typeface="Arial Narrow" pitchFamily="34" charset="0"/>
              </a:rPr>
              <a:t> </a:t>
            </a:r>
            <a:r>
              <a:rPr lang="en-US" sz="4000" b="0" dirty="0">
                <a:effectLst/>
                <a:latin typeface="Arial Narrow" pitchFamily="34" charset="0"/>
              </a:rPr>
              <a:t>– bishop must be mature as so must we.</a:t>
            </a:r>
          </a:p>
          <a:p>
            <a:pPr rtl="0">
              <a:buFontTx/>
              <a:buNone/>
            </a:pPr>
            <a:r>
              <a:rPr lang="en-US" sz="1200" b="0" i="1" u="none" strike="noStrike" kern="1200" baseline="0" dirty="0">
                <a:solidFill>
                  <a:schemeClr val="tx1"/>
                </a:solidFill>
                <a:latin typeface="+mn-lt"/>
                <a:ea typeface="+mn-ea"/>
                <a:cs typeface="+mn-cs"/>
              </a:rPr>
              <a:t>A bishop then must be blameless, the husband of one wife, temperate, sober-minded, of good behavior, hospitable, able to teach;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Timothy 3:2</a:t>
            </a:r>
            <a:r>
              <a:rPr lang="en-US" sz="1200" b="0" i="0" u="none" strike="noStrike" kern="1200" baseline="0" dirty="0">
                <a:solidFill>
                  <a:schemeClr val="tx1"/>
                </a:solidFill>
                <a:latin typeface="+mn-lt"/>
                <a:ea typeface="+mn-ea"/>
                <a:cs typeface="+mn-cs"/>
              </a:rPr>
              <a:t>)</a:t>
            </a:r>
          </a:p>
          <a:p>
            <a:pPr rtl="0">
              <a:buFontTx/>
              <a:buNone/>
            </a:pPr>
            <a:r>
              <a:rPr lang="en-US" sz="1200" b="0" i="0" u="none" strike="noStrike" kern="1200" baseline="0" dirty="0">
                <a:solidFill>
                  <a:schemeClr val="tx1"/>
                </a:solidFill>
                <a:latin typeface="+mn-lt"/>
                <a:ea typeface="+mn-ea"/>
                <a:cs typeface="+mn-cs"/>
              </a:rPr>
              <a:t>        a. All Christians should strive to adapt the qualifications for an Elder of the church.</a:t>
            </a:r>
          </a:p>
          <a:p>
            <a:pPr rtl="0">
              <a:buFontTx/>
              <a:buNone/>
            </a:pPr>
            <a:r>
              <a:rPr lang="en-US" sz="1200" b="0" i="0" u="none" strike="noStrike" kern="1200" baseline="0" dirty="0">
                <a:solidFill>
                  <a:schemeClr val="tx1"/>
                </a:solidFill>
                <a:latin typeface="+mn-lt"/>
                <a:ea typeface="+mn-ea"/>
                <a:cs typeface="+mn-cs"/>
              </a:rPr>
              <a:t>        b. Always striving to be better today than yesterday.</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solidFill>
                  <a:srgbClr val="FF0000"/>
                </a:solidFill>
                <a:effectLst/>
                <a:latin typeface="Arial Narrow" pitchFamily="34" charset="0"/>
              </a:rPr>
              <a:t>    5. </a:t>
            </a:r>
            <a:r>
              <a:rPr lang="en-US" sz="4000" b="1" dirty="0">
                <a:solidFill>
                  <a:srgbClr val="FF0000"/>
                </a:solidFill>
                <a:effectLst/>
                <a:latin typeface="Arial Narrow" pitchFamily="34" charset="0"/>
              </a:rPr>
              <a:t>1 Pet. 4:9</a:t>
            </a:r>
            <a:r>
              <a:rPr lang="en-US" sz="4000" b="1" dirty="0">
                <a:effectLst/>
                <a:latin typeface="Arial Narrow" pitchFamily="34" charset="0"/>
              </a:rPr>
              <a:t> </a:t>
            </a:r>
            <a:r>
              <a:rPr lang="en-US" sz="4000" b="0" dirty="0">
                <a:effectLst/>
                <a:latin typeface="Arial Narrow" pitchFamily="34" charset="0"/>
              </a:rPr>
              <a:t>– without grumbling</a:t>
            </a:r>
          </a:p>
          <a:p>
            <a:pPr rtl="0">
              <a:buFontTx/>
              <a:buNone/>
            </a:pPr>
            <a:r>
              <a:rPr lang="en-US" sz="1200" b="0" i="1" u="none" strike="noStrike" kern="1200" baseline="0" dirty="0">
                <a:solidFill>
                  <a:schemeClr val="tx1"/>
                </a:solidFill>
                <a:latin typeface="+mn-lt"/>
                <a:ea typeface="+mn-ea"/>
                <a:cs typeface="+mn-cs"/>
              </a:rPr>
              <a:t>Be hospitable to one another without grumbling.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4:9</a:t>
            </a:r>
            <a:r>
              <a:rPr lang="en-US" sz="1200" b="0" i="0" u="none" strike="noStrike" kern="1200" baseline="0" dirty="0">
                <a:solidFill>
                  <a:schemeClr val="tx1"/>
                </a:solidFill>
                <a:latin typeface="+mn-lt"/>
                <a:ea typeface="+mn-ea"/>
                <a:cs typeface="+mn-cs"/>
              </a:rPr>
              <a:t>)</a:t>
            </a:r>
          </a:p>
          <a:p>
            <a:pPr marL="0" lvl="0" indent="0">
              <a:buClr>
                <a:schemeClr val="tx1"/>
              </a:buClr>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effectLst/>
                <a:latin typeface="Arial Narrow" pitchFamily="34" charset="0"/>
              </a:rPr>
              <a:t>    6. First century living conditions demanded that love be shown, especially to those of the household of faith.</a:t>
            </a: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4</a:t>
            </a:fld>
            <a:endParaRPr lang="en-US"/>
          </a:p>
        </p:txBody>
      </p:sp>
    </p:spTree>
    <p:extLst>
      <p:ext uri="{BB962C8B-B14F-4D97-AF65-F5344CB8AC3E}">
        <p14:creationId xmlns:p14="http://schemas.microsoft.com/office/powerpoint/2010/main" val="1644255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u="none" dirty="0">
                <a:effectLst>
                  <a:outerShdw blurRad="38100" dist="38100" dir="2700000" algn="tl">
                    <a:srgbClr val="000000">
                      <a:alpha val="43137"/>
                    </a:srgbClr>
                  </a:outerShdw>
                </a:effectLst>
                <a:latin typeface="Arial Narrow" pitchFamily="34" charset="0"/>
              </a:rPr>
              <a:t>    1. Compassion</a:t>
            </a:r>
            <a:r>
              <a:rPr lang="en-US" sz="4000" b="1" u="none" dirty="0">
                <a:effectLst>
                  <a:outerShdw blurRad="38100" dist="38100" dir="2700000" algn="tl">
                    <a:srgbClr val="000000">
                      <a:alpha val="43137"/>
                    </a:srgbClr>
                  </a:outerShdw>
                </a:effectLst>
                <a:latin typeface="Arial Narrow" pitchFamily="34" charset="0"/>
              </a:rPr>
              <a:t> (</a:t>
            </a:r>
            <a:r>
              <a:rPr lang="en-US" sz="4000" b="1" u="none" dirty="0">
                <a:solidFill>
                  <a:srgbClr val="FF0000"/>
                </a:solidFill>
                <a:effectLst>
                  <a:outerShdw blurRad="38100" dist="38100" dir="2700000" algn="tl">
                    <a:srgbClr val="000000">
                      <a:alpha val="43137"/>
                    </a:srgbClr>
                  </a:outerShdw>
                </a:effectLst>
                <a:latin typeface="Arial Narrow" pitchFamily="34" charset="0"/>
              </a:rPr>
              <a:t>13:3</a:t>
            </a:r>
            <a:r>
              <a:rPr lang="en-US" sz="4000" b="1" u="none" dirty="0">
                <a:effectLst>
                  <a:outerShdw blurRad="38100" dist="38100" dir="2700000" algn="tl">
                    <a:srgbClr val="000000">
                      <a:alpha val="43137"/>
                    </a:srgbClr>
                  </a:outerShdw>
                </a:effectLst>
                <a:latin typeface="Arial Narrow" pitchFamily="34" charset="0"/>
              </a:rPr>
              <a:t>)</a:t>
            </a:r>
            <a:endParaRPr lang="en-US" sz="4000" b="0" u="none" dirty="0">
              <a:effectLst/>
              <a:latin typeface="Arial Narrow" pitchFamily="34" charset="0"/>
            </a:endParaRPr>
          </a:p>
          <a:p>
            <a:pPr rtl="0"/>
            <a:r>
              <a:rPr lang="en-US" sz="1200" b="0" i="1" u="none" strike="noStrike" kern="1200" baseline="0" dirty="0">
                <a:solidFill>
                  <a:schemeClr val="tx1"/>
                </a:solidFill>
                <a:latin typeface="+mn-lt"/>
                <a:ea typeface="+mn-ea"/>
                <a:cs typeface="+mn-cs"/>
              </a:rPr>
              <a:t>Remember the prisoners as if chained with them—those who are mistreated—since you yourselves are in the body also.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13:3</a:t>
            </a:r>
            <a:r>
              <a:rPr lang="en-US" sz="1200" b="0" i="0" u="none" strike="noStrike" kern="1200" baseline="0" dirty="0">
                <a:solidFill>
                  <a:schemeClr val="tx1"/>
                </a:solidFill>
                <a:latin typeface="+mn-lt"/>
                <a:ea typeface="+mn-ea"/>
                <a:cs typeface="+mn-cs"/>
              </a:rPr>
              <a:t>)</a:t>
            </a:r>
          </a:p>
          <a:p>
            <a:pPr marL="0" indent="0">
              <a:buFontTx/>
              <a:buNone/>
            </a:pPr>
            <a:r>
              <a:rPr lang="en-US" sz="4000" b="1" u="none" dirty="0">
                <a:effectLst>
                  <a:outerShdw blurRad="38100" dist="38100" dir="2700000" algn="tl">
                    <a:srgbClr val="000000">
                      <a:alpha val="43137"/>
                    </a:srgbClr>
                  </a:outerShdw>
                </a:effectLst>
                <a:latin typeface="Arial Narrow" pitchFamily="34" charset="0"/>
              </a:rPr>
              <a:t>&gt;&gt;&gt;&gt;&gt;&gt;&gt;&gt;&gt;&gt;&gt;&gt;&gt;&gt;</a:t>
            </a:r>
          </a:p>
          <a:p>
            <a:pPr marL="0" lvl="0" indent="0">
              <a:buClr>
                <a:schemeClr val="tx1"/>
              </a:buClr>
              <a:buFontTx/>
              <a:buNone/>
            </a:pPr>
            <a:r>
              <a:rPr lang="en-US" sz="4000" b="0" u="none" dirty="0">
                <a:solidFill>
                  <a:srgbClr val="FF0000"/>
                </a:solidFill>
                <a:effectLst>
                  <a:outerShdw blurRad="38100" dist="38100" dir="2700000" algn="tl">
                    <a:srgbClr val="000000">
                      <a:alpha val="43137"/>
                    </a:srgbClr>
                  </a:outerShdw>
                </a:effectLst>
                <a:latin typeface="Arial Narrow" pitchFamily="34" charset="0"/>
              </a:rPr>
              <a:t>    2. </a:t>
            </a:r>
            <a:r>
              <a:rPr lang="en-US" sz="4000" b="1" u="none" dirty="0">
                <a:solidFill>
                  <a:srgbClr val="FF0000"/>
                </a:solidFill>
                <a:effectLst>
                  <a:outerShdw blurRad="38100" dist="38100" dir="2700000" algn="tl">
                    <a:srgbClr val="000000">
                      <a:alpha val="43137"/>
                    </a:srgbClr>
                  </a:outerShdw>
                </a:effectLst>
                <a:latin typeface="Arial Narrow" pitchFamily="34" charset="0"/>
              </a:rPr>
              <a:t>Matt. 25:36 </a:t>
            </a:r>
            <a:r>
              <a:rPr lang="en-US" sz="4000" b="1" u="none" dirty="0">
                <a:effectLst>
                  <a:outerShdw blurRad="38100" dist="38100" dir="2700000" algn="tl">
                    <a:srgbClr val="000000">
                      <a:alpha val="43137"/>
                    </a:srgbClr>
                  </a:outerShdw>
                </a:effectLst>
                <a:latin typeface="Arial Narrow" pitchFamily="34" charset="0"/>
              </a:rPr>
              <a:t>– </a:t>
            </a:r>
            <a:r>
              <a:rPr lang="en-US" sz="4000" b="0" u="none" dirty="0">
                <a:effectLst>
                  <a:outerShdw blurRad="38100" dist="38100" dir="2700000" algn="tl">
                    <a:srgbClr val="000000">
                      <a:alpha val="43137"/>
                    </a:srgbClr>
                  </a:outerShdw>
                </a:effectLst>
                <a:latin typeface="Arial Narrow" pitchFamily="34" charset="0"/>
              </a:rPr>
              <a:t>visited…came</a:t>
            </a:r>
          </a:p>
          <a:p>
            <a:pPr rtl="0"/>
            <a:r>
              <a:rPr lang="en-US" sz="1200" b="0" i="1" u="none" strike="noStrike" kern="1200" baseline="0" dirty="0">
                <a:solidFill>
                  <a:schemeClr val="tx1"/>
                </a:solidFill>
                <a:latin typeface="+mn-lt"/>
                <a:ea typeface="+mn-ea"/>
                <a:cs typeface="+mn-cs"/>
              </a:rPr>
              <a:t>I was sick and you visited Me; I was in prison and you came to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25:36b</a:t>
            </a:r>
            <a:r>
              <a:rPr lang="en-US" sz="1200" b="0" i="0" u="none" strike="noStrike" kern="1200" baseline="0" dirty="0">
                <a:solidFill>
                  <a:schemeClr val="tx1"/>
                </a:solidFill>
                <a:latin typeface="+mn-lt"/>
                <a:ea typeface="+mn-ea"/>
                <a:cs typeface="+mn-cs"/>
              </a:rPr>
              <a:t>)</a:t>
            </a:r>
            <a:endParaRPr lang="en-US" sz="4000" b="0" u="none" dirty="0">
              <a:effectLst>
                <a:outerShdw blurRad="38100" dist="38100" dir="2700000" algn="tl">
                  <a:srgbClr val="000000">
                    <a:alpha val="43137"/>
                  </a:srgbClr>
                </a:outerShdw>
              </a:effectLst>
              <a:latin typeface="Arial Narrow" pitchFamily="34" charset="0"/>
            </a:endParaRPr>
          </a:p>
          <a:p>
            <a:pPr marL="0" lvl="0" indent="0">
              <a:buClr>
                <a:schemeClr val="tx1"/>
              </a:buClr>
              <a:buFontTx/>
              <a:buNone/>
            </a:pPr>
            <a:r>
              <a:rPr lang="en-US" sz="4000" b="0" u="none" dirty="0">
                <a:effectLst>
                  <a:outerShdw blurRad="38100" dist="38100" dir="2700000" algn="tl">
                    <a:srgbClr val="000000">
                      <a:alpha val="43137"/>
                    </a:srgbClr>
                  </a:outerShdw>
                </a:effectLst>
                <a:latin typeface="Arial Narrow" pitchFamily="34" charset="0"/>
              </a:rPr>
              <a:t>&gt;&gt;&gt;&gt;&gt;&gt;&gt;&gt;&gt;&gt;&gt;&gt;&gt;&gt;</a:t>
            </a:r>
          </a:p>
          <a:p>
            <a:pPr marL="0" lvl="0" indent="0">
              <a:buClr>
                <a:schemeClr val="tx1"/>
              </a:buClr>
              <a:buFontTx/>
              <a:buNone/>
            </a:pPr>
            <a:r>
              <a:rPr lang="en-US" sz="4000" b="0" u="none" dirty="0">
                <a:solidFill>
                  <a:srgbClr val="FF0000"/>
                </a:solidFill>
                <a:effectLst>
                  <a:outerShdw blurRad="38100" dist="38100" dir="2700000" algn="tl">
                    <a:srgbClr val="000000">
                      <a:alpha val="43137"/>
                    </a:srgbClr>
                  </a:outerShdw>
                </a:effectLst>
                <a:latin typeface="Arial Narrow" pitchFamily="34" charset="0"/>
              </a:rPr>
              <a:t>    3. </a:t>
            </a:r>
            <a:r>
              <a:rPr lang="en-US" sz="4000" b="1" u="none" dirty="0">
                <a:solidFill>
                  <a:srgbClr val="FF0000"/>
                </a:solidFill>
                <a:effectLst>
                  <a:outerShdw blurRad="38100" dist="38100" dir="2700000" algn="tl">
                    <a:srgbClr val="000000">
                      <a:alpha val="43137"/>
                    </a:srgbClr>
                  </a:outerShdw>
                </a:effectLst>
                <a:latin typeface="Arial Narrow" pitchFamily="34" charset="0"/>
              </a:rPr>
              <a:t>Luke 10:30-37 </a:t>
            </a:r>
            <a:r>
              <a:rPr lang="en-US" sz="4000" b="0" u="none" dirty="0">
                <a:effectLst>
                  <a:outerShdw blurRad="38100" dist="38100" dir="2700000" algn="tl">
                    <a:srgbClr val="000000">
                      <a:alpha val="43137"/>
                    </a:srgbClr>
                  </a:outerShdw>
                </a:effectLst>
                <a:latin typeface="Arial Narrow" pitchFamily="34" charset="0"/>
              </a:rPr>
              <a:t>– Be  mature like the “good Samaritan”.</a:t>
            </a:r>
          </a:p>
          <a:p>
            <a:pPr rtl="0"/>
            <a:r>
              <a:rPr lang="en-US" sz="1200" b="0" i="1" u="none" strike="noStrike" kern="1200" baseline="0" dirty="0">
                <a:solidFill>
                  <a:schemeClr val="tx1"/>
                </a:solidFill>
                <a:latin typeface="+mn-lt"/>
                <a:ea typeface="+mn-ea"/>
                <a:cs typeface="+mn-cs"/>
              </a:rPr>
              <a:t>But a certain Samaritan, as he journeyed, came where he was. And when he saw him, he had compassion.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10:33</a:t>
            </a:r>
            <a:r>
              <a:rPr lang="en-US" sz="1200" b="0" i="0" u="none" strike="noStrike" kern="1200" baseline="0" dirty="0">
                <a:solidFill>
                  <a:schemeClr val="tx1"/>
                </a:solidFill>
                <a:latin typeface="+mn-lt"/>
                <a:ea typeface="+mn-ea"/>
                <a:cs typeface="+mn-cs"/>
              </a:rPr>
              <a:t>)</a:t>
            </a:r>
            <a:endParaRPr lang="en-US" sz="4000" b="0" u="none" dirty="0">
              <a:effectLst>
                <a:outerShdw blurRad="38100" dist="38100" dir="2700000" algn="tl">
                  <a:srgbClr val="000000">
                    <a:alpha val="43137"/>
                  </a:srgbClr>
                </a:outerShdw>
              </a:effectLst>
              <a:latin typeface="Arial Narrow" pitchFamily="34" charset="0"/>
            </a:endParaRPr>
          </a:p>
          <a:p>
            <a:pPr marL="0" lvl="0" indent="0">
              <a:buClr>
                <a:schemeClr val="tx1"/>
              </a:buClr>
              <a:buFontTx/>
              <a:buNone/>
            </a:pPr>
            <a:r>
              <a:rPr lang="en-US" sz="4000" b="0" u="none" dirty="0">
                <a:effectLst>
                  <a:outerShdw blurRad="38100" dist="38100" dir="2700000" algn="tl">
                    <a:srgbClr val="000000">
                      <a:alpha val="43137"/>
                    </a:srgbClr>
                  </a:outerShdw>
                </a:effectLst>
                <a:latin typeface="Arial Narrow" pitchFamily="34" charset="0"/>
              </a:rPr>
              <a:t>&gt;&gt;&gt;&gt;&gt;&gt;&gt;&gt;&gt;&gt;&gt;&gt;&gt;&gt;</a:t>
            </a:r>
          </a:p>
          <a:p>
            <a:pPr marL="0" lvl="0" indent="0">
              <a:buClr>
                <a:schemeClr val="tx1"/>
              </a:buClr>
              <a:buFontTx/>
              <a:buNone/>
            </a:pPr>
            <a:r>
              <a:rPr lang="en-US" sz="4000" b="0" u="none" dirty="0">
                <a:solidFill>
                  <a:srgbClr val="FF0000"/>
                </a:solidFill>
                <a:effectLst>
                  <a:outerShdw blurRad="38100" dist="38100" dir="2700000" algn="tl">
                    <a:srgbClr val="000000">
                      <a:alpha val="43137"/>
                    </a:srgbClr>
                  </a:outerShdw>
                </a:effectLst>
                <a:latin typeface="Arial Narrow" pitchFamily="34" charset="0"/>
              </a:rPr>
              <a:t>    4. </a:t>
            </a:r>
            <a:r>
              <a:rPr lang="en-US" sz="4000" b="1" u="none" dirty="0">
                <a:solidFill>
                  <a:srgbClr val="FF0000"/>
                </a:solidFill>
                <a:effectLst>
                  <a:outerShdw blurRad="38100" dist="38100" dir="2700000" algn="tl">
                    <a:srgbClr val="000000">
                      <a:alpha val="43137"/>
                    </a:srgbClr>
                  </a:outerShdw>
                </a:effectLst>
                <a:latin typeface="Arial Narrow" pitchFamily="34" charset="0"/>
              </a:rPr>
              <a:t>Col 3:12 -</a:t>
            </a:r>
            <a:r>
              <a:rPr lang="en-US" sz="4000" b="0" u="none" dirty="0">
                <a:solidFill>
                  <a:srgbClr val="FF0000"/>
                </a:solidFill>
                <a:effectLst>
                  <a:outerShdw blurRad="38100" dist="38100" dir="2700000" algn="tl">
                    <a:srgbClr val="000000">
                      <a:alpha val="43137"/>
                    </a:srgbClr>
                  </a:outerShdw>
                </a:effectLst>
                <a:latin typeface="Arial Narrow" pitchFamily="34" charset="0"/>
              </a:rPr>
              <a:t> </a:t>
            </a:r>
            <a:r>
              <a:rPr lang="en-US" sz="4000" b="0" u="none" dirty="0">
                <a:solidFill>
                  <a:srgbClr val="FF0000"/>
                </a:solidFill>
                <a:effectLst/>
                <a:latin typeface="Arial Narrow" pitchFamily="34" charset="0"/>
              </a:rPr>
              <a:t>Christians will </a:t>
            </a:r>
            <a:r>
              <a:rPr lang="en-US" sz="4000" b="0" u="none" dirty="0">
                <a:effectLst>
                  <a:outerShdw blurRad="38100" dist="38100" dir="2700000" algn="tl">
                    <a:srgbClr val="000000">
                      <a:alpha val="43137"/>
                    </a:srgbClr>
                  </a:outerShdw>
                </a:effectLst>
                <a:latin typeface="Arial Narrow" pitchFamily="34" charset="0"/>
              </a:rPr>
              <a:t>put on tender mercies</a:t>
            </a:r>
          </a:p>
          <a:p>
            <a:pPr rtl="0"/>
            <a:r>
              <a:rPr lang="en-US" sz="1200" b="0" i="1" u="none" strike="noStrike" kern="1200" baseline="0" dirty="0">
                <a:solidFill>
                  <a:schemeClr val="tx1"/>
                </a:solidFill>
                <a:latin typeface="+mn-lt"/>
                <a:ea typeface="+mn-ea"/>
                <a:cs typeface="+mn-cs"/>
              </a:rPr>
              <a:t>Therefore, as the elect of God, holy and beloved, put on tender mercies, kindness, humility, meekness, longsuffering;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Colossians 3:12</a:t>
            </a:r>
            <a:r>
              <a:rPr lang="en-US" sz="1200" b="0" i="0" u="none" strike="noStrike" kern="1200" baseline="0" dirty="0">
                <a:solidFill>
                  <a:schemeClr val="tx1"/>
                </a:solidFill>
                <a:latin typeface="+mn-lt"/>
                <a:ea typeface="+mn-ea"/>
                <a:cs typeface="+mn-cs"/>
              </a:rPr>
              <a:t>)</a:t>
            </a:r>
            <a:endParaRPr lang="en-US" sz="4000" b="0" u="none" dirty="0">
              <a:effectLst>
                <a:outerShdw blurRad="38100" dist="38100" dir="2700000" algn="tl">
                  <a:srgbClr val="000000">
                    <a:alpha val="43137"/>
                  </a:srgbClr>
                </a:outerShdw>
              </a:effectLst>
              <a:latin typeface="Arial Narrow" pitchFamily="34" charset="0"/>
            </a:endParaRPr>
          </a:p>
          <a:p>
            <a:pPr marL="0" lvl="0" indent="0">
              <a:buClr>
                <a:schemeClr val="tx1"/>
              </a:buClr>
              <a:buFontTx/>
              <a:buNone/>
            </a:pPr>
            <a:r>
              <a:rPr lang="en-US" sz="4000" b="0" u="none" dirty="0">
                <a:effectLst>
                  <a:outerShdw blurRad="38100" dist="38100" dir="2700000" algn="tl">
                    <a:srgbClr val="000000">
                      <a:alpha val="43137"/>
                    </a:srgbClr>
                  </a:outerShdw>
                </a:effectLst>
                <a:latin typeface="Arial Narrow" pitchFamily="34" charset="0"/>
              </a:rPr>
              <a:t>&gt;&gt;&gt;&gt;&gt;&gt;&gt;&gt;&gt;&gt;&gt;&gt;&gt;&gt;</a:t>
            </a:r>
          </a:p>
          <a:p>
            <a:pPr marL="0" lvl="0" indent="0">
              <a:buClr>
                <a:schemeClr val="tx1"/>
              </a:buClr>
              <a:buFontTx/>
              <a:buNone/>
            </a:pPr>
            <a:r>
              <a:rPr lang="en-US" sz="4000" b="0" u="none" dirty="0">
                <a:solidFill>
                  <a:srgbClr val="FF0000"/>
                </a:solidFill>
                <a:effectLst/>
                <a:latin typeface="Arial Narrow" pitchFamily="34" charset="0"/>
              </a:rPr>
              <a:t>    5. </a:t>
            </a:r>
            <a:r>
              <a:rPr lang="en-US" sz="4000" b="1" u="none" dirty="0">
                <a:solidFill>
                  <a:srgbClr val="FF0000"/>
                </a:solidFill>
                <a:effectLst>
                  <a:outerShdw blurRad="38100" dist="38100" dir="2700000" algn="tl">
                    <a:srgbClr val="000000">
                      <a:alpha val="43137"/>
                    </a:srgbClr>
                  </a:outerShdw>
                </a:effectLst>
                <a:latin typeface="Arial Narrow" pitchFamily="34" charset="0"/>
              </a:rPr>
              <a:t>Col. 4:18 </a:t>
            </a:r>
            <a:r>
              <a:rPr lang="en-US" sz="4000" b="1" u="none" dirty="0">
                <a:effectLst>
                  <a:outerShdw blurRad="38100" dist="38100" dir="2700000" algn="tl">
                    <a:srgbClr val="000000">
                      <a:alpha val="43137"/>
                    </a:srgbClr>
                  </a:outerShdw>
                </a:effectLst>
                <a:latin typeface="Arial Narrow" pitchFamily="34" charset="0"/>
              </a:rPr>
              <a:t>– </a:t>
            </a:r>
            <a:r>
              <a:rPr lang="en-US" sz="4000" b="0" u="none" dirty="0">
                <a:effectLst>
                  <a:outerShdw blurRad="38100" dist="38100" dir="2700000" algn="tl">
                    <a:srgbClr val="000000">
                      <a:alpha val="43137"/>
                    </a:srgbClr>
                  </a:outerShdw>
                </a:effectLst>
                <a:latin typeface="Arial Narrow" pitchFamily="34" charset="0"/>
              </a:rPr>
              <a:t>remember my chains</a:t>
            </a:r>
          </a:p>
          <a:p>
            <a:pPr rtl="0"/>
            <a:r>
              <a:rPr lang="en-US" sz="1200" b="0" i="1" u="none" strike="noStrike" kern="1200" baseline="0" dirty="0">
                <a:solidFill>
                  <a:schemeClr val="tx1"/>
                </a:solidFill>
                <a:latin typeface="+mn-lt"/>
                <a:ea typeface="+mn-ea"/>
                <a:cs typeface="+mn-cs"/>
              </a:rPr>
              <a:t>This salutation by my own hand—Paul. Remember my chains. Grace be with you.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Colossians 4:18</a:t>
            </a:r>
            <a:r>
              <a:rPr lang="en-US" sz="1200" b="0" i="0" u="none" strike="noStrike" kern="1200" baseline="0" dirty="0">
                <a:solidFill>
                  <a:schemeClr val="tx1"/>
                </a:solidFill>
                <a:latin typeface="+mn-lt"/>
                <a:ea typeface="+mn-ea"/>
                <a:cs typeface="+mn-cs"/>
              </a:rPr>
              <a:t>)</a:t>
            </a:r>
            <a:endParaRPr lang="en-US" sz="4000" b="0" u="none" dirty="0">
              <a:effectLst>
                <a:outerShdw blurRad="38100" dist="38100" dir="2700000" algn="tl">
                  <a:srgbClr val="000000">
                    <a:alpha val="43137"/>
                  </a:srgbClr>
                </a:outerShdw>
              </a:effectLst>
              <a:latin typeface="Arial Narrow" pitchFamily="34" charset="0"/>
            </a:endParaRPr>
          </a:p>
          <a:p>
            <a:pPr marL="0" lvl="0" indent="0">
              <a:buClr>
                <a:schemeClr val="tx1"/>
              </a:buClr>
              <a:buFontTx/>
              <a:buNone/>
            </a:pPr>
            <a:r>
              <a:rPr lang="en-US" sz="4000" b="0" u="none" dirty="0">
                <a:effectLst>
                  <a:outerShdw blurRad="38100" dist="38100" dir="2700000" algn="tl">
                    <a:srgbClr val="000000">
                      <a:alpha val="43137"/>
                    </a:srgbClr>
                  </a:outerShdw>
                </a:effectLst>
                <a:latin typeface="Arial Narrow" pitchFamily="34" charset="0"/>
              </a:rPr>
              <a:t>&gt;&gt;&gt;&gt;&gt;&gt;&gt;&gt;&gt;&gt;&gt;&gt;&gt;&gt;</a:t>
            </a:r>
          </a:p>
          <a:p>
            <a:pPr marL="0" lvl="0" indent="0">
              <a:buClr>
                <a:schemeClr val="tx1"/>
              </a:buClr>
              <a:buFontTx/>
              <a:buNone/>
            </a:pPr>
            <a:r>
              <a:rPr lang="en-US" sz="4000" b="0" u="none" dirty="0">
                <a:solidFill>
                  <a:srgbClr val="FF0000"/>
                </a:solidFill>
                <a:effectLst/>
                <a:latin typeface="Arial Narrow" pitchFamily="34" charset="0"/>
              </a:rPr>
              <a:t>    6. </a:t>
            </a:r>
            <a:r>
              <a:rPr lang="en-US" sz="4000" b="1" u="none" dirty="0">
                <a:solidFill>
                  <a:srgbClr val="FF0000"/>
                </a:solidFill>
                <a:effectLst>
                  <a:outerShdw blurRad="38100" dist="38100" dir="2700000" algn="tl">
                    <a:srgbClr val="000000">
                      <a:alpha val="43137"/>
                    </a:srgbClr>
                  </a:outerShdw>
                </a:effectLst>
                <a:latin typeface="Arial Narrow" pitchFamily="34" charset="0"/>
              </a:rPr>
              <a:t>Heb. 10:34</a:t>
            </a:r>
            <a:r>
              <a:rPr lang="en-US" sz="4000" b="1" u="none" dirty="0">
                <a:effectLst>
                  <a:outerShdw blurRad="38100" dist="38100" dir="2700000" algn="tl">
                    <a:srgbClr val="000000">
                      <a:alpha val="43137"/>
                    </a:srgbClr>
                  </a:outerShdw>
                </a:effectLst>
                <a:latin typeface="Arial Narrow" pitchFamily="34" charset="0"/>
              </a:rPr>
              <a:t> – </a:t>
            </a:r>
            <a:r>
              <a:rPr lang="en-US" sz="4000" b="0" u="none" dirty="0">
                <a:effectLst>
                  <a:outerShdw blurRad="38100" dist="38100" dir="2700000" algn="tl">
                    <a:srgbClr val="000000">
                      <a:alpha val="43137"/>
                    </a:srgbClr>
                  </a:outerShdw>
                </a:effectLst>
                <a:latin typeface="Arial Narrow" pitchFamily="34" charset="0"/>
              </a:rPr>
              <a:t>compassion on me</a:t>
            </a:r>
          </a:p>
          <a:p>
            <a:pPr rtl="0"/>
            <a:r>
              <a:rPr lang="en-US" sz="1200" b="0" i="1" u="none" strike="noStrike" kern="1200" baseline="0" dirty="0">
                <a:solidFill>
                  <a:schemeClr val="tx1"/>
                </a:solidFill>
                <a:latin typeface="+mn-lt"/>
                <a:ea typeface="+mn-ea"/>
                <a:cs typeface="+mn-cs"/>
              </a:rPr>
              <a:t>for you had compassion on me in my chains, and joyfully accepted the plundering of your goods, knowing that you have a better and an enduring possession for yourselves in heaven.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10:34</a:t>
            </a:r>
            <a:r>
              <a:rPr lang="en-US" sz="1200" b="0" i="0" u="none" strike="noStrike" kern="1200" baseline="0" dirty="0">
                <a:solidFill>
                  <a:schemeClr val="tx1"/>
                </a:solidFill>
                <a:latin typeface="+mn-lt"/>
                <a:ea typeface="+mn-ea"/>
                <a:cs typeface="+mn-cs"/>
              </a:rPr>
              <a:t>)</a:t>
            </a:r>
            <a:endParaRPr lang="en-US" sz="4000" b="0" u="none" dirty="0">
              <a:effectLst>
                <a:outerShdw blurRad="38100" dist="38100" dir="2700000" algn="tl">
                  <a:srgbClr val="000000">
                    <a:alpha val="43137"/>
                  </a:srgbClr>
                </a:outerShdw>
              </a:effectLst>
              <a:latin typeface="Arial Narrow" pitchFamily="34" charset="0"/>
            </a:endParaRPr>
          </a:p>
          <a:p>
            <a:pPr marL="0" lvl="0" indent="0">
              <a:buClr>
                <a:schemeClr val="tx1"/>
              </a:buClr>
              <a:buFontTx/>
              <a:buNone/>
            </a:pPr>
            <a:r>
              <a:rPr lang="en-US" sz="4000" b="0" u="none" dirty="0">
                <a:effectLst>
                  <a:outerShdw blurRad="38100" dist="38100" dir="2700000" algn="tl">
                    <a:srgbClr val="000000">
                      <a:alpha val="43137"/>
                    </a:srgbClr>
                  </a:outerShdw>
                </a:effectLst>
                <a:latin typeface="Arial Narrow" pitchFamily="34" charset="0"/>
              </a:rPr>
              <a:t>&gt;&gt;&gt;&gt;&gt;&gt;&gt;&gt;&gt;&gt;&gt;&gt;&gt;&gt;</a:t>
            </a:r>
          </a:p>
          <a:p>
            <a:pPr marL="0" lvl="0" indent="0">
              <a:buClr>
                <a:schemeClr val="tx1"/>
              </a:buClr>
              <a:buFontTx/>
              <a:buNone/>
            </a:pPr>
            <a:r>
              <a:rPr lang="en-US" sz="4000" b="0" u="none" dirty="0">
                <a:solidFill>
                  <a:srgbClr val="FF0000"/>
                </a:solidFill>
                <a:effectLst/>
                <a:latin typeface="Arial Narrow" pitchFamily="34" charset="0"/>
              </a:rPr>
              <a:t>    7. </a:t>
            </a:r>
            <a:r>
              <a:rPr lang="en-US" sz="4000" b="1" u="none" dirty="0">
                <a:solidFill>
                  <a:srgbClr val="FF0000"/>
                </a:solidFill>
                <a:effectLst>
                  <a:outerShdw blurRad="38100" dist="38100" dir="2700000" algn="tl">
                    <a:srgbClr val="000000">
                      <a:alpha val="43137"/>
                    </a:srgbClr>
                  </a:outerShdw>
                </a:effectLst>
                <a:latin typeface="Arial Narrow" pitchFamily="34" charset="0"/>
              </a:rPr>
              <a:t>1 John 3:17</a:t>
            </a:r>
            <a:r>
              <a:rPr lang="en-US" sz="4000" b="1" u="none" dirty="0">
                <a:effectLst>
                  <a:outerShdw blurRad="38100" dist="38100" dir="2700000" algn="tl">
                    <a:srgbClr val="000000">
                      <a:alpha val="43137"/>
                    </a:srgbClr>
                  </a:outerShdw>
                </a:effectLst>
                <a:latin typeface="Arial Narrow" pitchFamily="34" charset="0"/>
              </a:rPr>
              <a:t> – </a:t>
            </a:r>
            <a:r>
              <a:rPr lang="en-US" sz="4000" b="0" u="none" dirty="0">
                <a:effectLst/>
                <a:latin typeface="Arial Narrow" pitchFamily="34" charset="0"/>
              </a:rPr>
              <a:t>A  Mature Christian will not </a:t>
            </a:r>
            <a:r>
              <a:rPr lang="en-US" sz="4000" b="0" u="none" dirty="0">
                <a:effectLst>
                  <a:outerShdw blurRad="38100" dist="38100" dir="2700000" algn="tl">
                    <a:srgbClr val="000000">
                      <a:alpha val="43137"/>
                    </a:srgbClr>
                  </a:outerShdw>
                </a:effectLst>
                <a:latin typeface="Arial Narrow" pitchFamily="34" charset="0"/>
              </a:rPr>
              <a:t>shut up his heart</a:t>
            </a:r>
          </a:p>
          <a:p>
            <a:pPr rtl="0"/>
            <a:r>
              <a:rPr lang="en-US" sz="1200" b="0" i="1" u="none" strike="noStrike" kern="1200" baseline="0" dirty="0">
                <a:solidFill>
                  <a:schemeClr val="tx1"/>
                </a:solidFill>
                <a:latin typeface="+mn-lt"/>
                <a:ea typeface="+mn-ea"/>
                <a:cs typeface="+mn-cs"/>
              </a:rPr>
              <a:t>But whoever has this world's goods, and sees his brother in need, and shuts up his heart from him, how does the love of God abide in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John 3:17</a:t>
            </a:r>
            <a:r>
              <a:rPr lang="en-US" sz="1200" b="0" i="0" u="none" strike="noStrike" kern="1200" baseline="0" dirty="0">
                <a:solidFill>
                  <a:schemeClr val="tx1"/>
                </a:solidFill>
                <a:latin typeface="+mn-lt"/>
                <a:ea typeface="+mn-ea"/>
                <a:cs typeface="+mn-cs"/>
              </a:rPr>
              <a:t>)</a:t>
            </a:r>
            <a:endParaRPr lang="en-US" sz="4000" b="0" u="none" dirty="0">
              <a:effectLst>
                <a:outerShdw blurRad="38100" dist="38100" dir="2700000" algn="tl">
                  <a:srgbClr val="000000">
                    <a:alpha val="43137"/>
                  </a:srgbClr>
                </a:outerShdw>
              </a:effectLst>
              <a:latin typeface="Arial Narrow" pitchFamily="34" charset="0"/>
            </a:endParaRPr>
          </a:p>
          <a:p>
            <a:pPr marL="0" lvl="0" indent="0">
              <a:buClr>
                <a:schemeClr val="tx1"/>
              </a:buClr>
              <a:buFontTx/>
              <a:buNone/>
            </a:pPr>
            <a:r>
              <a:rPr lang="en-US" sz="4000" b="0" u="none" dirty="0">
                <a:effectLst>
                  <a:outerShdw blurRad="38100" dist="38100" dir="2700000" algn="tl">
                    <a:srgbClr val="000000">
                      <a:alpha val="43137"/>
                    </a:srgbClr>
                  </a:outerShdw>
                </a:effectLst>
                <a:latin typeface="Arial Narrow" pitchFamily="34" charset="0"/>
              </a:rPr>
              <a: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dirty="0">
                <a:solidFill>
                  <a:schemeClr val="bg1"/>
                </a:solidFill>
                <a:effectLst>
                  <a:outerShdw blurRad="38100" dist="38100" dir="2700000" algn="tl">
                    <a:srgbClr val="000000">
                      <a:alpha val="43137"/>
                    </a:srgbClr>
                  </a:outerShdw>
                </a:effectLst>
                <a:latin typeface="Arial Narrow" pitchFamily="34" charset="0"/>
              </a:rPr>
              <a:t>    8. First century persecution demanded the maturity of fellow Christians; to support them both physically and spiritually.</a:t>
            </a: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5</a:t>
            </a:fld>
            <a:endParaRPr lang="en-US"/>
          </a:p>
        </p:txBody>
      </p:sp>
    </p:spTree>
    <p:extLst>
      <p:ext uri="{BB962C8B-B14F-4D97-AF65-F5344CB8AC3E}">
        <p14:creationId xmlns:p14="http://schemas.microsoft.com/office/powerpoint/2010/main" val="1407236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u="none" dirty="0">
                <a:effectLst/>
                <a:latin typeface="Arial Narrow" pitchFamily="34" charset="0"/>
              </a:rPr>
              <a:t>    1. Marital Purity (</a:t>
            </a:r>
            <a:r>
              <a:rPr lang="en-US" sz="4000" b="1" u="none" dirty="0">
                <a:solidFill>
                  <a:srgbClr val="FF0000"/>
                </a:solidFill>
                <a:effectLst/>
                <a:latin typeface="Arial Narrow" pitchFamily="34" charset="0"/>
              </a:rPr>
              <a:t>13:4</a:t>
            </a:r>
            <a:r>
              <a:rPr lang="en-US" sz="4000" b="0" u="none" dirty="0">
                <a:effectLst/>
                <a:latin typeface="Arial Narrow" pitchFamily="34" charset="0"/>
              </a:rPr>
              <a:t>)</a:t>
            </a:r>
          </a:p>
          <a:p>
            <a:pPr rtl="0"/>
            <a:r>
              <a:rPr lang="en-US" sz="1200" b="0" i="1" u="none" strike="noStrike" kern="1200" baseline="0" dirty="0">
                <a:solidFill>
                  <a:schemeClr val="tx1"/>
                </a:solidFill>
                <a:latin typeface="+mn-lt"/>
                <a:ea typeface="+mn-ea"/>
                <a:cs typeface="+mn-cs"/>
              </a:rPr>
              <a:t>Marriage is honorable among all, and the bed undefiled; but fornicators and adulterers God will judge.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13:4</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a:t>
            </a:r>
            <a:endParaRPr lang="en-US" sz="4000" b="0" u="none" dirty="0">
              <a:effectLst/>
              <a:latin typeface="Arial Narrow" pitchFamily="34" charset="0"/>
            </a:endParaRPr>
          </a:p>
          <a:p>
            <a:pPr marL="0" lvl="0" indent="0">
              <a:buClr>
                <a:schemeClr val="tx1"/>
              </a:buClr>
              <a:buFontTx/>
              <a:buNone/>
            </a:pPr>
            <a:r>
              <a:rPr lang="en-US" sz="4000" b="0" u="none" dirty="0">
                <a:solidFill>
                  <a:srgbClr val="FF0000"/>
                </a:solidFill>
                <a:effectLst/>
                <a:latin typeface="Arial Narrow" pitchFamily="34" charset="0"/>
              </a:rPr>
              <a:t>    2. </a:t>
            </a:r>
            <a:r>
              <a:rPr lang="en-US" sz="4000" b="1" u="none" dirty="0">
                <a:solidFill>
                  <a:srgbClr val="FF0000"/>
                </a:solidFill>
                <a:effectLst/>
                <a:latin typeface="Arial Narrow" pitchFamily="34" charset="0"/>
              </a:rPr>
              <a:t>Matt. 19:9 </a:t>
            </a:r>
            <a:r>
              <a:rPr lang="en-US" sz="4000" b="0" u="none" dirty="0">
                <a:effectLst/>
                <a:latin typeface="Arial Narrow" pitchFamily="34" charset="0"/>
              </a:rPr>
              <a:t>– commits adultery</a:t>
            </a:r>
          </a:p>
          <a:p>
            <a:pPr rtl="0"/>
            <a:r>
              <a:rPr lang="en-US" sz="1200" b="0" i="1" u="none" strike="noStrike" kern="1200" baseline="0" dirty="0">
                <a:solidFill>
                  <a:schemeClr val="tx1"/>
                </a:solidFill>
                <a:latin typeface="+mn-lt"/>
                <a:ea typeface="+mn-ea"/>
                <a:cs typeface="+mn-cs"/>
              </a:rPr>
              <a:t>And I say to you, whoever divorces his wife, except for sexual immorality, and marries another, commits adultery; and whoever marries her who is divorced commits adultery."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19:9</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a:t>
            </a:r>
            <a:endParaRPr lang="en-US" sz="4000" b="0" u="none" dirty="0">
              <a:effectLst/>
              <a:latin typeface="Arial Narrow" pitchFamily="34" charset="0"/>
            </a:endParaRPr>
          </a:p>
          <a:p>
            <a:pPr marL="0" lvl="0" indent="0">
              <a:buClr>
                <a:schemeClr val="tx1"/>
              </a:buClr>
              <a:buFontTx/>
              <a:buNone/>
            </a:pPr>
            <a:r>
              <a:rPr lang="en-US" sz="4000" b="0" u="none" dirty="0">
                <a:solidFill>
                  <a:srgbClr val="FF0000"/>
                </a:solidFill>
                <a:effectLst/>
                <a:latin typeface="Arial Narrow" pitchFamily="34" charset="0"/>
              </a:rPr>
              <a:t>    3. </a:t>
            </a:r>
            <a:r>
              <a:rPr lang="en-US" sz="4000" b="1" u="none" dirty="0">
                <a:solidFill>
                  <a:srgbClr val="FF0000"/>
                </a:solidFill>
                <a:effectLst/>
                <a:latin typeface="Arial Narrow" pitchFamily="34" charset="0"/>
              </a:rPr>
              <a:t>1 Cor. 6:9-10</a:t>
            </a:r>
            <a:r>
              <a:rPr lang="en-US" sz="4000" b="1" u="none" dirty="0">
                <a:effectLst/>
                <a:latin typeface="Arial Narrow" pitchFamily="34" charset="0"/>
              </a:rPr>
              <a:t> </a:t>
            </a:r>
            <a:r>
              <a:rPr lang="en-US" sz="4000" b="0" u="none" dirty="0">
                <a:effectLst/>
                <a:latin typeface="Arial Narrow" pitchFamily="34" charset="0"/>
              </a:rPr>
              <a:t>– not inherit kingdom of God</a:t>
            </a:r>
          </a:p>
          <a:p>
            <a:pPr rtl="0"/>
            <a:r>
              <a:rPr lang="en-US" sz="1200" b="0" i="1" u="none" strike="noStrike" kern="1200" baseline="0" dirty="0">
                <a:solidFill>
                  <a:schemeClr val="tx1"/>
                </a:solidFill>
                <a:latin typeface="+mn-lt"/>
                <a:ea typeface="+mn-ea"/>
                <a:cs typeface="+mn-cs"/>
              </a:rPr>
              <a:t>Do you not know that the unrighteous will not inherit the kingdom of God? Do not be deceived.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6:9a</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effectLst/>
                <a:latin typeface="+mn-lt"/>
                <a:ea typeface="+mn-ea"/>
                <a:cs typeface="+mn-cs"/>
              </a:rPr>
              <a:t>&gt;&gt;&gt;&gt;&gt;&gt;&gt;&gt;&gt;&gt;&gt;&gt;&gt;&gt;&gt;&gt;&gt;&gt;&gt;</a:t>
            </a:r>
            <a:endParaRPr lang="en-US" sz="4000" b="0" u="none" dirty="0">
              <a:effectLst/>
              <a:latin typeface="Arial Narrow" pitchFamily="34" charset="0"/>
            </a:endParaRPr>
          </a:p>
          <a:p>
            <a:pPr marL="0" lvl="0" indent="0">
              <a:buClr>
                <a:schemeClr val="tx1"/>
              </a:buClr>
              <a:buFontTx/>
              <a:buNone/>
            </a:pPr>
            <a:r>
              <a:rPr lang="en-US" sz="4000" b="0" u="none" dirty="0">
                <a:solidFill>
                  <a:srgbClr val="FF0000"/>
                </a:solidFill>
                <a:effectLst/>
                <a:latin typeface="Arial Narrow" pitchFamily="34" charset="0"/>
              </a:rPr>
              <a:t>    4. </a:t>
            </a:r>
            <a:r>
              <a:rPr lang="en-US" sz="4000" b="1" u="none" dirty="0">
                <a:solidFill>
                  <a:srgbClr val="FF0000"/>
                </a:solidFill>
                <a:effectLst/>
                <a:latin typeface="Arial Narrow" pitchFamily="34" charset="0"/>
              </a:rPr>
              <a:t>Rom. 13:9</a:t>
            </a:r>
            <a:r>
              <a:rPr lang="en-US" sz="4000" b="1" u="none" dirty="0">
                <a:effectLst/>
                <a:latin typeface="Arial Narrow" pitchFamily="34" charset="0"/>
              </a:rPr>
              <a:t> </a:t>
            </a:r>
            <a:r>
              <a:rPr lang="en-US" sz="4000" b="0" u="none" dirty="0">
                <a:effectLst/>
                <a:latin typeface="Arial Narrow" pitchFamily="34" charset="0"/>
              </a:rPr>
              <a:t>– not commit adultery</a:t>
            </a:r>
          </a:p>
          <a:p>
            <a:pPr rtl="0"/>
            <a:r>
              <a:rPr lang="en-US" sz="1200" b="0" i="1" u="none" strike="noStrike" kern="1200" baseline="0" dirty="0">
                <a:solidFill>
                  <a:schemeClr val="tx1"/>
                </a:solidFill>
                <a:latin typeface="+mn-lt"/>
                <a:ea typeface="+mn-ea"/>
                <a:cs typeface="+mn-cs"/>
              </a:rPr>
              <a:t>For the commandments, "</a:t>
            </a:r>
            <a:r>
              <a:rPr lang="en-US" sz="1200" b="0" i="1" u="sng" strike="noStrike" kern="1200" baseline="0" dirty="0">
                <a:solidFill>
                  <a:schemeClr val="tx1"/>
                </a:solidFill>
                <a:latin typeface="+mn-lt"/>
                <a:ea typeface="+mn-ea"/>
                <a:cs typeface="+mn-cs"/>
              </a:rPr>
              <a:t>YOU SHALL NOT COMMIT ADULTERY</a:t>
            </a:r>
            <a:r>
              <a:rPr lang="en-US" sz="1200" b="0" i="1" u="none" strike="noStrike" kern="1200" baseline="0" dirty="0">
                <a:solidFill>
                  <a:schemeClr val="tx1"/>
                </a:solidFill>
                <a:latin typeface="+mn-lt"/>
                <a:ea typeface="+mn-ea"/>
                <a:cs typeface="+mn-cs"/>
              </a:rPr>
              <a:t>," "YOU SHALL NOT MURDER," "YOU SHALL NOT STEAL," "YOU SHALL NOT BEAR FALSE WITNESS," "YOU SHALL NOT COVET," and if there is any other commandment, are all summed up in this saying, namely, "YOU SHALL LOVE YOUR NEIGHBOR AS YOURSELF."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13:9</a:t>
            </a:r>
            <a:r>
              <a:rPr lang="en-US" sz="1200" b="0" i="0" u="none" strike="noStrike" kern="1200" baseline="0" dirty="0">
                <a:solidFill>
                  <a:schemeClr val="tx1"/>
                </a:solidFill>
                <a:latin typeface="+mn-lt"/>
                <a:ea typeface="+mn-ea"/>
                <a:cs typeface="+mn-cs"/>
              </a:rPr>
              <a:t>)</a:t>
            </a:r>
            <a:endParaRPr lang="en-US" sz="4000" b="0" u="none" dirty="0">
              <a:effectLst/>
              <a:latin typeface="Arial Narrow" pitchFamily="34" charset="0"/>
            </a:endParaRPr>
          </a:p>
          <a:p>
            <a:pPr marL="0" lvl="0" indent="0">
              <a:buClr>
                <a:schemeClr val="tx1"/>
              </a:buClr>
              <a:buFontTx/>
              <a:buNone/>
            </a:pPr>
            <a:r>
              <a:rPr lang="en-US" sz="4000" b="0" u="none" dirty="0">
                <a:effectLst/>
                <a:latin typeface="Arial Narrow" pitchFamily="34" charset="0"/>
              </a:rPr>
              <a:t>&gt;&gt;&gt;&gt;&gt;&gt;&gt;&gt;&gt;&gt;&gt;&gt;&gt;&gt;&gt;&gt;&gt;&gt;&gt;</a:t>
            </a:r>
          </a:p>
          <a:p>
            <a:pPr marL="0" lvl="0" indent="0">
              <a:buClr>
                <a:schemeClr val="tx1"/>
              </a:buClr>
              <a:buFontTx/>
              <a:buNone/>
            </a:pPr>
            <a:r>
              <a:rPr lang="en-US" sz="4000" b="0" u="none" dirty="0">
                <a:solidFill>
                  <a:srgbClr val="FF0000"/>
                </a:solidFill>
                <a:effectLst/>
                <a:latin typeface="Arial Narrow" pitchFamily="34" charset="0"/>
              </a:rPr>
              <a:t>    5. </a:t>
            </a:r>
            <a:r>
              <a:rPr lang="en-US" sz="4000" b="1" u="none" dirty="0">
                <a:solidFill>
                  <a:srgbClr val="FF0000"/>
                </a:solidFill>
                <a:effectLst/>
                <a:latin typeface="Arial Narrow" pitchFamily="34" charset="0"/>
              </a:rPr>
              <a:t>Gal. 5:19</a:t>
            </a:r>
            <a:r>
              <a:rPr lang="en-US" sz="4000" b="1" u="none" dirty="0">
                <a:effectLst/>
                <a:latin typeface="Arial Narrow" pitchFamily="34" charset="0"/>
              </a:rPr>
              <a:t> </a:t>
            </a:r>
            <a:r>
              <a:rPr lang="en-US" sz="4000" b="0" u="none" dirty="0">
                <a:effectLst/>
                <a:latin typeface="Arial Narrow" pitchFamily="34" charset="0"/>
              </a:rPr>
              <a:t>– works of the flesh</a:t>
            </a:r>
          </a:p>
          <a:p>
            <a:pPr rtl="0"/>
            <a:r>
              <a:rPr lang="en-US" sz="1200" b="0" i="1" u="none" strike="noStrike" kern="1200" baseline="0" dirty="0">
                <a:solidFill>
                  <a:schemeClr val="tx1"/>
                </a:solidFill>
                <a:latin typeface="+mn-lt"/>
                <a:ea typeface="+mn-ea"/>
                <a:cs typeface="+mn-cs"/>
              </a:rPr>
              <a:t>Now the works of the flesh are evident, which are: adultery, fornication, uncleanness, lewdness,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Galatians 5:19</a:t>
            </a:r>
            <a:r>
              <a:rPr lang="en-US" sz="1200" b="0" i="0" u="none" strike="noStrike" kern="1200" baseline="0" dirty="0">
                <a:solidFill>
                  <a:schemeClr val="tx1"/>
                </a:solidFill>
                <a:latin typeface="+mn-lt"/>
                <a:ea typeface="+mn-ea"/>
                <a:cs typeface="+mn-cs"/>
              </a:rPr>
              <a:t>)</a:t>
            </a:r>
          </a:p>
          <a:p>
            <a:pPr marL="0" lvl="0" indent="0">
              <a:buClr>
                <a:schemeClr val="tx1"/>
              </a:buClr>
              <a:buFontTx/>
              <a:buNone/>
            </a:pPr>
            <a:r>
              <a:rPr lang="en-US" sz="4000" b="0" u="none" dirty="0">
                <a:effectLst/>
                <a:latin typeface="Arial Narrow" pitchFamily="34" charset="0"/>
              </a:rPr>
              <a:t>&gt;&gt;&gt;&gt;&gt;&gt;&gt;&gt;&gt;&gt;&gt;&gt;&gt;&gt;&gt;&gt;&gt;&gt;&gt;</a:t>
            </a:r>
          </a:p>
          <a:p>
            <a:pPr marL="0" lvl="0" indent="0">
              <a:buClr>
                <a:schemeClr val="tx1"/>
              </a:buClr>
              <a:buFontTx/>
              <a:buNone/>
            </a:pPr>
            <a:r>
              <a:rPr lang="en-US" sz="4000" b="0" u="none" dirty="0">
                <a:solidFill>
                  <a:srgbClr val="FF0000"/>
                </a:solidFill>
                <a:effectLst/>
                <a:latin typeface="Arial Narrow" pitchFamily="34" charset="0"/>
              </a:rPr>
              <a:t>    6. </a:t>
            </a:r>
            <a:r>
              <a:rPr lang="en-US" sz="4000" b="1" u="none" dirty="0">
                <a:solidFill>
                  <a:srgbClr val="FF0000"/>
                </a:solidFill>
                <a:effectLst/>
                <a:latin typeface="Arial Narrow" pitchFamily="34" charset="0"/>
              </a:rPr>
              <a:t>1 Thess. 4:3-5</a:t>
            </a:r>
            <a:r>
              <a:rPr lang="en-US" sz="4000" b="1" u="none" dirty="0">
                <a:effectLst/>
                <a:latin typeface="Arial Narrow" pitchFamily="34" charset="0"/>
              </a:rPr>
              <a:t> </a:t>
            </a:r>
            <a:r>
              <a:rPr lang="en-US" sz="4000" b="0" u="none" dirty="0">
                <a:effectLst/>
                <a:latin typeface="Arial Narrow" pitchFamily="34" charset="0"/>
              </a:rPr>
              <a:t>– abstain from </a:t>
            </a:r>
          </a:p>
          <a:p>
            <a:pPr rtl="0"/>
            <a:r>
              <a:rPr lang="en-US" sz="1200" b="0" i="1" u="none" strike="noStrike" kern="1200" baseline="0" dirty="0">
                <a:solidFill>
                  <a:schemeClr val="tx1"/>
                </a:solidFill>
                <a:latin typeface="+mn-lt"/>
                <a:ea typeface="+mn-ea"/>
                <a:cs typeface="+mn-cs"/>
              </a:rPr>
              <a:t>For this is the will of God, your sanctification: that you should abstain from sexual immorality;</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1 Thessalonians 4:3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lvl="0" indent="0">
              <a:buClr>
                <a:schemeClr val="tx1"/>
              </a:buClr>
              <a:buFontTx/>
              <a:buNone/>
            </a:pPr>
            <a:endParaRPr lang="en-US" b="0" u="none" dirty="0">
              <a:effectLst/>
            </a:endParaRPr>
          </a:p>
        </p:txBody>
      </p:sp>
      <p:sp>
        <p:nvSpPr>
          <p:cNvPr id="4" name="Slide Number Placeholder 3"/>
          <p:cNvSpPr>
            <a:spLocks noGrp="1"/>
          </p:cNvSpPr>
          <p:nvPr>
            <p:ph type="sldNum" sz="quarter" idx="5"/>
          </p:nvPr>
        </p:nvSpPr>
        <p:spPr/>
        <p:txBody>
          <a:bodyPr/>
          <a:lstStyle/>
          <a:p>
            <a:fld id="{8F172A88-65B0-43C6-BCA0-763BF50E75C7}" type="slidenum">
              <a:rPr lang="en-US" smtClean="0"/>
              <a:t>6</a:t>
            </a:fld>
            <a:endParaRPr lang="en-US"/>
          </a:p>
        </p:txBody>
      </p:sp>
    </p:spTree>
    <p:extLst>
      <p:ext uri="{BB962C8B-B14F-4D97-AF65-F5344CB8AC3E}">
        <p14:creationId xmlns:p14="http://schemas.microsoft.com/office/powerpoint/2010/main" val="1369001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latin typeface="Arial Narrow" pitchFamily="34" charset="0"/>
              </a:rPr>
              <a:t>    1. Contentment (</a:t>
            </a:r>
            <a:r>
              <a:rPr lang="en-US" sz="4000" b="1" dirty="0">
                <a:solidFill>
                  <a:srgbClr val="FF0000"/>
                </a:solidFill>
                <a:effectLst/>
                <a:latin typeface="Arial Narrow" pitchFamily="34" charset="0"/>
              </a:rPr>
              <a:t>13:5-6</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Let your conduct be </a:t>
            </a:r>
            <a:r>
              <a:rPr lang="en-US" sz="1200" b="0" i="1" u="sng" strike="noStrike" kern="1200" baseline="0" dirty="0">
                <a:solidFill>
                  <a:schemeClr val="tx1"/>
                </a:solidFill>
                <a:latin typeface="+mn-lt"/>
                <a:ea typeface="+mn-ea"/>
                <a:cs typeface="+mn-cs"/>
              </a:rPr>
              <a:t>without covetousness</a:t>
            </a:r>
            <a:r>
              <a:rPr lang="en-US" sz="1200" b="0" i="1" u="none" strike="noStrike" kern="1200" baseline="0" dirty="0">
                <a:solidFill>
                  <a:schemeClr val="tx1"/>
                </a:solidFill>
                <a:latin typeface="+mn-lt"/>
                <a:ea typeface="+mn-ea"/>
                <a:cs typeface="+mn-cs"/>
              </a:rPr>
              <a:t>; be content with such things as you have. For He Himself has said, "I WILL NEVER LEAVE YOU NOR FORSAKE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13:5</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solidFill>
                  <a:srgbClr val="FF0000"/>
                </a:solidFill>
                <a:effectLst/>
                <a:latin typeface="Arial Narrow" pitchFamily="34" charset="0"/>
              </a:rPr>
              <a:t>    2. </a:t>
            </a:r>
            <a:r>
              <a:rPr lang="en-US" sz="4000" b="1" dirty="0">
                <a:solidFill>
                  <a:srgbClr val="FF0000"/>
                </a:solidFill>
                <a:effectLst/>
                <a:latin typeface="Arial Narrow" pitchFamily="34" charset="0"/>
              </a:rPr>
              <a:t>Phil. 4:11-13 </a:t>
            </a:r>
            <a:r>
              <a:rPr lang="en-US" sz="4000" b="0" dirty="0">
                <a:effectLst/>
                <a:latin typeface="Arial Narrow" pitchFamily="34" charset="0"/>
              </a:rPr>
              <a:t>– trusts God</a:t>
            </a:r>
          </a:p>
          <a:p>
            <a:pPr rtl="0"/>
            <a:r>
              <a:rPr lang="en-US" sz="1200" b="0" i="1" u="none" strike="noStrike" kern="1200" baseline="0" dirty="0">
                <a:solidFill>
                  <a:schemeClr val="tx1"/>
                </a:solidFill>
                <a:latin typeface="+mn-lt"/>
                <a:ea typeface="+mn-ea"/>
                <a:cs typeface="+mn-cs"/>
              </a:rPr>
              <a:t>Not that I speak in regard to need, for I have learned in whatever state I am, to be content: </a:t>
            </a:r>
            <a:r>
              <a:rPr lang="en-US" sz="1200" b="0" i="0" u="none" strike="noStrike" kern="1200" baseline="0" dirty="0">
                <a:solidFill>
                  <a:schemeClr val="tx1"/>
                </a:solidFill>
                <a:latin typeface="+mn-lt"/>
                <a:ea typeface="+mn-ea"/>
                <a:cs typeface="+mn-cs"/>
              </a:rPr>
              <a:t>(</a:t>
            </a:r>
            <a:r>
              <a:rPr lang="en-US" sz="1200" b="1" i="1" u="none" strike="noStrike" kern="1200" baseline="0" dirty="0">
                <a:solidFill>
                  <a:schemeClr val="tx1"/>
                </a:solidFill>
                <a:latin typeface="+mn-lt"/>
                <a:ea typeface="+mn-ea"/>
                <a:cs typeface="+mn-cs"/>
              </a:rPr>
              <a:t>Philippians 4:11</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As a mature Christian, nothing is impossible for my Lord.</a:t>
            </a:r>
          </a:p>
          <a:p>
            <a:pPr rtl="0"/>
            <a:r>
              <a:rPr lang="en-US" sz="1200" b="0" i="1" u="none" strike="noStrike" kern="1200" baseline="0" dirty="0">
                <a:solidFill>
                  <a:schemeClr val="tx1"/>
                </a:solidFill>
                <a:latin typeface="+mn-lt"/>
                <a:ea typeface="+mn-ea"/>
                <a:cs typeface="+mn-cs"/>
              </a:rPr>
              <a:t>I can do all things through Christ who strengthens me.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4:13</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solidFill>
                  <a:srgbClr val="FF0000"/>
                </a:solidFill>
                <a:effectLst/>
                <a:latin typeface="Arial Narrow" pitchFamily="34" charset="0"/>
              </a:rPr>
              <a:t>    3. </a:t>
            </a:r>
            <a:r>
              <a:rPr lang="en-US" sz="4000" b="1" dirty="0">
                <a:solidFill>
                  <a:srgbClr val="FF0000"/>
                </a:solidFill>
                <a:effectLst/>
                <a:latin typeface="Arial Narrow" pitchFamily="34" charset="0"/>
              </a:rPr>
              <a:t>1 Tim. 6:8-10</a:t>
            </a:r>
            <a:r>
              <a:rPr lang="en-US" sz="4000" b="1" dirty="0">
                <a:effectLst/>
                <a:latin typeface="Arial Narrow" pitchFamily="34" charset="0"/>
              </a:rPr>
              <a:t> </a:t>
            </a:r>
            <a:r>
              <a:rPr lang="en-US" sz="4000" b="0" dirty="0">
                <a:effectLst/>
                <a:latin typeface="Arial Narrow" pitchFamily="34" charset="0"/>
              </a:rPr>
              <a:t>– content with necessities</a:t>
            </a:r>
          </a:p>
          <a:p>
            <a:pPr rtl="0"/>
            <a:r>
              <a:rPr lang="en-US" sz="1200" b="0" i="1" u="none" strike="noStrike" kern="1200" baseline="0" dirty="0">
                <a:solidFill>
                  <a:schemeClr val="tx1"/>
                </a:solidFill>
                <a:latin typeface="+mn-lt"/>
                <a:ea typeface="+mn-ea"/>
                <a:cs typeface="+mn-cs"/>
              </a:rPr>
              <a:t>And having food and clothing, with these we shall be content.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Timothy 6:8</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&gt;&gt;&gt;&gt;&gt;&gt;&gt;&gt;&gt;&gt;&gt;&gt;&gt;&gt;&gt;&gt;&gt;</a:t>
            </a:r>
          </a:p>
          <a:p>
            <a:pPr marL="0" lvl="0" indent="0">
              <a:buClr>
                <a:schemeClr val="tx1"/>
              </a:buClr>
              <a:buFontTx/>
              <a:buNone/>
            </a:pPr>
            <a:r>
              <a:rPr lang="en-US" sz="4000" b="0" dirty="0">
                <a:effectLst/>
                <a:latin typeface="Arial Narrow" pitchFamily="34" charset="0"/>
              </a:rPr>
              <a:t>    4. Not constantly striving for more and more</a:t>
            </a: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7</a:t>
            </a:fld>
            <a:endParaRPr lang="en-US"/>
          </a:p>
        </p:txBody>
      </p:sp>
    </p:spTree>
    <p:extLst>
      <p:ext uri="{BB962C8B-B14F-4D97-AF65-F5344CB8AC3E}">
        <p14:creationId xmlns:p14="http://schemas.microsoft.com/office/powerpoint/2010/main" val="2293800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latin typeface="Arial Narrow" pitchFamily="34" charset="0"/>
              </a:rPr>
              <a:t>    1. Obedient in Submission (</a:t>
            </a:r>
            <a:r>
              <a:rPr lang="en-US" sz="4000" b="1" dirty="0">
                <a:solidFill>
                  <a:srgbClr val="FF0000"/>
                </a:solidFill>
                <a:effectLst/>
                <a:latin typeface="Arial Narrow" pitchFamily="34" charset="0"/>
              </a:rPr>
              <a:t>13:7, 17, 24</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Remember those who rule over you, who have spoken the word of God to you, whose faith follow, considering the outcome of their conduct.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Obey those who rule over you, and be submissive, for they watch out for your souls, as those who must give account. Let them do so with joy and not with grief, for that would be unprofitable for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13:17</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Greet all those who rule over you, and all the saints. Those from Italy greet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13:24</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buFontTx/>
              <a:buNone/>
            </a:pPr>
            <a:r>
              <a:rPr lang="en-US" sz="4000" b="0" dirty="0">
                <a:effectLst/>
                <a:latin typeface="Arial Narrow" pitchFamily="34" charset="0"/>
              </a:rPr>
              <a:t>&gt;&gt;&gt;&gt;&gt;&gt;&gt;&gt;&gt;&gt;&gt;&gt;&gt;&gt;&gt;&gt;</a:t>
            </a:r>
          </a:p>
          <a:p>
            <a:pPr marL="0" lvl="0" indent="0">
              <a:buClr>
                <a:schemeClr val="tx1"/>
              </a:buClr>
              <a:buFontTx/>
              <a:buNone/>
            </a:pPr>
            <a:r>
              <a:rPr lang="en-US" sz="4000" b="0" dirty="0">
                <a:solidFill>
                  <a:srgbClr val="FF0000"/>
                </a:solidFill>
                <a:effectLst/>
                <a:latin typeface="Arial Narrow" pitchFamily="34" charset="0"/>
              </a:rPr>
              <a:t>    2. </a:t>
            </a:r>
            <a:r>
              <a:rPr lang="en-US" sz="4000" b="1" dirty="0">
                <a:solidFill>
                  <a:srgbClr val="FF0000"/>
                </a:solidFill>
                <a:effectLst/>
                <a:latin typeface="Arial Narrow" pitchFamily="34" charset="0"/>
              </a:rPr>
              <a:t>Acts 20:28</a:t>
            </a:r>
            <a:r>
              <a:rPr lang="en-US" sz="4000" b="1" dirty="0">
                <a:effectLst/>
                <a:latin typeface="Arial Narrow" pitchFamily="34" charset="0"/>
              </a:rPr>
              <a:t> </a:t>
            </a:r>
            <a:r>
              <a:rPr lang="en-US" sz="4000" b="0" dirty="0">
                <a:effectLst/>
                <a:latin typeface="Arial Narrow" pitchFamily="34" charset="0"/>
              </a:rPr>
              <a:t>– made you overseers through the Holy Spirit</a:t>
            </a:r>
          </a:p>
          <a:p>
            <a:pPr rtl="0"/>
            <a:r>
              <a:rPr lang="en-US" sz="1200" b="0" i="1" u="none" strike="noStrike" kern="1200" baseline="0" dirty="0">
                <a:solidFill>
                  <a:schemeClr val="tx1"/>
                </a:solidFill>
                <a:latin typeface="+mn-lt"/>
                <a:ea typeface="+mn-ea"/>
                <a:cs typeface="+mn-cs"/>
              </a:rPr>
              <a:t>Therefore take heed to yourselves and to all the flock, among which the Holy Spirit has made you overseers, to shepherd the church of God which He purchased with His own blood.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20:28</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&gt;&gt;&gt;&gt;&gt;&gt;&gt;&gt;&gt;&gt;&gt;&gt;&gt;&gt;&gt;&gt;</a:t>
            </a:r>
          </a:p>
          <a:p>
            <a:pPr marL="0" lvl="0" indent="0">
              <a:buClr>
                <a:schemeClr val="tx1"/>
              </a:buClr>
              <a:buFontTx/>
              <a:buNone/>
            </a:pPr>
            <a:r>
              <a:rPr lang="en-US" sz="4000" b="0" dirty="0">
                <a:solidFill>
                  <a:srgbClr val="FF0000"/>
                </a:solidFill>
                <a:effectLst/>
                <a:latin typeface="Arial Narrow" pitchFamily="34" charset="0"/>
              </a:rPr>
              <a:t>    3. </a:t>
            </a:r>
            <a:r>
              <a:rPr lang="en-US" sz="4000" b="1" dirty="0">
                <a:solidFill>
                  <a:srgbClr val="FF0000"/>
                </a:solidFill>
                <a:effectLst/>
                <a:latin typeface="Arial Narrow" pitchFamily="34" charset="0"/>
              </a:rPr>
              <a:t>Phil 1:1</a:t>
            </a:r>
            <a:r>
              <a:rPr lang="en-US" sz="4000" b="1" dirty="0">
                <a:effectLst/>
                <a:latin typeface="Arial Narrow" pitchFamily="34" charset="0"/>
              </a:rPr>
              <a:t> </a:t>
            </a:r>
            <a:r>
              <a:rPr lang="en-US" sz="4000" b="0" dirty="0">
                <a:effectLst/>
                <a:latin typeface="Arial Narrow" pitchFamily="34" charset="0"/>
              </a:rPr>
              <a:t>– bishops</a:t>
            </a:r>
          </a:p>
          <a:p>
            <a:pPr rtl="0"/>
            <a:r>
              <a:rPr lang="en-US" sz="1200" b="0" i="1" u="none" strike="noStrike" kern="1200" baseline="0" dirty="0">
                <a:solidFill>
                  <a:schemeClr val="tx1"/>
                </a:solidFill>
                <a:latin typeface="+mn-lt"/>
                <a:ea typeface="+mn-ea"/>
                <a:cs typeface="+mn-cs"/>
              </a:rPr>
              <a:t>Paul and Timothy, bondservants of Jesus Christ, To all the saints in Christ Jesus who are in Philippi, with the bishops and deacons: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1:1</a:t>
            </a:r>
            <a:r>
              <a:rPr lang="en-US" sz="1200" b="0" i="0" u="none" strike="noStrike" kern="1200" baseline="0" dirty="0">
                <a:solidFill>
                  <a:schemeClr val="tx1"/>
                </a:solidFill>
                <a:latin typeface="+mn-lt"/>
                <a:ea typeface="+mn-ea"/>
                <a:cs typeface="+mn-cs"/>
              </a:rPr>
              <a:t>)</a:t>
            </a:r>
          </a:p>
          <a:p>
            <a:pPr marL="0" lvl="0" indent="0">
              <a:buClr>
                <a:schemeClr val="tx1"/>
              </a:buClr>
              <a:buFontTx/>
              <a:buNone/>
            </a:pPr>
            <a:r>
              <a:rPr lang="en-US" sz="4000" b="0" dirty="0">
                <a:effectLst/>
                <a:latin typeface="Arial Narrow" pitchFamily="34" charset="0"/>
              </a:rPr>
              <a:t>&gt;&gt;&gt;&gt;&gt;&gt;&gt;&gt;&gt;&gt;&gt;&gt;&gt;&gt;&gt;&gt;</a:t>
            </a:r>
          </a:p>
          <a:p>
            <a:pPr marL="0" lvl="0" indent="0">
              <a:buClr>
                <a:schemeClr val="tx1"/>
              </a:buClr>
              <a:buFontTx/>
              <a:buNone/>
            </a:pPr>
            <a:r>
              <a:rPr lang="en-US" sz="4000" b="0" dirty="0">
                <a:effectLst/>
                <a:latin typeface="Arial Narrow" pitchFamily="34" charset="0"/>
              </a:rPr>
              <a:t>    4. Elders [bishops] are over the local church</a:t>
            </a:r>
          </a:p>
          <a:p>
            <a:pPr marL="0" lvl="0" indent="0">
              <a:buClr>
                <a:schemeClr val="tx1"/>
              </a:buClr>
              <a:buFontTx/>
              <a:buNone/>
            </a:pPr>
            <a:r>
              <a:rPr lang="en-US" sz="4000" b="0" dirty="0">
                <a:effectLst/>
                <a:latin typeface="Arial Narrow" pitchFamily="34" charset="0"/>
              </a:rPr>
              <a:t>&gt;&gt;&gt;&gt;&gt;&gt;&gt;&gt;&gt;&gt;&gt;&gt;&gt;&gt;&gt;&gt;</a:t>
            </a:r>
          </a:p>
          <a:p>
            <a:pPr marL="0" lvl="0" indent="0">
              <a:buClr>
                <a:schemeClr val="tx1"/>
              </a:buClr>
              <a:buFontTx/>
              <a:buNone/>
            </a:pPr>
            <a:r>
              <a:rPr lang="en-US" sz="4000" b="0" dirty="0">
                <a:effectLst/>
                <a:latin typeface="Arial Narrow" pitchFamily="34" charset="0"/>
              </a:rPr>
              <a:t>        a. Members are under their rule</a:t>
            </a:r>
          </a:p>
          <a:p>
            <a:pPr marL="0" lvl="0" indent="0">
              <a:buClr>
                <a:schemeClr val="tx1"/>
              </a:buClr>
              <a:buFontTx/>
              <a:buNone/>
            </a:pPr>
            <a:r>
              <a:rPr lang="en-US" sz="4000" b="0" dirty="0">
                <a:effectLst/>
                <a:latin typeface="Arial Narrow" pitchFamily="34" charset="0"/>
              </a:rPr>
              <a:t>&gt;&gt;&gt;&gt;&gt;&gt;&gt;&gt;&gt;&gt;&gt;&gt;&gt;&gt;&gt;&gt;</a:t>
            </a:r>
          </a:p>
          <a:p>
            <a:pPr marL="0" lvl="0" indent="0">
              <a:buClr>
                <a:schemeClr val="tx1"/>
              </a:buClr>
              <a:buFontTx/>
              <a:buNone/>
            </a:pPr>
            <a:r>
              <a:rPr lang="en-US" sz="4000" b="0" dirty="0">
                <a:effectLst/>
                <a:latin typeface="Arial Narrow" pitchFamily="34" charset="0"/>
              </a:rPr>
              <a:t>        b. Following their lead &amp; example</a:t>
            </a: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8</a:t>
            </a:fld>
            <a:endParaRPr lang="en-US"/>
          </a:p>
        </p:txBody>
      </p:sp>
    </p:spTree>
    <p:extLst>
      <p:ext uri="{BB962C8B-B14F-4D97-AF65-F5344CB8AC3E}">
        <p14:creationId xmlns:p14="http://schemas.microsoft.com/office/powerpoint/2010/main" val="628765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4000" b="0" dirty="0">
                <a:effectLst/>
                <a:latin typeface="Arial Narrow" pitchFamily="34" charset="0"/>
              </a:rPr>
              <a:t>    1. Steadfastness (</a:t>
            </a:r>
            <a:r>
              <a:rPr lang="en-US" sz="4000" b="1" dirty="0">
                <a:solidFill>
                  <a:srgbClr val="FF0000"/>
                </a:solidFill>
                <a:effectLst/>
                <a:latin typeface="Arial Narrow" pitchFamily="34" charset="0"/>
              </a:rPr>
              <a:t>13:8-9a</a:t>
            </a:r>
            <a:r>
              <a:rPr lang="en-US" sz="4000" b="0" dirty="0">
                <a:effectLst/>
                <a:latin typeface="Arial Narrow" pitchFamily="34" charset="0"/>
              </a:rPr>
              <a:t>)</a:t>
            </a:r>
          </a:p>
          <a:p>
            <a:pPr rtl="0"/>
            <a:r>
              <a:rPr lang="en-US" sz="1200" b="0" i="1" u="none" strike="noStrike" kern="1200" baseline="0" dirty="0">
                <a:solidFill>
                  <a:schemeClr val="tx1"/>
                </a:solidFill>
                <a:latin typeface="+mn-lt"/>
                <a:ea typeface="+mn-ea"/>
                <a:cs typeface="+mn-cs"/>
              </a:rPr>
              <a:t>Jesus Christ is the same yesterday, today, and forever. Do not be carried about with various and strange doctrines. For it is good that the heart be established by grace.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13:8-9a</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indent="0">
              <a:buFontTx/>
              <a:buNone/>
            </a:pPr>
            <a:r>
              <a:rPr lang="en-US" sz="4000" b="0" dirty="0">
                <a:effectLst/>
                <a:latin typeface="Arial Narrow" pitchFamily="34" charset="0"/>
              </a:rPr>
              <a:t>&gt;&gt;&gt;&gt;&gt;&gt;&gt;&gt;&gt;&gt;&gt;&gt;&gt;&gt;</a:t>
            </a:r>
          </a:p>
          <a:p>
            <a:pPr marL="0" lvl="0" indent="0">
              <a:buClr>
                <a:schemeClr val="tx1"/>
              </a:buClr>
              <a:buFontTx/>
              <a:buNone/>
            </a:pPr>
            <a:r>
              <a:rPr lang="en-US" sz="4000" b="0" dirty="0">
                <a:solidFill>
                  <a:srgbClr val="FF0000"/>
                </a:solidFill>
                <a:effectLst/>
                <a:latin typeface="Arial Narrow" pitchFamily="34" charset="0"/>
              </a:rPr>
              <a:t>    2. </a:t>
            </a:r>
            <a:r>
              <a:rPr lang="en-US" sz="4000" b="1" dirty="0">
                <a:solidFill>
                  <a:srgbClr val="FF0000"/>
                </a:solidFill>
                <a:effectLst/>
                <a:latin typeface="Arial Narrow" pitchFamily="34" charset="0"/>
              </a:rPr>
              <a:t>Eph. 4:14</a:t>
            </a:r>
            <a:r>
              <a:rPr lang="en-US" sz="4000" b="1" dirty="0">
                <a:effectLst/>
                <a:latin typeface="Arial Narrow" pitchFamily="34" charset="0"/>
              </a:rPr>
              <a:t> </a:t>
            </a:r>
            <a:r>
              <a:rPr lang="en-US" sz="4000" b="0" dirty="0">
                <a:effectLst/>
                <a:latin typeface="Arial Narrow" pitchFamily="34" charset="0"/>
              </a:rPr>
              <a:t>– no longer tossed about</a:t>
            </a:r>
          </a:p>
          <a:p>
            <a:pPr rtl="0"/>
            <a:r>
              <a:rPr lang="en-US" sz="1200" b="0" i="1" u="none" strike="noStrike" kern="1200" baseline="0" dirty="0">
                <a:solidFill>
                  <a:schemeClr val="tx1"/>
                </a:solidFill>
                <a:latin typeface="+mn-lt"/>
                <a:ea typeface="+mn-ea"/>
                <a:cs typeface="+mn-cs"/>
              </a:rPr>
              <a:t>that we should no longer be children, tossed to and fro and carried about with every wind of doctrine, by the trickery of men, in the cunning craftiness of deceitful plotting,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4:14</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a:t>
            </a:r>
          </a:p>
          <a:p>
            <a:pPr marL="0" lvl="0" indent="0">
              <a:buClr>
                <a:schemeClr val="tx1"/>
              </a:buClr>
              <a:buFontTx/>
              <a:buNone/>
            </a:pPr>
            <a:r>
              <a:rPr lang="en-US" sz="4000" b="0" dirty="0">
                <a:solidFill>
                  <a:srgbClr val="FF0000"/>
                </a:solidFill>
                <a:effectLst/>
                <a:latin typeface="Arial Narrow" pitchFamily="34" charset="0"/>
              </a:rPr>
              <a:t>    3. </a:t>
            </a:r>
            <a:r>
              <a:rPr lang="en-US" sz="4000" b="1" dirty="0">
                <a:solidFill>
                  <a:srgbClr val="FF0000"/>
                </a:solidFill>
                <a:effectLst/>
                <a:latin typeface="Arial Narrow" pitchFamily="34" charset="0"/>
              </a:rPr>
              <a:t>2 Pet. 3:17</a:t>
            </a:r>
            <a:r>
              <a:rPr lang="en-US" sz="4000" b="1" dirty="0">
                <a:effectLst/>
                <a:latin typeface="Arial Narrow" pitchFamily="34" charset="0"/>
              </a:rPr>
              <a:t> </a:t>
            </a:r>
            <a:r>
              <a:rPr lang="en-US" sz="4000" b="0" dirty="0">
                <a:effectLst/>
                <a:latin typeface="Arial Narrow" pitchFamily="34" charset="0"/>
              </a:rPr>
              <a:t>– beware lest you fall</a:t>
            </a:r>
          </a:p>
          <a:p>
            <a:pPr rtl="0"/>
            <a:r>
              <a:rPr lang="en-US" sz="1200" b="0" i="1" u="none" strike="noStrike" kern="1200" baseline="0" dirty="0">
                <a:solidFill>
                  <a:schemeClr val="tx1"/>
                </a:solidFill>
                <a:latin typeface="+mn-lt"/>
                <a:ea typeface="+mn-ea"/>
                <a:cs typeface="+mn-cs"/>
              </a:rPr>
              <a:t>You therefore, beloved, since you know this beforehand, beware lest you also fall from your own steadfastness, being led away with the error of the wicked;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Peter 3:17</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a:t>
            </a:r>
          </a:p>
          <a:p>
            <a:pPr marL="0" lvl="0" indent="0">
              <a:buClr>
                <a:schemeClr val="tx1"/>
              </a:buClr>
              <a:buFontTx/>
              <a:buNone/>
            </a:pPr>
            <a:r>
              <a:rPr lang="en-US" sz="4000" b="0" dirty="0">
                <a:solidFill>
                  <a:srgbClr val="FF0000"/>
                </a:solidFill>
                <a:effectLst/>
                <a:latin typeface="Arial Narrow" pitchFamily="34" charset="0"/>
              </a:rPr>
              <a:t>    4. </a:t>
            </a:r>
            <a:r>
              <a:rPr lang="en-US" sz="4000" b="1" dirty="0">
                <a:solidFill>
                  <a:srgbClr val="FF0000"/>
                </a:solidFill>
                <a:effectLst/>
                <a:latin typeface="Arial Narrow" pitchFamily="34" charset="0"/>
              </a:rPr>
              <a:t>Rev. 12:15</a:t>
            </a:r>
            <a:r>
              <a:rPr lang="en-US" sz="4000" b="1" dirty="0">
                <a:effectLst/>
                <a:latin typeface="Arial Narrow" pitchFamily="34" charset="0"/>
              </a:rPr>
              <a:t> </a:t>
            </a:r>
            <a:r>
              <a:rPr lang="en-US" sz="4000" b="0" dirty="0">
                <a:effectLst/>
                <a:latin typeface="Arial Narrow" pitchFamily="34" charset="0"/>
              </a:rPr>
              <a:t>– might cause to be carried away</a:t>
            </a:r>
          </a:p>
          <a:p>
            <a:pPr rtl="0"/>
            <a:r>
              <a:rPr lang="en-US" sz="1200" b="0" i="1" u="none" strike="noStrike" kern="1200" baseline="0" dirty="0">
                <a:solidFill>
                  <a:schemeClr val="tx1"/>
                </a:solidFill>
                <a:latin typeface="+mn-lt"/>
                <a:ea typeface="+mn-ea"/>
                <a:cs typeface="+mn-cs"/>
              </a:rPr>
              <a:t>So the serpent spewed water out of his mouth like a flood after the woman, that he might cause her to be carried away by the flood.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12:15</a:t>
            </a:r>
            <a:r>
              <a:rPr lang="en-US" sz="1200" b="0" i="0" u="none" strike="noStrike" kern="1200" baseline="0" dirty="0">
                <a:solidFill>
                  <a:schemeClr val="tx1"/>
                </a:solidFill>
                <a:latin typeface="+mn-lt"/>
                <a:ea typeface="+mn-ea"/>
                <a:cs typeface="+mn-cs"/>
              </a:rPr>
              <a:t>)</a:t>
            </a:r>
            <a:endParaRPr lang="en-US" sz="4000" b="0" dirty="0">
              <a:effectLst/>
              <a:latin typeface="Arial Narrow" pitchFamily="34" charset="0"/>
            </a:endParaRPr>
          </a:p>
          <a:p>
            <a:pPr marL="0" lvl="0" indent="0">
              <a:buClr>
                <a:schemeClr val="tx1"/>
              </a:buClr>
              <a:buFontTx/>
              <a:buNone/>
            </a:pPr>
            <a:r>
              <a:rPr lang="en-US" sz="4000" b="0" dirty="0">
                <a:effectLst/>
                <a:latin typeface="Arial Narrow" pitchFamily="34" charset="0"/>
              </a:rPr>
              <a:t>&gt;&gt;&gt;&gt;&gt;&gt;&gt;&gt;&gt;&gt;&gt;&gt;&gt;&gt;</a:t>
            </a:r>
          </a:p>
          <a:p>
            <a:pPr marL="0" lvl="0" indent="0">
              <a:buClr>
                <a:schemeClr val="tx1"/>
              </a:buClr>
              <a:buFontTx/>
              <a:buNone/>
            </a:pPr>
            <a:r>
              <a:rPr lang="en-US" sz="4000" b="0" dirty="0">
                <a:effectLst/>
                <a:latin typeface="Arial Narrow" pitchFamily="34" charset="0"/>
              </a:rPr>
              <a:t>    5. Fixed and grounded in Jesus and His word</a:t>
            </a:r>
            <a:endParaRPr lang="en-US" b="0" dirty="0">
              <a:effectLst/>
            </a:endParaRPr>
          </a:p>
        </p:txBody>
      </p:sp>
      <p:sp>
        <p:nvSpPr>
          <p:cNvPr id="4" name="Slide Number Placeholder 3"/>
          <p:cNvSpPr>
            <a:spLocks noGrp="1"/>
          </p:cNvSpPr>
          <p:nvPr>
            <p:ph type="sldNum" sz="quarter" idx="5"/>
          </p:nvPr>
        </p:nvSpPr>
        <p:spPr/>
        <p:txBody>
          <a:bodyPr/>
          <a:lstStyle/>
          <a:p>
            <a:fld id="{8F172A88-65B0-43C6-BCA0-763BF50E75C7}" type="slidenum">
              <a:rPr lang="en-US" smtClean="0"/>
              <a:t>9</a:t>
            </a:fld>
            <a:endParaRPr lang="en-US"/>
          </a:p>
        </p:txBody>
      </p:sp>
    </p:spTree>
    <p:extLst>
      <p:ext uri="{BB962C8B-B14F-4D97-AF65-F5344CB8AC3E}">
        <p14:creationId xmlns:p14="http://schemas.microsoft.com/office/powerpoint/2010/main" val="3294910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Tx/>
              <a:buNone/>
            </a:pPr>
            <a:r>
              <a:rPr lang="en-US" sz="4000" b="0" u="none" dirty="0">
                <a:effectLst/>
                <a:latin typeface="Arial Narrow" pitchFamily="34" charset="0"/>
              </a:rPr>
              <a:t>    1. Serving God (</a:t>
            </a:r>
            <a:r>
              <a:rPr lang="en-US" sz="4000" b="1" u="none" dirty="0">
                <a:solidFill>
                  <a:srgbClr val="FF0000"/>
                </a:solidFill>
                <a:effectLst/>
                <a:latin typeface="Arial Narrow" pitchFamily="34" charset="0"/>
              </a:rPr>
              <a:t>13:15-16, 21</a:t>
            </a:r>
            <a:r>
              <a:rPr lang="en-US" sz="4000" b="0" u="none" dirty="0">
                <a:effectLst/>
                <a:latin typeface="Arial Narrow" pitchFamily="34" charset="0"/>
              </a:rPr>
              <a:t>)</a:t>
            </a:r>
          </a:p>
          <a:p>
            <a:pPr rtl="0"/>
            <a:r>
              <a:rPr lang="en-US" sz="1200" b="0" i="1" u="none" strike="noStrike" kern="1200" baseline="0" dirty="0">
                <a:solidFill>
                  <a:schemeClr val="tx1"/>
                </a:solidFill>
                <a:latin typeface="+mn-lt"/>
                <a:ea typeface="+mn-ea"/>
                <a:cs typeface="+mn-cs"/>
              </a:rPr>
              <a:t>Therefore by Him let us continually offer the sacrifice of praise to God, that is, the fruit of our lips, giving thanks to His name. But do not forget to do good and to share, for with such sacrifices God is well pleased.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Hebrews 13:15-16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May the God of Peace -</a:t>
            </a:r>
          </a:p>
          <a:p>
            <a:pPr rtl="0"/>
            <a:r>
              <a:rPr lang="en-US" sz="1200" b="0" i="1" u="none" strike="noStrike" kern="1200" baseline="0" dirty="0">
                <a:solidFill>
                  <a:schemeClr val="tx1"/>
                </a:solidFill>
                <a:latin typeface="+mn-lt"/>
                <a:ea typeface="+mn-ea"/>
                <a:cs typeface="+mn-cs"/>
              </a:rPr>
              <a:t>make you complete in every good work to do His will, working in you what is well pleasing in His sight, through Jesus Christ, to whom be glory forever and ever. Amen.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13:21</a:t>
            </a:r>
            <a:r>
              <a:rPr lang="en-US" sz="1200" b="0" i="0" u="none" strike="noStrike" kern="1200" baseline="0" dirty="0">
                <a:solidFill>
                  <a:schemeClr val="tx1"/>
                </a:solidFill>
                <a:latin typeface="+mn-lt"/>
                <a:ea typeface="+mn-ea"/>
                <a:cs typeface="+mn-cs"/>
              </a:rPr>
              <a:t>)</a:t>
            </a:r>
            <a:endParaRPr lang="en-US" sz="4000" b="0" u="none" dirty="0">
              <a:effectLst/>
              <a:latin typeface="Arial Narrow" pitchFamily="34" charset="0"/>
            </a:endParaRPr>
          </a:p>
          <a:p>
            <a:pPr marL="0" indent="0" algn="l">
              <a:buFontTx/>
              <a:buNone/>
            </a:pPr>
            <a:r>
              <a:rPr lang="en-US" sz="4000" b="0" u="none" dirty="0">
                <a:effectLst/>
                <a:latin typeface="Arial Narrow" pitchFamily="34" charset="0"/>
              </a:rPr>
              <a:t>&gt;&gt;&gt;&gt;&gt;&gt;&gt;&gt;&gt;&gt;&gt;&gt;&gt;&gt;&gt;&gt;&gt;</a:t>
            </a:r>
          </a:p>
          <a:p>
            <a:pPr marL="0" lvl="0" indent="0" algn="l">
              <a:buClr>
                <a:schemeClr val="tx1"/>
              </a:buClr>
              <a:buFontTx/>
              <a:buNone/>
            </a:pPr>
            <a:r>
              <a:rPr lang="en-US" sz="4000" b="0" u="none" dirty="0">
                <a:solidFill>
                  <a:srgbClr val="FF0000"/>
                </a:solidFill>
                <a:effectLst/>
                <a:latin typeface="Arial Narrow" pitchFamily="34" charset="0"/>
              </a:rPr>
              <a:t>    2. </a:t>
            </a:r>
            <a:r>
              <a:rPr lang="en-US" sz="4000" b="1" u="none" dirty="0">
                <a:solidFill>
                  <a:srgbClr val="FF0000"/>
                </a:solidFill>
                <a:effectLst/>
                <a:latin typeface="Arial Narrow" pitchFamily="34" charset="0"/>
              </a:rPr>
              <a:t>Rom. 12:1</a:t>
            </a:r>
            <a:r>
              <a:rPr lang="en-US" sz="4000" b="1" u="none" dirty="0">
                <a:effectLst/>
                <a:latin typeface="Arial Narrow" pitchFamily="34" charset="0"/>
              </a:rPr>
              <a:t> </a:t>
            </a:r>
            <a:r>
              <a:rPr lang="en-US" sz="4000" b="0" u="none" dirty="0">
                <a:effectLst/>
                <a:latin typeface="Arial Narrow" pitchFamily="34" charset="0"/>
              </a:rPr>
              <a:t>– living sacrifice</a:t>
            </a:r>
          </a:p>
          <a:p>
            <a:pPr rtl="0"/>
            <a:r>
              <a:rPr lang="en-US" sz="1200" b="0" i="1" u="none" strike="noStrike" kern="1200" baseline="0" dirty="0">
                <a:solidFill>
                  <a:schemeClr val="tx1"/>
                </a:solidFill>
                <a:latin typeface="+mn-lt"/>
                <a:ea typeface="+mn-ea"/>
                <a:cs typeface="+mn-cs"/>
              </a:rPr>
              <a:t>I beseech you therefore, brethren, by the mercies of God, that you present your bodies a living sacrifice, holy, acceptable to God, which is your reasonable service.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12:1</a:t>
            </a:r>
            <a:r>
              <a:rPr lang="en-US" sz="1200" b="0" i="0" u="none" strike="noStrike" kern="1200" baseline="0" dirty="0">
                <a:solidFill>
                  <a:schemeClr val="tx1"/>
                </a:solidFill>
                <a:latin typeface="+mn-lt"/>
                <a:ea typeface="+mn-ea"/>
                <a:cs typeface="+mn-cs"/>
              </a:rPr>
              <a:t>)</a:t>
            </a:r>
            <a:endParaRPr lang="en-US" sz="4000" b="0" u="none" dirty="0">
              <a:effectLst/>
              <a:latin typeface="Arial Narrow" pitchFamily="34" charset="0"/>
            </a:endParaRPr>
          </a:p>
          <a:p>
            <a:pPr marL="0" lvl="0" indent="0" algn="l">
              <a:buClr>
                <a:schemeClr val="tx1"/>
              </a:buClr>
              <a:buFontTx/>
              <a:buNone/>
            </a:pPr>
            <a:r>
              <a:rPr lang="en-US" sz="4000" b="0" u="none" dirty="0">
                <a:solidFill>
                  <a:srgbClr val="FF0000"/>
                </a:solidFill>
                <a:effectLst/>
                <a:latin typeface="Arial Narrow" pitchFamily="34" charset="0"/>
              </a:rPr>
              <a:t>&gt;&gt;&gt;&gt;&gt;&gt;&gt;&gt;&gt;&gt;&gt;&gt;&gt;&gt;&gt;&gt;&gt;</a:t>
            </a:r>
          </a:p>
          <a:p>
            <a:pPr marL="0" lvl="0" indent="0" algn="l">
              <a:buClr>
                <a:schemeClr val="tx1"/>
              </a:buClr>
              <a:buFontTx/>
              <a:buNone/>
            </a:pPr>
            <a:r>
              <a:rPr lang="en-US" sz="4000" b="0" u="none" dirty="0">
                <a:effectLst/>
                <a:latin typeface="Arial Narrow" pitchFamily="34" charset="0"/>
              </a:rPr>
              <a:t>    3. Sacrifice of worship (</a:t>
            </a:r>
            <a:r>
              <a:rPr lang="en-US" sz="4000" b="1" u="none" dirty="0">
                <a:solidFill>
                  <a:srgbClr val="FF0000"/>
                </a:solidFill>
                <a:effectLst/>
                <a:latin typeface="Arial Narrow" pitchFamily="34" charset="0"/>
              </a:rPr>
              <a:t>John 4:23-24</a:t>
            </a:r>
            <a:r>
              <a:rPr lang="en-US" sz="4000" b="0" u="none" dirty="0">
                <a:effectLst/>
                <a:latin typeface="Arial Narrow" pitchFamily="34" charset="0"/>
              </a:rPr>
              <a:t>)</a:t>
            </a:r>
          </a:p>
          <a:p>
            <a:pPr rtl="0"/>
            <a:r>
              <a:rPr lang="en-US" sz="1200" b="0" i="1" u="none" strike="noStrike" kern="1200" baseline="0" dirty="0">
                <a:solidFill>
                  <a:schemeClr val="tx1"/>
                </a:solidFill>
                <a:latin typeface="+mn-lt"/>
                <a:ea typeface="+mn-ea"/>
                <a:cs typeface="+mn-cs"/>
              </a:rPr>
              <a:t>But the hour is coming, and now is, when the true worshipers will worship the Father in spirit and truth; for the Father is seeking such to worship Him. God is Spirit, and those who worship Him must worship in spirit and truth."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4:23-24</a:t>
            </a:r>
            <a:r>
              <a:rPr lang="en-US" sz="1200" b="0" i="0" u="none" strike="noStrike" kern="1200" baseline="0" dirty="0">
                <a:solidFill>
                  <a:schemeClr val="tx1"/>
                </a:solidFill>
                <a:latin typeface="+mn-lt"/>
                <a:ea typeface="+mn-ea"/>
                <a:cs typeface="+mn-cs"/>
              </a:rPr>
              <a:t>)</a:t>
            </a:r>
            <a:endParaRPr lang="en-US" sz="4000" b="0" u="none" dirty="0">
              <a:effectLst/>
              <a:latin typeface="Arial Narrow" pitchFamily="34" charset="0"/>
            </a:endParaRPr>
          </a:p>
          <a:p>
            <a:pPr marL="0" lvl="0" indent="0" algn="l">
              <a:buClr>
                <a:schemeClr val="tx1"/>
              </a:buClr>
              <a:buFontTx/>
              <a:buNone/>
            </a:pPr>
            <a:r>
              <a:rPr lang="en-US" sz="4000" b="0" u="none" dirty="0">
                <a:effectLst/>
                <a:latin typeface="Arial Narrow" pitchFamily="34" charset="0"/>
              </a:rPr>
              <a:t>&gt;&gt;&gt;&gt;&gt;&gt;&gt;&gt;&gt;&gt;&gt;&gt;&gt;&gt;&gt;&gt;&gt;</a:t>
            </a:r>
          </a:p>
          <a:p>
            <a:pPr marL="0" lvl="0" indent="0" algn="l">
              <a:buClr>
                <a:schemeClr val="tx1"/>
              </a:buClr>
              <a:buFontTx/>
              <a:buNone/>
            </a:pPr>
            <a:r>
              <a:rPr lang="en-US" sz="4000" b="0" u="none" dirty="0">
                <a:effectLst/>
                <a:latin typeface="Arial Narrow" pitchFamily="34" charset="0"/>
              </a:rPr>
              <a:t>    4. Sacrifice of liberality (</a:t>
            </a:r>
            <a:r>
              <a:rPr lang="en-US" sz="4000" b="1" u="none" dirty="0">
                <a:solidFill>
                  <a:srgbClr val="FF0000"/>
                </a:solidFill>
                <a:effectLst/>
                <a:latin typeface="Arial Narrow" pitchFamily="34" charset="0"/>
              </a:rPr>
              <a:t>Acts 20:35</a:t>
            </a:r>
            <a:r>
              <a:rPr lang="en-US" sz="4000" b="0" u="none" dirty="0">
                <a:effectLst/>
                <a:latin typeface="Arial Narrow" pitchFamily="34" charset="0"/>
              </a:rPr>
              <a:t>)</a:t>
            </a:r>
          </a:p>
          <a:p>
            <a:pPr rtl="0"/>
            <a:r>
              <a:rPr lang="en-US" sz="1200" b="0" i="1" u="none" strike="noStrike" kern="1200" baseline="0" dirty="0">
                <a:solidFill>
                  <a:schemeClr val="tx1"/>
                </a:solidFill>
                <a:latin typeface="+mn-lt"/>
                <a:ea typeface="+mn-ea"/>
                <a:cs typeface="+mn-cs"/>
              </a:rPr>
              <a:t>I have shown you in every way, by laboring like this, that you must support the weak. And remember the words of the Lord Jesus, that He said, 'It is more blessed to give than to receive.' "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20:35</a:t>
            </a:r>
            <a:r>
              <a:rPr lang="en-US" sz="1200" b="0" i="0" u="none" strike="noStrike" kern="1200" baseline="0" dirty="0">
                <a:solidFill>
                  <a:schemeClr val="tx1"/>
                </a:solidFill>
                <a:latin typeface="+mn-lt"/>
                <a:ea typeface="+mn-ea"/>
                <a:cs typeface="+mn-cs"/>
              </a:rPr>
              <a:t>)</a:t>
            </a:r>
            <a:endParaRPr lang="en-US" sz="4000" b="0" u="none" dirty="0">
              <a:effectLst/>
              <a:latin typeface="Arial Narrow" pitchFamily="34" charset="0"/>
            </a:endParaRPr>
          </a:p>
          <a:p>
            <a:pPr marL="0" lvl="0" indent="0" algn="l">
              <a:buClr>
                <a:schemeClr val="tx1"/>
              </a:buClr>
              <a:buFontTx/>
              <a:buNone/>
            </a:pPr>
            <a:r>
              <a:rPr lang="en-US" sz="4000" b="0" u="none" dirty="0">
                <a:effectLst/>
                <a:latin typeface="Arial Narrow" pitchFamily="34" charset="0"/>
              </a:rPr>
              <a:t>&gt;&gt;&gt;&gt;&gt;&gt;&gt;&gt;&gt;&gt;&gt;&gt;&gt;&gt;&gt;&gt;&gt;</a:t>
            </a:r>
          </a:p>
          <a:p>
            <a:pPr marL="0" lvl="0" indent="0" algn="l">
              <a:buClr>
                <a:schemeClr val="tx1"/>
              </a:buClr>
              <a:buFontTx/>
              <a:buNone/>
            </a:pPr>
            <a:r>
              <a:rPr lang="en-US" sz="4000" b="0" u="none" dirty="0">
                <a:effectLst/>
                <a:latin typeface="Arial Narrow" pitchFamily="34" charset="0"/>
              </a:rPr>
              <a:t>    5. Sacrifice of service (</a:t>
            </a:r>
            <a:r>
              <a:rPr lang="en-US" sz="4000" b="1" u="none" dirty="0">
                <a:solidFill>
                  <a:srgbClr val="FF0000"/>
                </a:solidFill>
                <a:effectLst/>
                <a:latin typeface="Arial Narrow" pitchFamily="34" charset="0"/>
              </a:rPr>
              <a:t>1 Cor. 15:58</a:t>
            </a:r>
            <a:r>
              <a:rPr lang="en-US" sz="4000" b="0" u="none" dirty="0">
                <a:effectLst/>
                <a:latin typeface="Arial Narrow" pitchFamily="34" charset="0"/>
              </a:rPr>
              <a:t>)</a:t>
            </a:r>
          </a:p>
          <a:p>
            <a:pPr rtl="0"/>
            <a:r>
              <a:rPr lang="en-US" sz="1200" b="0" i="1" u="none" strike="noStrike" kern="1200" baseline="0" dirty="0">
                <a:solidFill>
                  <a:schemeClr val="tx1"/>
                </a:solidFill>
                <a:latin typeface="+mn-lt"/>
                <a:ea typeface="+mn-ea"/>
                <a:cs typeface="+mn-cs"/>
              </a:rPr>
              <a:t>Therefore, my beloved brethren, be steadfast, immovable, always abounding in the work of the Lord, knowing that your labor is not in vain in the Lord.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15:58</a:t>
            </a:r>
            <a:r>
              <a:rPr lang="en-US" sz="1200" b="0" i="0" u="none" strike="noStrike" kern="1200" baseline="0" dirty="0">
                <a:solidFill>
                  <a:schemeClr val="tx1"/>
                </a:solidFill>
                <a:latin typeface="+mn-lt"/>
                <a:ea typeface="+mn-ea"/>
                <a:cs typeface="+mn-cs"/>
              </a:rPr>
              <a:t>)</a:t>
            </a:r>
            <a:endParaRPr lang="en-US" sz="4000" b="0" u="none" dirty="0">
              <a:effectLst/>
              <a:latin typeface="Arial Narrow" pitchFamily="34" charset="0"/>
            </a:endParaRPr>
          </a:p>
          <a:p>
            <a:pPr marL="0" lvl="0" indent="0" algn="l">
              <a:buClr>
                <a:schemeClr val="tx1"/>
              </a:buClr>
              <a:buFontTx/>
              <a:buNone/>
            </a:pPr>
            <a:r>
              <a:rPr lang="en-US" sz="4000" b="0" u="none" dirty="0">
                <a:effectLst/>
                <a:latin typeface="Arial Narrow" pitchFamily="34" charset="0"/>
              </a:rPr>
              <a:t>&gt;&gt;&gt;&gt;&gt;&gt;&gt;&gt;&gt;&gt;&gt;&gt;&gt;&gt;&gt;&gt;&gt;</a:t>
            </a:r>
          </a:p>
          <a:p>
            <a:pPr marL="0" lvl="0" indent="0" algn="l">
              <a:buClr>
                <a:schemeClr val="tx1"/>
              </a:buClr>
              <a:buFontTx/>
              <a:buNone/>
            </a:pPr>
            <a:r>
              <a:rPr lang="en-US" sz="4000" b="0" u="none" dirty="0">
                <a:effectLst/>
                <a:latin typeface="Arial Narrow" pitchFamily="34" charset="0"/>
              </a:rPr>
              <a:t>    6. Active continual sacrificing for God and others</a:t>
            </a:r>
          </a:p>
          <a:p>
            <a:endParaRPr lang="en-US" dirty="0"/>
          </a:p>
        </p:txBody>
      </p:sp>
      <p:sp>
        <p:nvSpPr>
          <p:cNvPr id="4" name="Slide Number Placeholder 3"/>
          <p:cNvSpPr>
            <a:spLocks noGrp="1"/>
          </p:cNvSpPr>
          <p:nvPr>
            <p:ph type="sldNum" sz="quarter" idx="5"/>
          </p:nvPr>
        </p:nvSpPr>
        <p:spPr/>
        <p:txBody>
          <a:bodyPr/>
          <a:lstStyle/>
          <a:p>
            <a:fld id="{8F172A88-65B0-43C6-BCA0-763BF50E75C7}" type="slidenum">
              <a:rPr lang="en-US" smtClean="0"/>
              <a:t>10</a:t>
            </a:fld>
            <a:endParaRPr lang="en-US"/>
          </a:p>
        </p:txBody>
      </p:sp>
    </p:spTree>
    <p:extLst>
      <p:ext uri="{BB962C8B-B14F-4D97-AF65-F5344CB8AC3E}">
        <p14:creationId xmlns:p14="http://schemas.microsoft.com/office/powerpoint/2010/main" val="197645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6CA0BE4-3EB9-4F8B-B959-D80EE01B5127}" type="datetimeFigureOut">
              <a:rPr lang="en-US" smtClean="0"/>
              <a:t>8/20/2019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D368248-E9D2-4E70-920C-1183CA80C6FC}"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CA0BE4-3EB9-4F8B-B959-D80EE01B5127}"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8248-E9D2-4E70-920C-1183CA80C6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CA0BE4-3EB9-4F8B-B959-D80EE01B5127}"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8248-E9D2-4E70-920C-1183CA80C6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6CA0BE4-3EB9-4F8B-B959-D80EE01B5127}"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8248-E9D2-4E70-920C-1183CA80C6FC}"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CA0BE4-3EB9-4F8B-B959-D80EE01B5127}" type="datetimeFigureOut">
              <a:rPr lang="en-US" smtClean="0"/>
              <a:t>8/20/2019</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2D368248-E9D2-4E70-920C-1183CA80C6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6CA0BE4-3EB9-4F8B-B959-D80EE01B5127}"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68248-E9D2-4E70-920C-1183CA80C6FC}" type="slidenum">
              <a:rPr lang="en-US" smtClean="0"/>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6CA0BE4-3EB9-4F8B-B959-D80EE01B5127}"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68248-E9D2-4E70-920C-1183CA80C6FC}" type="slidenum">
              <a:rPr lang="en-US" smtClean="0"/>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6CA0BE4-3EB9-4F8B-B959-D80EE01B5127}"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68248-E9D2-4E70-920C-1183CA80C6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A0BE4-3EB9-4F8B-B959-D80EE01B5127}"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68248-E9D2-4E70-920C-1183CA80C6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6CA0BE4-3EB9-4F8B-B959-D80EE01B5127}"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68248-E9D2-4E70-920C-1183CA80C6FC}"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6CA0BE4-3EB9-4F8B-B959-D80EE01B5127}" type="datetimeFigureOut">
              <a:rPr lang="en-US" smtClean="0"/>
              <a:t>8/20/2019</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2D368248-E9D2-4E70-920C-1183CA80C6FC}"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C6CA0BE4-3EB9-4F8B-B959-D80EE01B5127}" type="datetimeFigureOut">
              <a:rPr lang="en-US" smtClean="0"/>
              <a:t>8/20/2019</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D368248-E9D2-4E70-920C-1183CA80C6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9400" y="3733800"/>
            <a:ext cx="6400800" cy="1600200"/>
          </a:xfrm>
        </p:spPr>
        <p:txBody>
          <a:bodyPr>
            <a:normAutofit/>
          </a:bodyPr>
          <a:lstStyle/>
          <a:p>
            <a:r>
              <a:rPr lang="en-US" sz="4000" dirty="0">
                <a:solidFill>
                  <a:schemeClr val="tx1"/>
                </a:solidFill>
                <a:effectLst>
                  <a:outerShdw blurRad="38100" dist="38100" dir="2700000" algn="tl">
                    <a:srgbClr val="000000">
                      <a:alpha val="43137"/>
                    </a:srgbClr>
                  </a:outerShdw>
                </a:effectLst>
              </a:rPr>
              <a:t>Hebrews 13</a:t>
            </a:r>
          </a:p>
        </p:txBody>
      </p:sp>
      <p:sp>
        <p:nvSpPr>
          <p:cNvPr id="2" name="Title 1"/>
          <p:cNvSpPr>
            <a:spLocks noGrp="1"/>
          </p:cNvSpPr>
          <p:nvPr>
            <p:ph type="ctrTitle"/>
          </p:nvPr>
        </p:nvSpPr>
        <p:spPr/>
        <p:txBody>
          <a:bodyPr>
            <a:noAutofit/>
          </a:bodyPr>
          <a:lstStyle/>
          <a:p>
            <a:r>
              <a:rPr sz="5400">
                <a:effectLst>
                  <a:outerShdw blurRad="38100" dist="38100" dir="2700000" algn="tl">
                    <a:srgbClr val="000000">
                      <a:alpha val="43137"/>
                    </a:srgbClr>
                  </a:outerShdw>
                </a:effectLst>
              </a:rPr>
              <a:t>Characteristics of Christian Maturity</a:t>
            </a:r>
            <a:endParaRPr lang="en-U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693003"/>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151996"/>
            <a:ext cx="10972800" cy="3785652"/>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Serving God (</a:t>
            </a:r>
            <a:r>
              <a:rPr lang="en-US" sz="4000" b="1" dirty="0">
                <a:solidFill>
                  <a:srgbClr val="FF0000"/>
                </a:solidFill>
                <a:effectLst>
                  <a:outerShdw blurRad="38100" dist="38100" dir="2700000" algn="tl">
                    <a:srgbClr val="000000">
                      <a:alpha val="43137"/>
                    </a:srgbClr>
                  </a:outerShdw>
                </a:effectLst>
                <a:latin typeface="Arial Narrow" pitchFamily="34" charset="0"/>
              </a:rPr>
              <a:t>13:15-16, 21</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Rom. 12:1</a:t>
            </a:r>
            <a:r>
              <a:rPr lang="en-US" sz="4000" b="1" dirty="0">
                <a:effectLst>
                  <a:outerShdw blurRad="38100" dist="38100" dir="2700000" algn="tl">
                    <a:srgbClr val="000000">
                      <a:alpha val="43137"/>
                    </a:srgbClr>
                  </a:outerShdw>
                </a:effectLst>
                <a:latin typeface="Arial Narrow" pitchFamily="34" charset="0"/>
              </a:rPr>
              <a:t> – living sacrifice</a:t>
            </a:r>
            <a:endParaRPr lang="en-US" sz="4000" b="1" dirty="0">
              <a:solidFill>
                <a:srgbClr val="FF0000"/>
              </a:solidFill>
              <a:effectLst>
                <a:outerShdw blurRad="38100" dist="38100" dir="2700000" algn="tl">
                  <a:srgbClr val="000000">
                    <a:alpha val="43137"/>
                  </a:srgbClr>
                </a:outerShdw>
              </a:effectLst>
              <a:latin typeface="Arial Narrow" pitchFamily="34" charset="0"/>
            </a:endParaRP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Sacrifice of worship (</a:t>
            </a:r>
            <a:r>
              <a:rPr lang="en-US" sz="4000" b="1" dirty="0">
                <a:solidFill>
                  <a:srgbClr val="FF0000"/>
                </a:solidFill>
                <a:effectLst>
                  <a:outerShdw blurRad="38100" dist="38100" dir="2700000" algn="tl">
                    <a:srgbClr val="000000">
                      <a:alpha val="43137"/>
                    </a:srgbClr>
                  </a:outerShdw>
                </a:effectLst>
                <a:latin typeface="Arial Narrow" pitchFamily="34" charset="0"/>
              </a:rPr>
              <a:t>John 4:23-24</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Sacrifice of liberality (</a:t>
            </a:r>
            <a:r>
              <a:rPr lang="en-US" sz="4000" b="1" dirty="0">
                <a:solidFill>
                  <a:srgbClr val="FF0000"/>
                </a:solidFill>
                <a:effectLst>
                  <a:outerShdw blurRad="38100" dist="38100" dir="2700000" algn="tl">
                    <a:srgbClr val="000000">
                      <a:alpha val="43137"/>
                    </a:srgbClr>
                  </a:outerShdw>
                </a:effectLst>
                <a:latin typeface="Arial Narrow" pitchFamily="34" charset="0"/>
              </a:rPr>
              <a:t>Acts 20:35</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Sacrifice of service (</a:t>
            </a:r>
            <a:r>
              <a:rPr lang="en-US" sz="4000" b="1" dirty="0">
                <a:solidFill>
                  <a:srgbClr val="FF0000"/>
                </a:solidFill>
                <a:effectLst>
                  <a:outerShdw blurRad="38100" dist="38100" dir="2700000" algn="tl">
                    <a:srgbClr val="000000">
                      <a:alpha val="43137"/>
                    </a:srgbClr>
                  </a:outerShdw>
                </a:effectLst>
                <a:latin typeface="Arial Narrow" pitchFamily="34" charset="0"/>
              </a:rPr>
              <a:t>1 Cor. 15:58</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Active continual sacrificing for God and others</a:t>
            </a:r>
          </a:p>
        </p:txBody>
      </p:sp>
      <p:sp>
        <p:nvSpPr>
          <p:cNvPr id="4" name="Rectangle 3"/>
          <p:cNvSpPr/>
          <p:nvPr/>
        </p:nvSpPr>
        <p:spPr>
          <a:xfrm>
            <a:off x="609600" y="1600200"/>
            <a:ext cx="10972800" cy="304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slide(fromBottom)">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769203"/>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404408"/>
            <a:ext cx="10972800" cy="2744854"/>
          </a:xfrm>
          <a:prstGeom prst="rect">
            <a:avLst/>
          </a:prstGeom>
          <a:noFill/>
        </p:spPr>
        <p:txBody>
          <a:bodyPr wrap="square" rtlCol="0">
            <a:spAutoFit/>
          </a:bodyPr>
          <a:lstStyle/>
          <a:p>
            <a:pPr marL="342900" indent="-342900">
              <a:lnSpc>
                <a:spcPct val="150000"/>
              </a:lnSpc>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Prayer for Others (</a:t>
            </a:r>
            <a:r>
              <a:rPr lang="en-US" sz="4000" b="1" dirty="0">
                <a:solidFill>
                  <a:srgbClr val="FF0000"/>
                </a:solidFill>
                <a:effectLst>
                  <a:outerShdw blurRad="38100" dist="38100" dir="2700000" algn="tl">
                    <a:srgbClr val="000000">
                      <a:alpha val="43137"/>
                    </a:srgbClr>
                  </a:outerShdw>
                </a:effectLst>
                <a:latin typeface="Arial Narrow" pitchFamily="34" charset="0"/>
              </a:rPr>
              <a:t>Heb. 13:18-19</a:t>
            </a:r>
            <a:r>
              <a:rPr lang="en-US" sz="4000" b="1" dirty="0">
                <a:effectLst>
                  <a:outerShdw blurRad="38100" dist="38100" dir="2700000" algn="tl">
                    <a:srgbClr val="000000">
                      <a:alpha val="43137"/>
                    </a:srgbClr>
                  </a:outerShdw>
                </a:effectLst>
                <a:latin typeface="Arial Narrow" pitchFamily="34" charset="0"/>
              </a:rPr>
              <a:t>)</a:t>
            </a:r>
          </a:p>
          <a:p>
            <a:pPr marL="800100" lvl="1" indent="-342900">
              <a:lnSpc>
                <a:spcPct val="150000"/>
              </a:lnSpc>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Tim. 2:1-2</a:t>
            </a:r>
            <a:r>
              <a:rPr lang="en-US" sz="4000" b="1" dirty="0">
                <a:effectLst>
                  <a:outerShdw blurRad="38100" dist="38100" dir="2700000" algn="tl">
                    <a:srgbClr val="000000">
                      <a:alpha val="43137"/>
                    </a:srgbClr>
                  </a:outerShdw>
                </a:effectLst>
                <a:latin typeface="Arial Narrow" pitchFamily="34" charset="0"/>
              </a:rPr>
              <a:t> – for all</a:t>
            </a:r>
          </a:p>
          <a:p>
            <a:pPr marL="800100" lvl="1" indent="-342900">
              <a:lnSpc>
                <a:spcPct val="150000"/>
              </a:lnSpc>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James 5:16</a:t>
            </a:r>
            <a:r>
              <a:rPr lang="en-US" sz="4000" b="1" dirty="0">
                <a:effectLst>
                  <a:outerShdw blurRad="38100" dist="38100" dir="2700000" algn="tl">
                    <a:srgbClr val="000000">
                      <a:alpha val="43137"/>
                    </a:srgbClr>
                  </a:outerShdw>
                </a:effectLst>
                <a:latin typeface="Arial Narrow" pitchFamily="34" charset="0"/>
              </a:rPr>
              <a:t> – for one another</a:t>
            </a:r>
            <a:endParaRPr lang="en-US" sz="4000" b="1" dirty="0">
              <a:solidFill>
                <a:srgbClr val="FF0000"/>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609600" y="1708738"/>
            <a:ext cx="10972800" cy="27246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769203"/>
            <a:ext cx="108966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310348"/>
            <a:ext cx="11049000" cy="3785652"/>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Do you find yourself drifting and falling away? – Stagnant?</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How do you compare with these characteristics of Christian maturity?</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Practical, daily, active service keeps a Christian spiritually alive </a:t>
            </a:r>
          </a:p>
        </p:txBody>
      </p:sp>
      <p:sp>
        <p:nvSpPr>
          <p:cNvPr id="4" name="Rectangle 3"/>
          <p:cNvSpPr/>
          <p:nvPr/>
        </p:nvSpPr>
        <p:spPr>
          <a:xfrm>
            <a:off x="685800" y="1676400"/>
            <a:ext cx="10896600" cy="20267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7B15817-0090-4100-9038-987A7BAB5625}"/>
              </a:ext>
            </a:extLst>
          </p:cNvPr>
          <p:cNvSpPr>
            <a:spLocks noGrp="1"/>
          </p:cNvSpPr>
          <p:nvPr>
            <p:ph type="ctrTitle"/>
          </p:nvPr>
        </p:nvSpPr>
        <p:spPr/>
        <p:txBody>
          <a:bodyPr/>
          <a:lstStyle/>
          <a:p>
            <a:r>
              <a:rPr lang="en-US" dirty="0"/>
              <a:t>Jesus Invites You To Come To Him</a:t>
            </a:r>
          </a:p>
        </p:txBody>
      </p:sp>
    </p:spTree>
    <p:extLst>
      <p:ext uri="{BB962C8B-B14F-4D97-AF65-F5344CB8AC3E}">
        <p14:creationId xmlns:p14="http://schemas.microsoft.com/office/powerpoint/2010/main" val="181854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52600" y="457200"/>
            <a:ext cx="8686800" cy="923330"/>
          </a:xfrm>
          <a:prstGeom prst="rect">
            <a:avLst/>
          </a:prstGeom>
          <a:noFill/>
        </p:spPr>
        <p:txBody>
          <a:bodyPr wrap="square" rtlCol="0">
            <a:spAutoFit/>
          </a:bodyPr>
          <a:lstStyle/>
          <a:p>
            <a:pPr algn="ctr"/>
            <a:r>
              <a:rPr lang="en-US" sz="5400" b="1" dirty="0">
                <a:solidFill>
                  <a:srgbClr val="0070C0"/>
                </a:solidFill>
                <a:effectLst>
                  <a:outerShdw blurRad="38100" dist="38100" dir="2700000" algn="tl">
                    <a:srgbClr val="000000">
                      <a:alpha val="43137"/>
                    </a:srgbClr>
                  </a:outerShdw>
                </a:effectLst>
              </a:rPr>
              <a:t>Background of Hebrews</a:t>
            </a:r>
          </a:p>
        </p:txBody>
      </p:sp>
      <p:sp>
        <p:nvSpPr>
          <p:cNvPr id="7" name="TextBox 6"/>
          <p:cNvSpPr txBox="1"/>
          <p:nvPr/>
        </p:nvSpPr>
        <p:spPr>
          <a:xfrm>
            <a:off x="762000" y="1752601"/>
            <a:ext cx="10820399" cy="4401205"/>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Letter addressed to those in danger of falling away (</a:t>
            </a:r>
            <a:r>
              <a:rPr lang="en-US" sz="4000" b="1" dirty="0">
                <a:solidFill>
                  <a:srgbClr val="FF0000"/>
                </a:solidFill>
                <a:effectLst>
                  <a:outerShdw blurRad="38100" dist="38100" dir="2700000" algn="tl">
                    <a:srgbClr val="000000">
                      <a:alpha val="43137"/>
                    </a:srgbClr>
                  </a:outerShdw>
                </a:effectLst>
                <a:latin typeface="Arial Narrow" pitchFamily="34" charset="0"/>
              </a:rPr>
              <a:t>2:1</a:t>
            </a:r>
            <a:r>
              <a:rPr lang="en-US" sz="4000" b="1" dirty="0">
                <a:effectLst>
                  <a:outerShdw blurRad="38100" dist="38100" dir="2700000" algn="tl">
                    <a:srgbClr val="000000">
                      <a:alpha val="43137"/>
                    </a:srgbClr>
                  </a:outerShdw>
                </a:effectLst>
                <a:latin typeface="Arial Narrow" pitchFamily="34" charset="0"/>
              </a:rPr>
              <a:t>; </a:t>
            </a:r>
            <a:r>
              <a:rPr lang="en-US" sz="4000" b="1" dirty="0">
                <a:solidFill>
                  <a:srgbClr val="FF0000"/>
                </a:solidFill>
                <a:effectLst>
                  <a:outerShdw blurRad="38100" dist="38100" dir="2700000" algn="tl">
                    <a:srgbClr val="000000">
                      <a:alpha val="43137"/>
                    </a:srgbClr>
                  </a:outerShdw>
                </a:effectLst>
                <a:latin typeface="Arial Narrow" pitchFamily="34" charset="0"/>
              </a:rPr>
              <a:t>3:12</a:t>
            </a:r>
            <a:r>
              <a:rPr lang="en-US" sz="4000" b="1" dirty="0">
                <a:effectLst>
                  <a:outerShdw blurRad="38100" dist="38100" dir="2700000" algn="tl">
                    <a:srgbClr val="000000">
                      <a:alpha val="43137"/>
                    </a:srgbClr>
                  </a:outerShdw>
                </a:effectLst>
                <a:latin typeface="Arial Narrow" pitchFamily="34" charset="0"/>
              </a:rPr>
              <a:t>; </a:t>
            </a:r>
            <a:r>
              <a:rPr lang="en-US" sz="4000" b="1" dirty="0">
                <a:solidFill>
                  <a:srgbClr val="FF0000"/>
                </a:solidFill>
                <a:effectLst>
                  <a:outerShdw blurRad="38100" dist="38100" dir="2700000" algn="tl">
                    <a:srgbClr val="000000">
                      <a:alpha val="43137"/>
                    </a:srgbClr>
                  </a:outerShdw>
                </a:effectLst>
                <a:latin typeface="Arial Narrow" pitchFamily="34" charset="0"/>
              </a:rPr>
              <a:t>6:6</a:t>
            </a:r>
            <a:r>
              <a:rPr lang="en-US" sz="4000" b="1" dirty="0">
                <a:effectLst>
                  <a:outerShdw blurRad="38100" dist="38100" dir="2700000" algn="tl">
                    <a:srgbClr val="000000">
                      <a:alpha val="43137"/>
                    </a:srgbClr>
                  </a:outerShdw>
                </a:effectLst>
                <a:latin typeface="Arial Narrow" pitchFamily="34" charset="0"/>
              </a:rPr>
              <a:t>)</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Author writes to exhort them not to apostatize (</a:t>
            </a:r>
            <a:r>
              <a:rPr lang="en-US" sz="4000" b="1" dirty="0">
                <a:solidFill>
                  <a:srgbClr val="FF0000"/>
                </a:solidFill>
                <a:effectLst>
                  <a:outerShdw blurRad="38100" dist="38100" dir="2700000" algn="tl">
                    <a:srgbClr val="000000">
                      <a:alpha val="43137"/>
                    </a:srgbClr>
                  </a:outerShdw>
                </a:effectLst>
                <a:latin typeface="Arial Narrow" pitchFamily="34" charset="0"/>
              </a:rPr>
              <a:t>13:22</a:t>
            </a:r>
            <a:r>
              <a:rPr lang="en-US" sz="4000" b="1" dirty="0">
                <a:effectLst>
                  <a:outerShdw blurRad="38100" dist="38100" dir="2700000" algn="tl">
                    <a:srgbClr val="000000">
                      <a:alpha val="43137"/>
                    </a:srgbClr>
                  </a:outerShdw>
                </a:effectLst>
                <a:latin typeface="Arial Narrow" pitchFamily="34" charset="0"/>
              </a:rPr>
              <a:t>)</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Practical, daily Christianity would keep these Christians faithful</a:t>
            </a:r>
          </a:p>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Notice transition in  (</a:t>
            </a:r>
            <a:r>
              <a:rPr lang="en-US" sz="4000" b="1" dirty="0">
                <a:solidFill>
                  <a:srgbClr val="FF0000"/>
                </a:solidFill>
                <a:effectLst>
                  <a:outerShdw blurRad="38100" dist="38100" dir="2700000" algn="tl">
                    <a:srgbClr val="000000">
                      <a:alpha val="43137"/>
                    </a:srgbClr>
                  </a:outerShdw>
                </a:effectLst>
                <a:latin typeface="Arial Narrow" pitchFamily="34" charset="0"/>
              </a:rPr>
              <a:t>12:1</a:t>
            </a:r>
            <a:r>
              <a:rPr lang="en-US" sz="4000" b="1" dirty="0">
                <a:effectLst>
                  <a:outerShdw blurRad="38100" dist="38100" dir="2700000" algn="tl">
                    <a:srgbClr val="000000">
                      <a:alpha val="43137"/>
                    </a:srgbClr>
                  </a:outerShdw>
                </a:effectLst>
                <a:latin typeface="Arial Narrow" pitchFamily="34" charset="0"/>
              </a:rPr>
              <a:t>) and (</a:t>
            </a:r>
            <a:r>
              <a:rPr lang="en-US" sz="4000" b="1" dirty="0">
                <a:solidFill>
                  <a:srgbClr val="FF0000"/>
                </a:solidFill>
                <a:effectLst>
                  <a:outerShdw blurRad="38100" dist="38100" dir="2700000" algn="tl">
                    <a:srgbClr val="000000">
                      <a:alpha val="43137"/>
                    </a:srgbClr>
                  </a:outerShdw>
                </a:effectLst>
                <a:latin typeface="Arial Narrow" pitchFamily="34" charset="0"/>
              </a:rPr>
              <a:t>12:28</a:t>
            </a:r>
            <a:r>
              <a:rPr lang="en-US" sz="4000" b="1" dirty="0">
                <a:effectLst>
                  <a:outerShdw blurRad="38100" dist="38100" dir="2700000" algn="tl">
                    <a:srgbClr val="000000">
                      <a:alpha val="43137"/>
                    </a:srgbClr>
                  </a:outerShdw>
                </a:effectLst>
                <a:latin typeface="Arial Narrow" pitchFamily="34" charset="0"/>
              </a:rPr>
              <a:t>)</a:t>
            </a:r>
          </a:p>
        </p:txBody>
      </p:sp>
      <p:sp>
        <p:nvSpPr>
          <p:cNvPr id="8" name="Rectangle 7"/>
          <p:cNvSpPr/>
          <p:nvPr/>
        </p:nvSpPr>
        <p:spPr>
          <a:xfrm>
            <a:off x="609600" y="1456730"/>
            <a:ext cx="10972800" cy="2196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heckerboard(across)">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checkerboard(across)">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845403"/>
            <a:ext cx="110490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514600"/>
            <a:ext cx="10972800" cy="2554545"/>
          </a:xfrm>
          <a:prstGeom prst="rect">
            <a:avLst/>
          </a:prstGeom>
          <a:noFill/>
        </p:spPr>
        <p:txBody>
          <a:bodyPr wrap="square" rtlCol="0">
            <a:spAutoFit/>
          </a:bodyPr>
          <a:lstStyle/>
          <a:p>
            <a:pPr marL="342900" indent="-342900">
              <a:buFont typeface="Wingdings" pitchFamily="2" charset="2"/>
              <a:buChar char="§"/>
            </a:pPr>
            <a:r>
              <a:rPr lang="en-US" sz="4000" b="1" dirty="0">
                <a:latin typeface="Arial Narrow" pitchFamily="34" charset="0"/>
              </a:rPr>
              <a:t>Brotherly love (</a:t>
            </a:r>
            <a:r>
              <a:rPr lang="en-US" sz="4000" b="1" dirty="0">
                <a:solidFill>
                  <a:srgbClr val="FF0000"/>
                </a:solidFill>
                <a:latin typeface="Arial Narrow" pitchFamily="34" charset="0"/>
              </a:rPr>
              <a:t>13:1</a:t>
            </a:r>
            <a:r>
              <a:rPr lang="en-US" sz="4000" b="1" dirty="0">
                <a:latin typeface="Arial Narrow" pitchFamily="34" charset="0"/>
              </a:rPr>
              <a:t>)</a:t>
            </a:r>
          </a:p>
          <a:p>
            <a:pPr marL="800100" lvl="1" indent="-342900">
              <a:buClr>
                <a:schemeClr val="tx1"/>
              </a:buClr>
              <a:buFont typeface="Arial" pitchFamily="34" charset="0"/>
              <a:buChar char="•"/>
            </a:pPr>
            <a:r>
              <a:rPr lang="en-US" sz="4000" b="1" dirty="0">
                <a:solidFill>
                  <a:srgbClr val="FF0000"/>
                </a:solidFill>
                <a:latin typeface="Arial Narrow" pitchFamily="34" charset="0"/>
              </a:rPr>
              <a:t>Rom. 12:10 </a:t>
            </a:r>
            <a:r>
              <a:rPr lang="en-US" sz="4000" b="1" dirty="0">
                <a:latin typeface="Arial Narrow" pitchFamily="34" charset="0"/>
              </a:rPr>
              <a:t>– kindly affectionate </a:t>
            </a:r>
          </a:p>
          <a:p>
            <a:pPr marL="800100" lvl="1" indent="-342900">
              <a:buClr>
                <a:schemeClr val="tx1"/>
              </a:buClr>
              <a:buFont typeface="Arial" pitchFamily="34" charset="0"/>
              <a:buChar char="•"/>
            </a:pPr>
            <a:r>
              <a:rPr lang="en-US" sz="4000" b="1" dirty="0">
                <a:solidFill>
                  <a:srgbClr val="FF0000"/>
                </a:solidFill>
                <a:latin typeface="Arial Narrow" pitchFamily="34" charset="0"/>
              </a:rPr>
              <a:t>1 </a:t>
            </a:r>
            <a:r>
              <a:rPr lang="en-US" sz="4000" b="1" dirty="0" err="1">
                <a:solidFill>
                  <a:srgbClr val="FF0000"/>
                </a:solidFill>
                <a:latin typeface="Arial Narrow" pitchFamily="34" charset="0"/>
              </a:rPr>
              <a:t>Thes</a:t>
            </a:r>
            <a:r>
              <a:rPr lang="en-US" sz="4000" b="1" dirty="0">
                <a:solidFill>
                  <a:srgbClr val="FF0000"/>
                </a:solidFill>
                <a:latin typeface="Arial Narrow" pitchFamily="34" charset="0"/>
              </a:rPr>
              <a:t>. 4:9 </a:t>
            </a:r>
            <a:r>
              <a:rPr lang="en-US" sz="4000" b="1" dirty="0">
                <a:latin typeface="Arial Narrow" pitchFamily="34" charset="0"/>
              </a:rPr>
              <a:t>– taught by God</a:t>
            </a:r>
          </a:p>
          <a:p>
            <a:pPr marL="800100" lvl="1" indent="-342900">
              <a:buClr>
                <a:schemeClr val="tx1"/>
              </a:buClr>
              <a:buFont typeface="Arial" pitchFamily="34" charset="0"/>
              <a:buChar char="•"/>
            </a:pPr>
            <a:r>
              <a:rPr lang="en-US" sz="4000" b="1" dirty="0">
                <a:solidFill>
                  <a:srgbClr val="FF0000"/>
                </a:solidFill>
                <a:latin typeface="Arial Narrow" pitchFamily="34" charset="0"/>
              </a:rPr>
              <a:t>1:Pet. 1:22 </a:t>
            </a:r>
            <a:r>
              <a:rPr lang="en-US" sz="4000" b="1" dirty="0">
                <a:latin typeface="Arial Narrow" pitchFamily="34" charset="0"/>
              </a:rPr>
              <a:t>– fervent love from the heart</a:t>
            </a:r>
          </a:p>
        </p:txBody>
      </p:sp>
      <p:sp>
        <p:nvSpPr>
          <p:cNvPr id="4" name="Rectangle 3"/>
          <p:cNvSpPr/>
          <p:nvPr/>
        </p:nvSpPr>
        <p:spPr>
          <a:xfrm>
            <a:off x="609600" y="1905000"/>
            <a:ext cx="10972800" cy="152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693003"/>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151996"/>
            <a:ext cx="10972800" cy="4401205"/>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Hospitality (</a:t>
            </a:r>
            <a:r>
              <a:rPr lang="en-US" sz="4000" b="1" dirty="0">
                <a:solidFill>
                  <a:srgbClr val="FF0000"/>
                </a:solidFill>
                <a:effectLst>
                  <a:outerShdw blurRad="38100" dist="38100" dir="2700000" algn="tl">
                    <a:srgbClr val="000000">
                      <a:alpha val="43137"/>
                    </a:srgbClr>
                  </a:outerShdw>
                </a:effectLst>
                <a:latin typeface="Arial Narrow" pitchFamily="34" charset="0"/>
              </a:rPr>
              <a:t>13:2</a:t>
            </a:r>
            <a:r>
              <a:rPr lang="en-US" sz="4000" b="1" dirty="0">
                <a:effectLst>
                  <a:outerShdw blurRad="38100" dist="38100" dir="2700000" algn="tl">
                    <a:srgbClr val="000000">
                      <a:alpha val="43137"/>
                    </a:srgbClr>
                  </a:outerShdw>
                </a:effectLst>
                <a:latin typeface="Arial Narrow" pitchFamily="34" charset="0"/>
              </a:rPr>
              <a:t>) [</a:t>
            </a:r>
            <a:r>
              <a:rPr lang="en-US" sz="4000" b="1" i="1" dirty="0">
                <a:effectLst>
                  <a:outerShdw blurRad="38100" dist="38100" dir="2700000" algn="tl">
                    <a:srgbClr val="000000">
                      <a:alpha val="43137"/>
                    </a:srgbClr>
                  </a:outerShdw>
                </a:effectLst>
                <a:latin typeface="Arial Narrow" pitchFamily="34" charset="0"/>
              </a:rPr>
              <a:t>provide necessities</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Matt. 25:35-36a </a:t>
            </a:r>
            <a:r>
              <a:rPr lang="en-US" sz="4000" b="1" dirty="0">
                <a:effectLst>
                  <a:outerShdw blurRad="38100" dist="38100" dir="2700000" algn="tl">
                    <a:srgbClr val="000000">
                      <a:alpha val="43137"/>
                    </a:srgbClr>
                  </a:outerShdw>
                </a:effectLst>
                <a:latin typeface="Arial Narrow" pitchFamily="34" charset="0"/>
              </a:rPr>
              <a:t>– you gave</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Rom. 12:13</a:t>
            </a:r>
            <a:r>
              <a:rPr lang="en-US" sz="4000" b="1" dirty="0">
                <a:effectLst>
                  <a:outerShdw blurRad="38100" dist="38100" dir="2700000" algn="tl">
                    <a:srgbClr val="000000">
                      <a:alpha val="43137"/>
                    </a:srgbClr>
                  </a:outerShdw>
                </a:effectLst>
                <a:latin typeface="Arial Narrow" pitchFamily="34" charset="0"/>
              </a:rPr>
              <a:t> – distributing to needs</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Tim. 3:2</a:t>
            </a:r>
            <a:r>
              <a:rPr lang="en-US" sz="4000" b="1" dirty="0">
                <a:effectLst>
                  <a:outerShdw blurRad="38100" dist="38100" dir="2700000" algn="tl">
                    <a:srgbClr val="000000">
                      <a:alpha val="43137"/>
                    </a:srgbClr>
                  </a:outerShdw>
                </a:effectLst>
                <a:latin typeface="Arial Narrow" pitchFamily="34" charset="0"/>
              </a:rPr>
              <a:t> – bishop must be</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Pet. 4:9</a:t>
            </a:r>
            <a:r>
              <a:rPr lang="en-US" sz="4000" b="1" dirty="0">
                <a:effectLst>
                  <a:outerShdw blurRad="38100" dist="38100" dir="2700000" algn="tl">
                    <a:srgbClr val="000000">
                      <a:alpha val="43137"/>
                    </a:srgbClr>
                  </a:outerShdw>
                </a:effectLst>
                <a:latin typeface="Arial Narrow" pitchFamily="34" charset="0"/>
              </a:rPr>
              <a:t> – without grumbling</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First century living conditions demanded that love be shown</a:t>
            </a:r>
          </a:p>
        </p:txBody>
      </p:sp>
      <p:sp>
        <p:nvSpPr>
          <p:cNvPr id="4" name="Rectangle 3"/>
          <p:cNvSpPr/>
          <p:nvPr/>
        </p:nvSpPr>
        <p:spPr>
          <a:xfrm>
            <a:off x="609600" y="1600200"/>
            <a:ext cx="10972800" cy="228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slide(fromBottom)">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1500" y="638915"/>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571500" y="1932593"/>
            <a:ext cx="10972800" cy="4401205"/>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Compassion (</a:t>
            </a:r>
            <a:r>
              <a:rPr lang="en-US" sz="4000" b="1" dirty="0">
                <a:solidFill>
                  <a:srgbClr val="FF0000"/>
                </a:solidFill>
                <a:effectLst>
                  <a:outerShdw blurRad="38100" dist="38100" dir="2700000" algn="tl">
                    <a:srgbClr val="000000">
                      <a:alpha val="43137"/>
                    </a:srgbClr>
                  </a:outerShdw>
                </a:effectLst>
                <a:latin typeface="Arial Narrow" pitchFamily="34" charset="0"/>
              </a:rPr>
              <a:t>13:3</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Matt. 25:36b </a:t>
            </a:r>
            <a:r>
              <a:rPr lang="en-US" sz="4000" b="1" dirty="0">
                <a:effectLst>
                  <a:outerShdw blurRad="38100" dist="38100" dir="2700000" algn="tl">
                    <a:srgbClr val="000000">
                      <a:alpha val="43137"/>
                    </a:srgbClr>
                  </a:outerShdw>
                </a:effectLst>
                <a:latin typeface="Arial Narrow" pitchFamily="34" charset="0"/>
              </a:rPr>
              <a:t>– visited…came</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Luke 10:30-37 </a:t>
            </a:r>
            <a:r>
              <a:rPr lang="en-US" sz="4000" b="1" dirty="0">
                <a:effectLst>
                  <a:outerShdw blurRad="38100" dist="38100" dir="2700000" algn="tl">
                    <a:srgbClr val="000000">
                      <a:alpha val="43137"/>
                    </a:srgbClr>
                  </a:outerShdw>
                </a:effectLst>
                <a:latin typeface="Arial Narrow" pitchFamily="34" charset="0"/>
              </a:rPr>
              <a:t>– good Samaritan</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Col. 3:12 </a:t>
            </a:r>
            <a:r>
              <a:rPr lang="en-US" sz="4000" b="1" dirty="0">
                <a:effectLst>
                  <a:outerShdw blurRad="38100" dist="38100" dir="2700000" algn="tl">
                    <a:srgbClr val="000000">
                      <a:alpha val="43137"/>
                    </a:srgbClr>
                  </a:outerShdw>
                </a:effectLst>
                <a:latin typeface="Arial Narrow" pitchFamily="34" charset="0"/>
              </a:rPr>
              <a:t>– put on tender mercies</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Col. 4:18 </a:t>
            </a:r>
            <a:r>
              <a:rPr lang="en-US" sz="4000" b="1" dirty="0">
                <a:effectLst>
                  <a:outerShdw blurRad="38100" dist="38100" dir="2700000" algn="tl">
                    <a:srgbClr val="000000">
                      <a:alpha val="43137"/>
                    </a:srgbClr>
                  </a:outerShdw>
                </a:effectLst>
                <a:latin typeface="Arial Narrow" pitchFamily="34" charset="0"/>
              </a:rPr>
              <a:t>– remember my chains</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Heb. 10:34</a:t>
            </a:r>
            <a:r>
              <a:rPr lang="en-US" sz="4000" b="1" dirty="0">
                <a:effectLst>
                  <a:outerShdw blurRad="38100" dist="38100" dir="2700000" algn="tl">
                    <a:srgbClr val="000000">
                      <a:alpha val="43137"/>
                    </a:srgbClr>
                  </a:outerShdw>
                </a:effectLst>
                <a:latin typeface="Arial Narrow" pitchFamily="34" charset="0"/>
              </a:rPr>
              <a:t> – compassion on me</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John 3:17</a:t>
            </a:r>
            <a:r>
              <a:rPr lang="en-US" sz="4000" b="1" dirty="0">
                <a:effectLst>
                  <a:outerShdw blurRad="38100" dist="38100" dir="2700000" algn="tl">
                    <a:srgbClr val="000000">
                      <a:alpha val="43137"/>
                    </a:srgbClr>
                  </a:outerShdw>
                </a:effectLst>
                <a:latin typeface="Arial Narrow" pitchFamily="34" charset="0"/>
              </a:rPr>
              <a:t> – will not shut up his heart</a:t>
            </a:r>
            <a:endParaRPr lang="en-US" sz="4000" b="1" u="sng" dirty="0">
              <a:solidFill>
                <a:srgbClr val="FF0000"/>
              </a:solidFill>
              <a:effectLst>
                <a:outerShdw blurRad="38100" dist="38100" dir="2700000" algn="tl">
                  <a:srgbClr val="000000">
                    <a:alpha val="43137"/>
                  </a:srgbClr>
                </a:outerShdw>
              </a:effectLst>
              <a:latin typeface="Arial Narrow" pitchFamily="34" charset="0"/>
            </a:endParaRPr>
          </a:p>
        </p:txBody>
      </p:sp>
      <p:grpSp>
        <p:nvGrpSpPr>
          <p:cNvPr id="4" name="Group 3"/>
          <p:cNvGrpSpPr/>
          <p:nvPr/>
        </p:nvGrpSpPr>
        <p:grpSpPr>
          <a:xfrm>
            <a:off x="8392391" y="2971800"/>
            <a:ext cx="3124200" cy="2015192"/>
            <a:chOff x="2286000" y="499408"/>
            <a:chExt cx="3124200" cy="2015192"/>
          </a:xfrm>
        </p:grpSpPr>
        <p:sp>
          <p:nvSpPr>
            <p:cNvPr id="5" name="Round Diagonal Corner Rectangle 4"/>
            <p:cNvSpPr/>
            <p:nvPr/>
          </p:nvSpPr>
          <p:spPr>
            <a:xfrm>
              <a:off x="2286000" y="533400"/>
              <a:ext cx="3048000" cy="1981200"/>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8" name="TextBox 7"/>
            <p:cNvSpPr txBox="1"/>
            <p:nvPr/>
          </p:nvSpPr>
          <p:spPr>
            <a:xfrm>
              <a:off x="2362200" y="499408"/>
              <a:ext cx="3048000" cy="1938992"/>
            </a:xfrm>
            <a:prstGeom prst="rect">
              <a:avLst/>
            </a:prstGeom>
            <a:noFill/>
          </p:spPr>
          <p:txBody>
            <a:bodyPr wrap="square" rtlCol="0">
              <a:spAutoFit/>
            </a:bodyPr>
            <a:lstStyle/>
            <a:p>
              <a:pPr algn="ctr"/>
              <a:r>
                <a:rPr lang="en-US" sz="4000" b="1" dirty="0">
                  <a:solidFill>
                    <a:schemeClr val="bg1"/>
                  </a:solidFill>
                  <a:effectLst>
                    <a:outerShdw blurRad="38100" dist="38100" dir="2700000" algn="tl">
                      <a:srgbClr val="000000">
                        <a:alpha val="43137"/>
                      </a:srgbClr>
                    </a:outerShdw>
                  </a:effectLst>
                  <a:latin typeface="Arial Narrow" pitchFamily="34" charset="0"/>
                </a:rPr>
                <a:t>First century persecution demanded it</a:t>
              </a:r>
            </a:p>
          </p:txBody>
        </p:sp>
      </p:grpSp>
      <p:sp>
        <p:nvSpPr>
          <p:cNvPr id="9" name="Rectangle 8"/>
          <p:cNvSpPr/>
          <p:nvPr/>
        </p:nvSpPr>
        <p:spPr>
          <a:xfrm>
            <a:off x="571500" y="1548794"/>
            <a:ext cx="10972800" cy="28000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slide(fromBottom)">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slide(fromBottom)">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1500" y="652237"/>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571500" y="2151996"/>
            <a:ext cx="10972800" cy="3785652"/>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Marital Purity (</a:t>
            </a:r>
            <a:r>
              <a:rPr lang="en-US" sz="4000" b="1" dirty="0">
                <a:solidFill>
                  <a:srgbClr val="FF0000"/>
                </a:solidFill>
                <a:effectLst>
                  <a:outerShdw blurRad="38100" dist="38100" dir="2700000" algn="tl">
                    <a:srgbClr val="000000">
                      <a:alpha val="43137"/>
                    </a:srgbClr>
                  </a:outerShdw>
                </a:effectLst>
                <a:latin typeface="Arial Narrow" pitchFamily="34" charset="0"/>
              </a:rPr>
              <a:t>13:4</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Matt. 19:9 </a:t>
            </a:r>
            <a:r>
              <a:rPr lang="en-US" sz="4000" b="1" dirty="0">
                <a:effectLst>
                  <a:outerShdw blurRad="38100" dist="38100" dir="2700000" algn="tl">
                    <a:srgbClr val="000000">
                      <a:alpha val="43137"/>
                    </a:srgbClr>
                  </a:outerShdw>
                </a:effectLst>
                <a:latin typeface="Arial Narrow" pitchFamily="34" charset="0"/>
              </a:rPr>
              <a:t>– commits adultery</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Cor. 6:9-10</a:t>
            </a:r>
            <a:r>
              <a:rPr lang="en-US" sz="4000" b="1" dirty="0">
                <a:effectLst>
                  <a:outerShdw blurRad="38100" dist="38100" dir="2700000" algn="tl">
                    <a:srgbClr val="000000">
                      <a:alpha val="43137"/>
                    </a:srgbClr>
                  </a:outerShdw>
                </a:effectLst>
                <a:latin typeface="Arial Narrow" pitchFamily="34" charset="0"/>
              </a:rPr>
              <a:t> – not inherit kingdom of God</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Rom. 13:9</a:t>
            </a:r>
            <a:r>
              <a:rPr lang="en-US" sz="4000" b="1" dirty="0">
                <a:effectLst>
                  <a:outerShdw blurRad="38100" dist="38100" dir="2700000" algn="tl">
                    <a:srgbClr val="000000">
                      <a:alpha val="43137"/>
                    </a:srgbClr>
                  </a:outerShdw>
                </a:effectLst>
                <a:latin typeface="Arial Narrow" pitchFamily="34" charset="0"/>
              </a:rPr>
              <a:t> – not commit adultery</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Gal. 5:19</a:t>
            </a:r>
            <a:r>
              <a:rPr lang="en-US" sz="4000" b="1" dirty="0">
                <a:effectLst>
                  <a:outerShdw blurRad="38100" dist="38100" dir="2700000" algn="tl">
                    <a:srgbClr val="000000">
                      <a:alpha val="43137"/>
                    </a:srgbClr>
                  </a:outerShdw>
                </a:effectLst>
                <a:latin typeface="Arial Narrow" pitchFamily="34" charset="0"/>
              </a:rPr>
              <a:t> – works of the flesh</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Thess. 4:3-5</a:t>
            </a:r>
            <a:r>
              <a:rPr lang="en-US" sz="4000" b="1" dirty="0">
                <a:effectLst>
                  <a:outerShdw blurRad="38100" dist="38100" dir="2700000" algn="tl">
                    <a:srgbClr val="000000">
                      <a:alpha val="43137"/>
                    </a:srgbClr>
                  </a:outerShdw>
                </a:effectLst>
                <a:latin typeface="Arial Narrow" pitchFamily="34" charset="0"/>
              </a:rPr>
              <a:t> – abstain from </a:t>
            </a:r>
          </a:p>
        </p:txBody>
      </p:sp>
      <p:sp>
        <p:nvSpPr>
          <p:cNvPr id="4" name="Rectangle 3"/>
          <p:cNvSpPr/>
          <p:nvPr/>
        </p:nvSpPr>
        <p:spPr>
          <a:xfrm>
            <a:off x="571500" y="1524000"/>
            <a:ext cx="10972800" cy="32319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slide(fromBottom)">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693003"/>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209800"/>
            <a:ext cx="10972800" cy="2554545"/>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Contentment (</a:t>
            </a:r>
            <a:r>
              <a:rPr lang="en-US" sz="4000" b="1" dirty="0">
                <a:solidFill>
                  <a:srgbClr val="FF0000"/>
                </a:solidFill>
                <a:effectLst>
                  <a:outerShdw blurRad="38100" dist="38100" dir="2700000" algn="tl">
                    <a:srgbClr val="000000">
                      <a:alpha val="43137"/>
                    </a:srgbClr>
                  </a:outerShdw>
                </a:effectLst>
                <a:latin typeface="Arial Narrow" pitchFamily="34" charset="0"/>
              </a:rPr>
              <a:t>13:5-6</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Phil. 4:11-13 </a:t>
            </a:r>
            <a:r>
              <a:rPr lang="en-US" sz="4000" b="1" dirty="0">
                <a:effectLst>
                  <a:outerShdw blurRad="38100" dist="38100" dir="2700000" algn="tl">
                    <a:srgbClr val="000000">
                      <a:alpha val="43137"/>
                    </a:srgbClr>
                  </a:outerShdw>
                </a:effectLst>
                <a:latin typeface="Arial Narrow" pitchFamily="34" charset="0"/>
              </a:rPr>
              <a:t>– trusts God</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1 Tim. 6:8-10</a:t>
            </a:r>
            <a:r>
              <a:rPr lang="en-US" sz="4000" b="1" dirty="0">
                <a:effectLst>
                  <a:outerShdw blurRad="38100" dist="38100" dir="2700000" algn="tl">
                    <a:srgbClr val="000000">
                      <a:alpha val="43137"/>
                    </a:srgbClr>
                  </a:outerShdw>
                </a:effectLst>
                <a:latin typeface="Arial Narrow" pitchFamily="34" charset="0"/>
              </a:rPr>
              <a:t> – content with necessities</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Not constantly striving for more and more</a:t>
            </a:r>
          </a:p>
        </p:txBody>
      </p:sp>
      <p:sp>
        <p:nvSpPr>
          <p:cNvPr id="4" name="Rectangle 3"/>
          <p:cNvSpPr/>
          <p:nvPr/>
        </p:nvSpPr>
        <p:spPr>
          <a:xfrm>
            <a:off x="609600" y="1676400"/>
            <a:ext cx="10972800" cy="228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769203"/>
            <a:ext cx="108966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286000"/>
            <a:ext cx="11048999" cy="3785652"/>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Obedient in Submission (</a:t>
            </a:r>
            <a:r>
              <a:rPr lang="en-US" sz="4000" b="1" dirty="0">
                <a:solidFill>
                  <a:srgbClr val="FF0000"/>
                </a:solidFill>
                <a:effectLst>
                  <a:outerShdw blurRad="38100" dist="38100" dir="2700000" algn="tl">
                    <a:srgbClr val="000000">
                      <a:alpha val="43137"/>
                    </a:srgbClr>
                  </a:outerShdw>
                </a:effectLst>
                <a:latin typeface="Arial Narrow" pitchFamily="34" charset="0"/>
              </a:rPr>
              <a:t>13:7, 17, 24</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Acts 20:28</a:t>
            </a:r>
            <a:r>
              <a:rPr lang="en-US" sz="4000" b="1" dirty="0">
                <a:effectLst>
                  <a:outerShdw blurRad="38100" dist="38100" dir="2700000" algn="tl">
                    <a:srgbClr val="000000">
                      <a:alpha val="43137"/>
                    </a:srgbClr>
                  </a:outerShdw>
                </a:effectLst>
                <a:latin typeface="Arial Narrow" pitchFamily="34" charset="0"/>
              </a:rPr>
              <a:t> – made you overseers</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Phil 1:1</a:t>
            </a:r>
            <a:r>
              <a:rPr lang="en-US" sz="4000" b="1" dirty="0">
                <a:effectLst>
                  <a:outerShdw blurRad="38100" dist="38100" dir="2700000" algn="tl">
                    <a:srgbClr val="000000">
                      <a:alpha val="43137"/>
                    </a:srgbClr>
                  </a:outerShdw>
                </a:effectLst>
                <a:latin typeface="Arial Narrow" pitchFamily="34" charset="0"/>
              </a:rPr>
              <a:t> – bishops</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Elders [bishops] are over the local church</a:t>
            </a:r>
          </a:p>
          <a:p>
            <a:pPr marL="1257300" lvl="2" indent="-342900">
              <a:buClr>
                <a:schemeClr val="tx1"/>
              </a:buClr>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Members are under their rule</a:t>
            </a:r>
          </a:p>
          <a:p>
            <a:pPr marL="1257300" lvl="2" indent="-342900">
              <a:buClr>
                <a:schemeClr val="tx1"/>
              </a:buClr>
              <a:buFont typeface="Arial Narrow" pitchFamily="34" charset="0"/>
              <a:buChar char="–"/>
            </a:pPr>
            <a:r>
              <a:rPr lang="en-US" sz="4000" b="1" dirty="0">
                <a:effectLst>
                  <a:outerShdw blurRad="38100" dist="38100" dir="2700000" algn="tl">
                    <a:srgbClr val="000000">
                      <a:alpha val="43137"/>
                    </a:srgbClr>
                  </a:outerShdw>
                </a:effectLst>
                <a:latin typeface="Arial Narrow" pitchFamily="34" charset="0"/>
              </a:rPr>
              <a:t>Following their lead &amp; example</a:t>
            </a:r>
          </a:p>
        </p:txBody>
      </p:sp>
      <p:sp>
        <p:nvSpPr>
          <p:cNvPr id="4" name="Rectangle 3"/>
          <p:cNvSpPr/>
          <p:nvPr/>
        </p:nvSpPr>
        <p:spPr>
          <a:xfrm flipV="1">
            <a:off x="609600" y="1752598"/>
            <a:ext cx="11049000" cy="22860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slide(fromBottom)">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762000"/>
            <a:ext cx="10972800" cy="830997"/>
          </a:xfrm>
          <a:prstGeom prst="rect">
            <a:avLst/>
          </a:prstGeom>
          <a:noFill/>
        </p:spPr>
        <p:txBody>
          <a:bodyPr wrap="square" rtlCol="0">
            <a:spAutoFit/>
          </a:bodyPr>
          <a:lstStyle/>
          <a:p>
            <a:pPr algn="ctr"/>
            <a:r>
              <a:rPr lang="en-US" sz="4800" b="1" dirty="0">
                <a:solidFill>
                  <a:srgbClr val="0070C0"/>
                </a:solidFill>
                <a:effectLst>
                  <a:outerShdw blurRad="38100" dist="38100" dir="2700000" algn="tl">
                    <a:srgbClr val="000000">
                      <a:alpha val="43137"/>
                    </a:srgbClr>
                  </a:outerShdw>
                </a:effectLst>
                <a:latin typeface="+mj-lt"/>
              </a:rPr>
              <a:t>Characteristics of Christian Maturity</a:t>
            </a:r>
          </a:p>
        </p:txBody>
      </p:sp>
      <p:sp>
        <p:nvSpPr>
          <p:cNvPr id="7" name="TextBox 6"/>
          <p:cNvSpPr txBox="1"/>
          <p:nvPr/>
        </p:nvSpPr>
        <p:spPr>
          <a:xfrm>
            <a:off x="609600" y="2468701"/>
            <a:ext cx="10972800" cy="3170099"/>
          </a:xfrm>
          <a:prstGeom prst="rect">
            <a:avLst/>
          </a:prstGeom>
          <a:noFill/>
        </p:spPr>
        <p:txBody>
          <a:bodyPr wrap="square" rtlCol="0">
            <a:spAutoFit/>
          </a:bodyPr>
          <a:lstStyle/>
          <a:p>
            <a:pPr marL="342900" indent="-342900">
              <a:buFont typeface="Wingdings" pitchFamily="2" charset="2"/>
              <a:buChar char="§"/>
            </a:pPr>
            <a:r>
              <a:rPr lang="en-US" sz="4000" b="1" dirty="0">
                <a:effectLst>
                  <a:outerShdw blurRad="38100" dist="38100" dir="2700000" algn="tl">
                    <a:srgbClr val="000000">
                      <a:alpha val="43137"/>
                    </a:srgbClr>
                  </a:outerShdw>
                </a:effectLst>
                <a:latin typeface="Arial Narrow" pitchFamily="34" charset="0"/>
              </a:rPr>
              <a:t>Steadfastness (</a:t>
            </a:r>
            <a:r>
              <a:rPr lang="en-US" sz="4000" b="1" dirty="0">
                <a:solidFill>
                  <a:srgbClr val="FF0000"/>
                </a:solidFill>
                <a:effectLst>
                  <a:outerShdw blurRad="38100" dist="38100" dir="2700000" algn="tl">
                    <a:srgbClr val="000000">
                      <a:alpha val="43137"/>
                    </a:srgbClr>
                  </a:outerShdw>
                </a:effectLst>
                <a:latin typeface="Arial Narrow" pitchFamily="34" charset="0"/>
              </a:rPr>
              <a:t>13:8-9</a:t>
            </a:r>
            <a:r>
              <a:rPr lang="en-US" sz="4000" b="1" dirty="0">
                <a:effectLst>
                  <a:outerShdw blurRad="38100" dist="38100" dir="2700000" algn="tl">
                    <a:srgbClr val="000000">
                      <a:alpha val="43137"/>
                    </a:srgbClr>
                  </a:outerShdw>
                </a:effectLst>
                <a:latin typeface="Arial Narrow" pitchFamily="34" charset="0"/>
              </a:rPr>
              <a: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Eph. 4:14</a:t>
            </a:r>
            <a:r>
              <a:rPr lang="en-US" sz="4000" b="1" dirty="0">
                <a:effectLst>
                  <a:outerShdw blurRad="38100" dist="38100" dir="2700000" algn="tl">
                    <a:srgbClr val="000000">
                      <a:alpha val="43137"/>
                    </a:srgbClr>
                  </a:outerShdw>
                </a:effectLst>
                <a:latin typeface="Arial Narrow" pitchFamily="34" charset="0"/>
              </a:rPr>
              <a:t> – no longer tossed about</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2 Pet. 3:17</a:t>
            </a:r>
            <a:r>
              <a:rPr lang="en-US" sz="4000" b="1" dirty="0">
                <a:effectLst>
                  <a:outerShdw blurRad="38100" dist="38100" dir="2700000" algn="tl">
                    <a:srgbClr val="000000">
                      <a:alpha val="43137"/>
                    </a:srgbClr>
                  </a:outerShdw>
                </a:effectLst>
                <a:latin typeface="Arial Narrow" pitchFamily="34" charset="0"/>
              </a:rPr>
              <a:t> – beware lest you fall</a:t>
            </a:r>
          </a:p>
          <a:p>
            <a:pPr marL="800100" lvl="1" indent="-342900">
              <a:buClr>
                <a:schemeClr val="tx1"/>
              </a:buClr>
              <a:buFont typeface="Arial" pitchFamily="34" charset="0"/>
              <a:buChar char="•"/>
            </a:pPr>
            <a:r>
              <a:rPr lang="en-US" sz="4000" b="1" dirty="0">
                <a:solidFill>
                  <a:srgbClr val="FF0000"/>
                </a:solidFill>
                <a:effectLst>
                  <a:outerShdw blurRad="38100" dist="38100" dir="2700000" algn="tl">
                    <a:srgbClr val="000000">
                      <a:alpha val="43137"/>
                    </a:srgbClr>
                  </a:outerShdw>
                </a:effectLst>
                <a:latin typeface="Arial Narrow" pitchFamily="34" charset="0"/>
              </a:rPr>
              <a:t>Rev. 12:15</a:t>
            </a:r>
            <a:r>
              <a:rPr lang="en-US" sz="4000" b="1" dirty="0">
                <a:effectLst>
                  <a:outerShdw blurRad="38100" dist="38100" dir="2700000" algn="tl">
                    <a:srgbClr val="000000">
                      <a:alpha val="43137"/>
                    </a:srgbClr>
                  </a:outerShdw>
                </a:effectLst>
                <a:latin typeface="Arial Narrow" pitchFamily="34" charset="0"/>
              </a:rPr>
              <a:t> – might cause to be carried away</a:t>
            </a:r>
          </a:p>
          <a:p>
            <a:pPr marL="800100" lvl="1" indent="-342900">
              <a:buClr>
                <a:schemeClr val="tx1"/>
              </a:buClr>
              <a:buFont typeface="Arial" pitchFamily="34" charset="0"/>
              <a:buChar char="•"/>
            </a:pPr>
            <a:r>
              <a:rPr lang="en-US" sz="4000" b="1" dirty="0">
                <a:effectLst>
                  <a:outerShdw blurRad="38100" dist="38100" dir="2700000" algn="tl">
                    <a:srgbClr val="000000">
                      <a:alpha val="43137"/>
                    </a:srgbClr>
                  </a:outerShdw>
                </a:effectLst>
                <a:latin typeface="Arial Narrow" pitchFamily="34" charset="0"/>
              </a:rPr>
              <a:t>Fixed and grounded in Jesus and His word</a:t>
            </a:r>
          </a:p>
        </p:txBody>
      </p:sp>
      <p:sp>
        <p:nvSpPr>
          <p:cNvPr id="4" name="Rectangle 3"/>
          <p:cNvSpPr/>
          <p:nvPr/>
        </p:nvSpPr>
        <p:spPr>
          <a:xfrm>
            <a:off x="685800" y="1874460"/>
            <a:ext cx="10896600" cy="18294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TotalTime>
  <Words>2917</Words>
  <Application>Microsoft Office PowerPoint</Application>
  <PresentationFormat>Custom</PresentationFormat>
  <Paragraphs>264</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Characteristics of Christian Maturity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Jesus Invites You To Come To Him</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Christian Maturity</dc:title>
  <dc:creator>Charles</dc:creator>
  <cp:lastModifiedBy>cwser</cp:lastModifiedBy>
  <cp:revision>21</cp:revision>
  <dcterms:created xsi:type="dcterms:W3CDTF">2008-02-05T19:15:58Z</dcterms:created>
  <dcterms:modified xsi:type="dcterms:W3CDTF">2019-08-21T00:57:13Z</dcterms:modified>
</cp:coreProperties>
</file>